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2" r:id="rId1"/>
  </p:sldMasterIdLst>
  <p:notesMasterIdLst>
    <p:notesMasterId r:id="rId17"/>
  </p:notesMasterIdLst>
  <p:sldIdLst>
    <p:sldId id="270" r:id="rId2"/>
    <p:sldId id="271" r:id="rId3"/>
    <p:sldId id="279" r:id="rId4"/>
    <p:sldId id="283" r:id="rId5"/>
    <p:sldId id="278" r:id="rId6"/>
    <p:sldId id="280" r:id="rId7"/>
    <p:sldId id="281" r:id="rId8"/>
    <p:sldId id="282" r:id="rId9"/>
    <p:sldId id="275" r:id="rId10"/>
    <p:sldId id="276" r:id="rId11"/>
    <p:sldId id="284" r:id="rId12"/>
    <p:sldId id="274" r:id="rId13"/>
    <p:sldId id="273" r:id="rId14"/>
    <p:sldId id="257" r:id="rId15"/>
    <p:sldId id="272" r:id="rId16"/>
  </p:sldIdLst>
  <p:sldSz cx="12192000" cy="6858000"/>
  <p:notesSz cx="6858000" cy="9144000"/>
  <p:embeddedFontLst>
    <p:embeddedFont>
      <p:font typeface="Playfair Display" panose="020B0604020202020204" charset="0"/>
      <p:regular r:id="rId18"/>
      <p:bold r:id="rId19"/>
      <p:italic r:id="rId20"/>
      <p:boldItalic r:id="rId21"/>
    </p:embeddedFon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Montserrat" panose="020B0604020202020204" charset="0"/>
      <p:regular r:id="rId26"/>
      <p:bold r:id="rId27"/>
      <p:italic r:id="rId28"/>
      <p:boldItalic r:id="rId29"/>
    </p:embeddedFont>
    <p:embeddedFont>
      <p:font typeface="Lato Light" panose="020B0604020202020204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AE4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6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font" Target="fonts/font1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font" Target="fonts/font15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H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688988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209458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97709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308269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841914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195318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496647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548963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743765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524271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607668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356548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450040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079080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914731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31959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fair Display"/>
              <a:buNone/>
              <a:defRPr sz="44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fair Display"/>
              <a:buNone/>
              <a:defRPr sz="44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fair Display"/>
              <a:buNone/>
              <a:defRPr sz="44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fair Display"/>
              <a:buNone/>
              <a:defRPr sz="6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sp>
        <p:nvSpPr>
          <p:cNvPr id="23" name="Shape 2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9313331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800" b="1" i="0" u="none" strike="noStrike" cap="none">
                <a:solidFill>
                  <a:schemeClr val="tx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fld id="{00000000-1234-1234-1234-123412341234}" type="slidenum">
              <a:rPr lang="en-PH" smtClean="0"/>
              <a:pPr/>
              <a:t>‹#›</a:t>
            </a:fld>
            <a:endParaRPr lang="en-P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fair Display"/>
              <a:buNone/>
              <a:defRPr sz="6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fair Display"/>
              <a:buNone/>
              <a:defRPr sz="44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fair Display"/>
              <a:buNone/>
              <a:defRPr sz="44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fair Display"/>
              <a:buNone/>
              <a:defRPr sz="44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4" name="Shape 74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H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fair Display"/>
              <a:buNone/>
              <a:defRPr sz="44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H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3" Type="http://schemas.openxmlformats.org/officeDocument/2006/relationships/image" Target="../media/image13.png"/><Relationship Id="rId7" Type="http://schemas.openxmlformats.org/officeDocument/2006/relationships/image" Target="../media/image1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g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3.png"/><Relationship Id="rId10" Type="http://schemas.openxmlformats.org/officeDocument/2006/relationships/image" Target="../media/image12.jpeg"/><Relationship Id="rId4" Type="http://schemas.openxmlformats.org/officeDocument/2006/relationships/image" Target="../media/image1.png"/><Relationship Id="rId9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/>
        </p:nvSpPr>
        <p:spPr>
          <a:xfrm>
            <a:off x="1593370" y="1465846"/>
            <a:ext cx="8872268" cy="18568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4800" b="1" dirty="0" smtClean="0">
                <a:solidFill>
                  <a:schemeClr val="dk1"/>
                </a:solidFill>
                <a:latin typeface="Montserrat"/>
                <a:sym typeface="Montserrat"/>
              </a:rPr>
              <a:t>Implementarea unui sistem software de tip Smart Home</a:t>
            </a:r>
            <a:endParaRPr lang="ro-RO" b="1" dirty="0"/>
          </a:p>
        </p:txBody>
      </p:sp>
      <p:sp>
        <p:nvSpPr>
          <p:cNvPr id="98" name="Shape 98"/>
          <p:cNvSpPr txBox="1"/>
          <p:nvPr/>
        </p:nvSpPr>
        <p:spPr>
          <a:xfrm>
            <a:off x="2523930" y="5207253"/>
            <a:ext cx="2008890" cy="779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800" dirty="0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Autor</a:t>
            </a:r>
            <a:r>
              <a:rPr lang="en-PH" sz="1800" dirty="0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lang="ro-RO" sz="1800" dirty="0" smtClean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800" b="1" dirty="0" err="1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Nicu</a:t>
            </a:r>
            <a:r>
              <a:rPr lang="ro-RO" sz="1800" b="1" dirty="0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șor TURCU</a:t>
            </a:r>
            <a:endParaRPr b="1" dirty="0"/>
          </a:p>
        </p:txBody>
      </p:sp>
      <p:pic>
        <p:nvPicPr>
          <p:cNvPr id="6" name="Picture 5" descr="C:\Users\dlargu\Desktop\Fii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235349" y="149280"/>
            <a:ext cx="826365" cy="763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hape 97"/>
          <p:cNvSpPr txBox="1"/>
          <p:nvPr/>
        </p:nvSpPr>
        <p:spPr>
          <a:xfrm>
            <a:off x="1593370" y="6130454"/>
            <a:ext cx="8872268" cy="482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000" dirty="0" smtClean="0">
                <a:solidFill>
                  <a:schemeClr val="dk1"/>
                </a:solidFill>
                <a:latin typeface="Montserrat"/>
                <a:sym typeface="Montserrat"/>
              </a:rPr>
              <a:t>Sesiunea: Iulie 2018</a:t>
            </a:r>
          </a:p>
        </p:txBody>
      </p:sp>
      <p:sp>
        <p:nvSpPr>
          <p:cNvPr id="10" name="Shape 98"/>
          <p:cNvSpPr txBox="1"/>
          <p:nvPr/>
        </p:nvSpPr>
        <p:spPr>
          <a:xfrm>
            <a:off x="5649080" y="5207253"/>
            <a:ext cx="4189539" cy="7974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/>
            <a:r>
              <a:rPr lang="ro-RO" sz="1800" dirty="0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Coordonator științific</a:t>
            </a:r>
            <a:r>
              <a:rPr lang="en-PH" sz="1800" dirty="0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lang="ro-RO" sz="1800" dirty="0" smtClean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0" algn="ctr"/>
            <a:r>
              <a:rPr lang="ro-RO" sz="1800" b="1" dirty="0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Lector </a:t>
            </a:r>
            <a:r>
              <a:rPr lang="ro-RO" sz="18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doctor Cristian FRĂSINARU</a:t>
            </a:r>
            <a:endParaRPr b="1" dirty="0"/>
          </a:p>
        </p:txBody>
      </p:sp>
      <p:sp>
        <p:nvSpPr>
          <p:cNvPr id="11" name="Shape 97"/>
          <p:cNvSpPr txBox="1"/>
          <p:nvPr/>
        </p:nvSpPr>
        <p:spPr>
          <a:xfrm>
            <a:off x="1593370" y="331351"/>
            <a:ext cx="8872268" cy="1230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800" dirty="0" smtClean="0">
                <a:solidFill>
                  <a:schemeClr val="dk1"/>
                </a:solidFill>
                <a:latin typeface="Montserrat"/>
                <a:sym typeface="Montserrat"/>
              </a:rPr>
              <a:t>Universitatea </a:t>
            </a:r>
            <a:r>
              <a:rPr lang="en-US" sz="2800" dirty="0" smtClean="0">
                <a:solidFill>
                  <a:schemeClr val="dk1"/>
                </a:solidFill>
                <a:latin typeface="Montserrat"/>
                <a:sym typeface="Montserrat"/>
              </a:rPr>
              <a:t>“</a:t>
            </a:r>
            <a:r>
              <a:rPr lang="ro-RO" sz="2800" dirty="0" smtClean="0">
                <a:solidFill>
                  <a:schemeClr val="dk1"/>
                </a:solidFill>
                <a:latin typeface="Montserrat"/>
                <a:sym typeface="Montserrat"/>
              </a:rPr>
              <a:t>Alexandru Ioan Cuza</a:t>
            </a:r>
            <a:r>
              <a:rPr lang="en-US" sz="2800" dirty="0" smtClean="0">
                <a:solidFill>
                  <a:schemeClr val="dk1"/>
                </a:solidFill>
                <a:latin typeface="Montserrat"/>
                <a:sym typeface="Montserrat"/>
              </a:rPr>
              <a:t>”</a:t>
            </a:r>
            <a:r>
              <a:rPr lang="ro-RO" sz="2800" dirty="0" smtClean="0">
                <a:solidFill>
                  <a:schemeClr val="dk1"/>
                </a:solidFill>
                <a:latin typeface="Montserrat"/>
                <a:sym typeface="Montserrat"/>
              </a:rPr>
              <a:t> Iași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800" dirty="0" smtClean="0">
                <a:solidFill>
                  <a:schemeClr val="dk1"/>
                </a:solidFill>
                <a:latin typeface="Montserrat"/>
                <a:sym typeface="Montserrat"/>
              </a:rPr>
              <a:t>Facultatea de Informatică</a:t>
            </a:r>
            <a:endParaRPr lang="ro-RO" sz="9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33484" y="3118086"/>
            <a:ext cx="1928220" cy="1891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083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94" t="19083" r="5241" b="11087"/>
          <a:stretch/>
        </p:blipFill>
        <p:spPr>
          <a:xfrm>
            <a:off x="2181842" y="1436508"/>
            <a:ext cx="3897764" cy="2088088"/>
          </a:xfrm>
          <a:prstGeom prst="rect">
            <a:avLst/>
          </a:prstGeom>
        </p:spPr>
      </p:pic>
      <p:sp>
        <p:nvSpPr>
          <p:cNvPr id="112" name="Shape 112"/>
          <p:cNvSpPr txBox="1"/>
          <p:nvPr/>
        </p:nvSpPr>
        <p:spPr>
          <a:xfrm>
            <a:off x="774194" y="222898"/>
            <a:ext cx="895828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sz="4800" dirty="0" err="1" smtClean="0">
                <a:solidFill>
                  <a:schemeClr val="dk1"/>
                </a:solidFill>
                <a:latin typeface="Montserrat"/>
                <a:sym typeface="Montserrat"/>
              </a:rPr>
              <a:t>Dispozitive</a:t>
            </a:r>
            <a:r>
              <a:rPr lang="en-US" sz="4800" dirty="0" smtClean="0">
                <a:solidFill>
                  <a:schemeClr val="dk1"/>
                </a:solidFill>
                <a:latin typeface="Montserrat"/>
                <a:sym typeface="Montserrat"/>
              </a:rPr>
              <a:t> </a:t>
            </a:r>
            <a:r>
              <a:rPr lang="ro-RO" sz="4800" dirty="0">
                <a:solidFill>
                  <a:schemeClr val="dk1"/>
                </a:solidFill>
                <a:latin typeface="Montserrat"/>
                <a:sym typeface="Montserrat"/>
              </a:rPr>
              <a:t>utilizate</a:t>
            </a:r>
            <a:endParaRPr dirty="0"/>
          </a:p>
        </p:txBody>
      </p:sp>
      <p:pic>
        <p:nvPicPr>
          <p:cNvPr id="9" name="Picture 8" descr="C:\Users\dlargu\Desktop\Fii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235349" y="149280"/>
            <a:ext cx="826365" cy="763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83713" y="84817"/>
            <a:ext cx="910102" cy="892600"/>
          </a:xfrm>
          <a:prstGeom prst="rect">
            <a:avLst/>
          </a:prstGeom>
        </p:spPr>
      </p:pic>
      <p:sp>
        <p:nvSpPr>
          <p:cNvPr id="11" name="Shape 143"/>
          <p:cNvSpPr/>
          <p:nvPr/>
        </p:nvSpPr>
        <p:spPr>
          <a:xfrm>
            <a:off x="3132464" y="3619190"/>
            <a:ext cx="2046081" cy="471022"/>
          </a:xfrm>
          <a:prstGeom prst="rect">
            <a:avLst/>
          </a:prstGeom>
          <a:noFill/>
          <a:ln w="19050" cap="flat" cmpd="sng">
            <a:solidFill>
              <a:srgbClr val="00B05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4" name="Shape 152"/>
          <p:cNvSpPr txBox="1"/>
          <p:nvPr/>
        </p:nvSpPr>
        <p:spPr>
          <a:xfrm>
            <a:off x="3193140" y="3668137"/>
            <a:ext cx="1985405" cy="399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800" dirty="0" smtClean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Încuietoarea  ușii</a:t>
            </a:r>
            <a:endParaRPr sz="1800" i="1" dirty="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2430" t="20441" r="11502" b="7521"/>
          <a:stretch/>
        </p:blipFill>
        <p:spPr>
          <a:xfrm>
            <a:off x="6916823" y="1435688"/>
            <a:ext cx="4058449" cy="2088908"/>
          </a:xfrm>
          <a:prstGeom prst="rect">
            <a:avLst/>
          </a:prstGeom>
        </p:spPr>
      </p:pic>
      <p:sp>
        <p:nvSpPr>
          <p:cNvPr id="16" name="Shape 143"/>
          <p:cNvSpPr/>
          <p:nvPr/>
        </p:nvSpPr>
        <p:spPr>
          <a:xfrm>
            <a:off x="7541980" y="3644002"/>
            <a:ext cx="2808134" cy="457339"/>
          </a:xfrm>
          <a:prstGeom prst="rect">
            <a:avLst/>
          </a:prstGeom>
          <a:noFill/>
          <a:ln w="19050" cap="flat" cmpd="sng">
            <a:solidFill>
              <a:srgbClr val="00B05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8" name="Shape 152"/>
          <p:cNvSpPr txBox="1"/>
          <p:nvPr/>
        </p:nvSpPr>
        <p:spPr>
          <a:xfrm>
            <a:off x="7541980" y="3659844"/>
            <a:ext cx="2808134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Monitor </a:t>
            </a:r>
            <a:r>
              <a:rPr lang="en-US" sz="1800" dirty="0" err="1" smtClean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ambian</a:t>
            </a:r>
            <a:r>
              <a:rPr lang="ro-RO" sz="1800" dirty="0" smtClean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ță locuință</a:t>
            </a:r>
            <a:endParaRPr sz="1800" i="1" dirty="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PH" smtClean="0"/>
              <a:pPr/>
              <a:t>10</a:t>
            </a:fld>
            <a:endParaRPr lang="en-PH" dirty="0"/>
          </a:p>
        </p:txBody>
      </p:sp>
      <p:sp>
        <p:nvSpPr>
          <p:cNvPr id="23" name="Shape 114"/>
          <p:cNvSpPr/>
          <p:nvPr/>
        </p:nvSpPr>
        <p:spPr>
          <a:xfrm>
            <a:off x="878557" y="1053895"/>
            <a:ext cx="8853917" cy="51759"/>
          </a:xfrm>
          <a:prstGeom prst="rect">
            <a:avLst/>
          </a:prstGeom>
          <a:solidFill>
            <a:srgbClr val="AAE4D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93140" y="4398390"/>
            <a:ext cx="1926888" cy="160246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175276" y="4361515"/>
            <a:ext cx="1530037" cy="1648201"/>
          </a:xfrm>
          <a:prstGeom prst="rect">
            <a:avLst/>
          </a:prstGeom>
        </p:spPr>
      </p:pic>
      <p:sp>
        <p:nvSpPr>
          <p:cNvPr id="25" name="Shape 114"/>
          <p:cNvSpPr/>
          <p:nvPr/>
        </p:nvSpPr>
        <p:spPr>
          <a:xfrm>
            <a:off x="605444" y="4257450"/>
            <a:ext cx="11451087" cy="548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26" name="Shape 146"/>
          <p:cNvSpPr txBox="1"/>
          <p:nvPr/>
        </p:nvSpPr>
        <p:spPr>
          <a:xfrm>
            <a:off x="496807" y="3771147"/>
            <a:ext cx="171111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err="1" smtClean="0">
                <a:solidFill>
                  <a:srgbClr val="00B050"/>
                </a:solidFill>
                <a:latin typeface="Montserrat"/>
                <a:ea typeface="Montserrat"/>
                <a:cs typeface="Montserrat"/>
                <a:sym typeface="Montserrat"/>
              </a:rPr>
              <a:t>Dispozitiv</a:t>
            </a:r>
            <a:endParaRPr sz="2400" b="1" i="1" dirty="0">
              <a:solidFill>
                <a:srgbClr val="00B05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" name="Shape 146"/>
          <p:cNvSpPr txBox="1"/>
          <p:nvPr/>
        </p:nvSpPr>
        <p:spPr>
          <a:xfrm>
            <a:off x="505860" y="4330420"/>
            <a:ext cx="170206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400" b="1" dirty="0">
                <a:solidFill>
                  <a:srgbClr val="002060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lang="ro-RO" sz="2400" b="1" dirty="0" smtClean="0">
                <a:solidFill>
                  <a:srgbClr val="002060"/>
                </a:solidFill>
                <a:latin typeface="Montserrat"/>
                <a:ea typeface="Montserrat"/>
                <a:cs typeface="Montserrat"/>
                <a:sym typeface="Montserrat"/>
              </a:rPr>
              <a:t>ardware</a:t>
            </a:r>
            <a:endParaRPr sz="2400" b="1" i="1" dirty="0">
              <a:solidFill>
                <a:srgbClr val="00206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" name="Shape 143"/>
          <p:cNvSpPr/>
          <p:nvPr/>
        </p:nvSpPr>
        <p:spPr>
          <a:xfrm>
            <a:off x="2890917" y="6071089"/>
            <a:ext cx="2601056" cy="398892"/>
          </a:xfrm>
          <a:prstGeom prst="rect">
            <a:avLst/>
          </a:prstGeom>
          <a:noFill/>
          <a:ln w="19050" cap="flat" cmpd="sng">
            <a:solidFill>
              <a:srgbClr val="00206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29" name="Shape 152"/>
          <p:cNvSpPr txBox="1"/>
          <p:nvPr/>
        </p:nvSpPr>
        <p:spPr>
          <a:xfrm>
            <a:off x="2890916" y="6086930"/>
            <a:ext cx="2601055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/>
            <a:r>
              <a:rPr lang="en-US" dirty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KY-019, </a:t>
            </a:r>
            <a:r>
              <a:rPr lang="en-US" dirty="0" err="1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Modul</a:t>
            </a:r>
            <a:r>
              <a:rPr lang="en-US" dirty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releu</a:t>
            </a:r>
            <a:r>
              <a:rPr lang="en-US" dirty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 5V</a:t>
            </a:r>
            <a:endParaRPr i="1" dirty="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30" name="Shape 143"/>
          <p:cNvSpPr/>
          <p:nvPr/>
        </p:nvSpPr>
        <p:spPr>
          <a:xfrm>
            <a:off x="7559638" y="6055172"/>
            <a:ext cx="2791618" cy="469127"/>
          </a:xfrm>
          <a:prstGeom prst="rect">
            <a:avLst/>
          </a:prstGeom>
          <a:noFill/>
          <a:ln w="19050" cap="flat" cmpd="sng">
            <a:solidFill>
              <a:srgbClr val="00206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31" name="Shape 152"/>
          <p:cNvSpPr txBox="1"/>
          <p:nvPr/>
        </p:nvSpPr>
        <p:spPr>
          <a:xfrm>
            <a:off x="7559637" y="6024077"/>
            <a:ext cx="2791618" cy="473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/>
            <a:r>
              <a:rPr lang="pt-BR" dirty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KY-015, Modulul cu senzor de temperatură și umiditate</a:t>
            </a:r>
            <a:endParaRPr i="1" dirty="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  <p:extLst>
      <p:ext uri="{BB962C8B-B14F-4D97-AF65-F5344CB8AC3E}">
        <p14:creationId xmlns:p14="http://schemas.microsoft.com/office/powerpoint/2010/main" val="3092600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/>
        </p:nvSpPr>
        <p:spPr>
          <a:xfrm>
            <a:off x="660904" y="1611516"/>
            <a:ext cx="8652428" cy="4693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ro-RO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Lato Light"/>
            </a:endParaRPr>
          </a:p>
        </p:txBody>
      </p:sp>
      <p:sp>
        <p:nvSpPr>
          <p:cNvPr id="112" name="Shape 112"/>
          <p:cNvSpPr txBox="1"/>
          <p:nvPr/>
        </p:nvSpPr>
        <p:spPr>
          <a:xfrm>
            <a:off x="774194" y="222898"/>
            <a:ext cx="895828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 smtClean="0">
                <a:solidFill>
                  <a:schemeClr val="dk1"/>
                </a:solidFill>
                <a:latin typeface="Montserrat"/>
                <a:sym typeface="Montserrat"/>
              </a:rPr>
              <a:t>Demo</a:t>
            </a:r>
            <a:endParaRPr dirty="0"/>
          </a:p>
        </p:txBody>
      </p:sp>
      <p:pic>
        <p:nvPicPr>
          <p:cNvPr id="9" name="Picture 8" descr="C:\Users\dlargu\Desktop\Fii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235349" y="149280"/>
            <a:ext cx="826365" cy="763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83713" y="84817"/>
            <a:ext cx="910102" cy="8926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PH" smtClean="0"/>
              <a:pPr/>
              <a:t>11</a:t>
            </a:fld>
            <a:endParaRPr lang="en-PH" dirty="0"/>
          </a:p>
        </p:txBody>
      </p:sp>
      <p:sp>
        <p:nvSpPr>
          <p:cNvPr id="11" name="Shape 114"/>
          <p:cNvSpPr/>
          <p:nvPr/>
        </p:nvSpPr>
        <p:spPr>
          <a:xfrm>
            <a:off x="878557" y="1053895"/>
            <a:ext cx="8853917" cy="51759"/>
          </a:xfrm>
          <a:prstGeom prst="rect">
            <a:avLst/>
          </a:prstGeom>
          <a:solidFill>
            <a:srgbClr val="AAE4D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9" t="8194" r="12366" b="8404"/>
          <a:stretch/>
        </p:blipFill>
        <p:spPr>
          <a:xfrm rot="16200000">
            <a:off x="3376944" y="363827"/>
            <a:ext cx="5359649" cy="7188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481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/>
        </p:nvSpPr>
        <p:spPr>
          <a:xfrm>
            <a:off x="660904" y="1611516"/>
            <a:ext cx="8652428" cy="4693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ro-RO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ato Light"/>
              </a:rPr>
              <a:t>Creșterea numărului de dispo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ato Light"/>
              </a:rPr>
              <a:t>z</a:t>
            </a:r>
            <a:r>
              <a:rPr lang="ro-RO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ato Light"/>
              </a:rPr>
              <a:t>itive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ato Light"/>
              </a:rPr>
              <a:t>;</a:t>
            </a:r>
            <a:endParaRPr lang="ro-RO" sz="3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Lato Light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sz="3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Lato Light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3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ato Light"/>
              </a:rPr>
              <a:t>Creare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ato Light"/>
              </a:rPr>
              <a:t> a </a:t>
            </a:r>
            <a:r>
              <a:rPr lang="en-US" sz="3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ato Light"/>
              </a:rPr>
              <a:t>grupuri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ato Light"/>
              </a:rPr>
              <a:t> de </a:t>
            </a:r>
            <a:r>
              <a:rPr lang="en-US" sz="3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ato Light"/>
              </a:rPr>
              <a:t>utilizatori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ato Light"/>
              </a:rPr>
              <a:t>;</a:t>
            </a:r>
            <a:endParaRPr lang="ro-RO" sz="3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Lato Light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ro-RO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Lato Light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ro-RO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ato Light"/>
              </a:rPr>
              <a:t>Folosire HTTPS.</a:t>
            </a:r>
            <a:endParaRPr lang="ro-RO" sz="3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Lato Light"/>
            </a:endParaRPr>
          </a:p>
        </p:txBody>
      </p:sp>
      <p:sp>
        <p:nvSpPr>
          <p:cNvPr id="112" name="Shape 112"/>
          <p:cNvSpPr txBox="1"/>
          <p:nvPr/>
        </p:nvSpPr>
        <p:spPr>
          <a:xfrm>
            <a:off x="774194" y="222898"/>
            <a:ext cx="895828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4800" dirty="0" smtClean="0">
                <a:solidFill>
                  <a:schemeClr val="dk1"/>
                </a:solidFill>
                <a:latin typeface="Montserrat"/>
                <a:sym typeface="Montserrat"/>
              </a:rPr>
              <a:t>Direcții de dezvoltare</a:t>
            </a:r>
            <a:endParaRPr dirty="0"/>
          </a:p>
        </p:txBody>
      </p:sp>
      <p:pic>
        <p:nvPicPr>
          <p:cNvPr id="9" name="Picture 8" descr="C:\Users\dlargu\Desktop\Fii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235349" y="149280"/>
            <a:ext cx="826365" cy="763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83713" y="84817"/>
            <a:ext cx="910102" cy="8926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PH" smtClean="0"/>
              <a:pPr/>
              <a:t>12</a:t>
            </a:fld>
            <a:endParaRPr lang="en-PH" dirty="0"/>
          </a:p>
        </p:txBody>
      </p:sp>
      <p:sp>
        <p:nvSpPr>
          <p:cNvPr id="11" name="Shape 114"/>
          <p:cNvSpPr/>
          <p:nvPr/>
        </p:nvSpPr>
        <p:spPr>
          <a:xfrm>
            <a:off x="878557" y="1053895"/>
            <a:ext cx="8853917" cy="51759"/>
          </a:xfrm>
          <a:prstGeom prst="rect">
            <a:avLst/>
          </a:prstGeom>
          <a:solidFill>
            <a:srgbClr val="AAE4D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  <p:extLst>
      <p:ext uri="{BB962C8B-B14F-4D97-AF65-F5344CB8AC3E}">
        <p14:creationId xmlns:p14="http://schemas.microsoft.com/office/powerpoint/2010/main" val="912383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/>
        </p:nvSpPr>
        <p:spPr>
          <a:xfrm>
            <a:off x="774194" y="222898"/>
            <a:ext cx="895828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4800" dirty="0" smtClean="0">
                <a:solidFill>
                  <a:schemeClr val="dk1"/>
                </a:solidFill>
                <a:latin typeface="Montserrat"/>
                <a:sym typeface="Montserrat"/>
              </a:rPr>
              <a:t>Concluzii</a:t>
            </a:r>
            <a:endParaRPr dirty="0"/>
          </a:p>
        </p:txBody>
      </p:sp>
      <p:pic>
        <p:nvPicPr>
          <p:cNvPr id="9" name="Picture 8" descr="C:\Users\dlargu\Desktop\Fii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235349" y="149280"/>
            <a:ext cx="826365" cy="763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83713" y="84817"/>
            <a:ext cx="910102" cy="8926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PH" smtClean="0"/>
              <a:pPr/>
              <a:t>13</a:t>
            </a:fld>
            <a:endParaRPr lang="en-PH" dirty="0"/>
          </a:p>
        </p:txBody>
      </p:sp>
      <p:sp>
        <p:nvSpPr>
          <p:cNvPr id="11" name="Shape 114"/>
          <p:cNvSpPr/>
          <p:nvPr/>
        </p:nvSpPr>
        <p:spPr>
          <a:xfrm>
            <a:off x="878557" y="1053895"/>
            <a:ext cx="8853917" cy="51759"/>
          </a:xfrm>
          <a:prstGeom prst="rect">
            <a:avLst/>
          </a:prstGeom>
          <a:solidFill>
            <a:srgbClr val="AAE4D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2" name="Shape 113"/>
          <p:cNvSpPr txBox="1"/>
          <p:nvPr/>
        </p:nvSpPr>
        <p:spPr>
          <a:xfrm>
            <a:off x="660904" y="1611516"/>
            <a:ext cx="8652428" cy="4693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>
              <a:buFontTx/>
              <a:buChar char="-"/>
            </a:pPr>
            <a:r>
              <a:rPr lang="ro-RO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ato Light"/>
              </a:rPr>
              <a:t>Arhitectură </a:t>
            </a:r>
            <a:r>
              <a:rPr lang="ro-RO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ato Light"/>
              </a:rPr>
              <a:t>bine </a:t>
            </a:r>
            <a:r>
              <a:rPr lang="ro-RO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ato Light"/>
              </a:rPr>
              <a:t>construită.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ro-RO" sz="3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Lato Light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ro-RO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ato Light"/>
              </a:rPr>
              <a:t>Consider că lucrarea și-a atins scopul.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ro-RO" sz="3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Lato Light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ro-RO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ato Light"/>
              </a:rPr>
              <a:t>Demonstrarea avantajelor sistemului.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ro-RO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Lato Light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ro-RO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ato Light"/>
              </a:rPr>
              <a:t>Experiență cu o gamă largă de tehnologii.</a:t>
            </a:r>
            <a:endParaRPr lang="ro-RO" sz="3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Lato Light"/>
            </a:endParaRPr>
          </a:p>
        </p:txBody>
      </p:sp>
    </p:spTree>
    <p:extLst>
      <p:ext uri="{BB962C8B-B14F-4D97-AF65-F5344CB8AC3E}">
        <p14:creationId xmlns:p14="http://schemas.microsoft.com/office/powerpoint/2010/main" val="3418714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/>
        </p:nvSpPr>
        <p:spPr>
          <a:xfrm>
            <a:off x="0" y="2837154"/>
            <a:ext cx="12191999" cy="13647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7200" dirty="0" smtClean="0">
                <a:solidFill>
                  <a:schemeClr val="tx1"/>
                </a:solidFill>
                <a:latin typeface="Montserrat"/>
                <a:sym typeface="Montserrat"/>
              </a:rPr>
              <a:t>Întrebări?</a:t>
            </a:r>
            <a:endParaRPr sz="2400" dirty="0">
              <a:solidFill>
                <a:schemeClr val="tx1"/>
              </a:solidFill>
            </a:endParaRPr>
          </a:p>
        </p:txBody>
      </p:sp>
      <p:pic>
        <p:nvPicPr>
          <p:cNvPr id="8" name="Picture 7" descr="C:\Users\dlargu\Desktop\Fii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235349" y="149280"/>
            <a:ext cx="826365" cy="763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83713" y="84817"/>
            <a:ext cx="910102" cy="892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/>
        </p:nvSpPr>
        <p:spPr>
          <a:xfrm>
            <a:off x="0" y="2837154"/>
            <a:ext cx="12191999" cy="13647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6000" b="1" dirty="0" smtClean="0">
                <a:solidFill>
                  <a:schemeClr val="tx1"/>
                </a:solidFill>
                <a:latin typeface="Montserrat"/>
                <a:sym typeface="Montserrat"/>
              </a:rPr>
              <a:t>Mulțumesc pentru atenție!</a:t>
            </a:r>
            <a:endParaRPr sz="1800" b="1" dirty="0">
              <a:solidFill>
                <a:schemeClr val="tx1"/>
              </a:solidFill>
            </a:endParaRPr>
          </a:p>
        </p:txBody>
      </p:sp>
      <p:pic>
        <p:nvPicPr>
          <p:cNvPr id="4" name="Picture 3" descr="C:\Users\dlargu\Desktop\Fii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235349" y="149280"/>
            <a:ext cx="826365" cy="763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83713" y="84817"/>
            <a:ext cx="910102" cy="89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952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/>
        </p:nvSpPr>
        <p:spPr>
          <a:xfrm>
            <a:off x="774194" y="222898"/>
            <a:ext cx="895828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4800" b="0" i="0" u="none" strike="noStrike" cap="none" dirty="0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Cuprins</a:t>
            </a:r>
            <a:endParaRPr dirty="0"/>
          </a:p>
        </p:txBody>
      </p:sp>
      <p:sp>
        <p:nvSpPr>
          <p:cNvPr id="113" name="Shape 113"/>
          <p:cNvSpPr txBox="1"/>
          <p:nvPr/>
        </p:nvSpPr>
        <p:spPr>
          <a:xfrm>
            <a:off x="660903" y="1611516"/>
            <a:ext cx="9322809" cy="4245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r>
              <a:rPr lang="ro-RO" sz="3200" dirty="0" smtClean="0">
                <a:solidFill>
                  <a:schemeClr val="tx1"/>
                </a:solidFill>
                <a:latin typeface="Times New Roman" panose="02020603050405020304" pitchFamily="18" charset="0"/>
                <a:ea typeface="Lato Light"/>
                <a:cs typeface="Times New Roman" panose="02020603050405020304" pitchFamily="18" charset="0"/>
                <a:sym typeface="Lato Light"/>
              </a:rPr>
              <a:t>1</a:t>
            </a:r>
            <a:r>
              <a:rPr lang="ro-RO" sz="3200" dirty="0" smtClean="0">
                <a:solidFill>
                  <a:schemeClr val="tx1"/>
                </a:solidFill>
                <a:latin typeface="Times New Roman" panose="02020603050405020304" pitchFamily="18" charset="0"/>
                <a:ea typeface="Lato Light"/>
                <a:cs typeface="Times New Roman" panose="02020603050405020304" pitchFamily="18" charset="0"/>
                <a:sym typeface="Lato Light"/>
              </a:rPr>
              <a:t>.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ea typeface="Lato Light"/>
                <a:cs typeface="Times New Roman" panose="02020603050405020304" pitchFamily="18" charset="0"/>
                <a:sym typeface="Lato Light"/>
              </a:rPr>
              <a:t> Motiva</a:t>
            </a:r>
            <a:r>
              <a:rPr lang="ro-RO" sz="3200" dirty="0" smtClean="0">
                <a:solidFill>
                  <a:schemeClr val="tx1"/>
                </a:solidFill>
                <a:latin typeface="Times New Roman" panose="02020603050405020304" pitchFamily="18" charset="0"/>
                <a:ea typeface="Lato Light"/>
                <a:cs typeface="Times New Roman" panose="02020603050405020304" pitchFamily="18" charset="0"/>
                <a:sym typeface="Lato Light"/>
              </a:rPr>
              <a:t>ție</a:t>
            </a:r>
            <a:r>
              <a:rPr lang="ro-RO" sz="3200" dirty="0" smtClean="0">
                <a:solidFill>
                  <a:schemeClr val="tx1"/>
                </a:solidFill>
                <a:latin typeface="Times New Roman" panose="02020603050405020304" pitchFamily="18" charset="0"/>
                <a:ea typeface="Lato Light"/>
                <a:cs typeface="Times New Roman" panose="02020603050405020304" pitchFamily="18" charset="0"/>
                <a:sym typeface="Lato Light"/>
              </a:rPr>
              <a:t> </a:t>
            </a:r>
            <a:endParaRPr lang="en-US" sz="3200" dirty="0" smtClean="0">
              <a:solidFill>
                <a:schemeClr val="tx1"/>
              </a:solidFill>
              <a:latin typeface="Times New Roman" panose="02020603050405020304" pitchFamily="18" charset="0"/>
              <a:ea typeface="Lato Light"/>
              <a:cs typeface="Times New Roman" panose="02020603050405020304" pitchFamily="18" charset="0"/>
              <a:sym typeface="Lato Light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ea typeface="Lato Light"/>
                <a:cs typeface="Times New Roman" panose="02020603050405020304" pitchFamily="18" charset="0"/>
                <a:sym typeface="Lato Light"/>
              </a:rPr>
              <a:t>2. </a:t>
            </a:r>
            <a:r>
              <a:rPr lang="ro-RO" sz="3200" dirty="0" smtClean="0">
                <a:solidFill>
                  <a:schemeClr val="tx1"/>
                </a:solidFill>
                <a:latin typeface="Times New Roman" panose="02020603050405020304" pitchFamily="18" charset="0"/>
                <a:ea typeface="Lato Light"/>
                <a:cs typeface="Times New Roman" panose="02020603050405020304" pitchFamily="18" charset="0"/>
                <a:sym typeface="Lato Light"/>
              </a:rPr>
              <a:t>Ce este Smart Home?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ato Light"/>
              </a:rPr>
              <a:t>3.</a:t>
            </a:r>
            <a:r>
              <a:rPr lang="ro-RO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ato Light"/>
              </a:rPr>
              <a:t> </a:t>
            </a:r>
            <a:r>
              <a:rPr lang="ro-RO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ato Light"/>
              </a:rPr>
              <a:t>Arhitectura sistemului</a:t>
            </a:r>
            <a:endParaRPr lang="en-US" sz="3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Lato Light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ato Light"/>
              </a:rPr>
              <a:t>4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ato Light"/>
              </a:rPr>
              <a:t>. </a:t>
            </a:r>
            <a:r>
              <a:rPr lang="en-US" sz="3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ato Light"/>
              </a:rPr>
              <a:t>Aplica</a:t>
            </a:r>
            <a:r>
              <a:rPr lang="ro-RO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ato Light"/>
              </a:rPr>
              <a:t>ția web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ato Light"/>
              </a:rPr>
              <a:t>5</a:t>
            </a:r>
            <a:r>
              <a:rPr lang="ro-RO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ato Light"/>
              </a:rPr>
              <a:t>. </a:t>
            </a:r>
            <a:r>
              <a:rPr lang="ro-RO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ato Light"/>
              </a:rPr>
              <a:t>Server REST Java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ato Light"/>
              </a:rPr>
              <a:t>6</a:t>
            </a:r>
            <a:r>
              <a:rPr lang="ro-RO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ato Light"/>
              </a:rPr>
              <a:t>. </a:t>
            </a:r>
            <a:r>
              <a:rPr lang="ro-RO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ato Light"/>
              </a:rPr>
              <a:t>Dispozitive inteligente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ato Light"/>
              </a:rPr>
              <a:t>7</a:t>
            </a:r>
            <a:r>
              <a:rPr lang="ro-RO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ato Light"/>
              </a:rPr>
              <a:t>. </a:t>
            </a:r>
            <a:r>
              <a:rPr lang="ro-RO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ato Light"/>
              </a:rPr>
              <a:t>Dispozitive </a:t>
            </a:r>
            <a:r>
              <a:rPr lang="ro-RO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ato Light"/>
              </a:rPr>
              <a:t>utilizate</a:t>
            </a:r>
            <a:endParaRPr lang="ro-RO" sz="3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Lato Light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ato Light"/>
              </a:rPr>
              <a:t>8</a:t>
            </a:r>
            <a:r>
              <a:rPr lang="ro-RO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ato Light"/>
              </a:rPr>
              <a:t>. </a:t>
            </a:r>
            <a:r>
              <a:rPr lang="ro-RO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ato Light"/>
              </a:rPr>
              <a:t>Direcții de dezvoltare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ato Light"/>
              </a:rPr>
              <a:t>9</a:t>
            </a:r>
            <a:r>
              <a:rPr lang="ro-RO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ato Light"/>
              </a:rPr>
              <a:t>. </a:t>
            </a:r>
            <a:r>
              <a:rPr lang="ro-RO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ato Light"/>
              </a:rPr>
              <a:t>Concluzii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sz="3600" dirty="0">
              <a:solidFill>
                <a:schemeClr val="tx1"/>
              </a:solidFill>
            </a:endParaRPr>
          </a:p>
        </p:txBody>
      </p:sp>
      <p:sp>
        <p:nvSpPr>
          <p:cNvPr id="114" name="Shape 114"/>
          <p:cNvSpPr/>
          <p:nvPr/>
        </p:nvSpPr>
        <p:spPr>
          <a:xfrm>
            <a:off x="878557" y="1053895"/>
            <a:ext cx="8853917" cy="51759"/>
          </a:xfrm>
          <a:prstGeom prst="rect">
            <a:avLst/>
          </a:prstGeom>
          <a:solidFill>
            <a:srgbClr val="AAE4D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9" name="Picture 8" descr="C:\Users\dlargu\Desktop\Fii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235349" y="149280"/>
            <a:ext cx="826365" cy="763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83713" y="84817"/>
            <a:ext cx="910102" cy="8926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PH" smtClean="0"/>
              <a:pPr/>
              <a:t>2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079554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1108" y="3271633"/>
            <a:ext cx="3449842" cy="3449842"/>
          </a:xfrm>
          <a:prstGeom prst="rect">
            <a:avLst/>
          </a:prstGeom>
        </p:spPr>
      </p:pic>
      <p:sp>
        <p:nvSpPr>
          <p:cNvPr id="112" name="Shape 112"/>
          <p:cNvSpPr txBox="1"/>
          <p:nvPr/>
        </p:nvSpPr>
        <p:spPr>
          <a:xfrm>
            <a:off x="774194" y="222898"/>
            <a:ext cx="895828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r>
              <a:rPr lang="en-US" sz="4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</a:t>
            </a:r>
            <a:r>
              <a:rPr lang="ro-RO" sz="4800" b="0" i="0" u="none" strike="noStrike" cap="none" dirty="0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otivație</a:t>
            </a:r>
            <a:endParaRPr dirty="0"/>
          </a:p>
        </p:txBody>
      </p:sp>
      <p:sp>
        <p:nvSpPr>
          <p:cNvPr id="114" name="Shape 114"/>
          <p:cNvSpPr/>
          <p:nvPr/>
        </p:nvSpPr>
        <p:spPr>
          <a:xfrm>
            <a:off x="878557" y="1053895"/>
            <a:ext cx="8853917" cy="51759"/>
          </a:xfrm>
          <a:prstGeom prst="rect">
            <a:avLst/>
          </a:prstGeom>
          <a:solidFill>
            <a:srgbClr val="AAE4D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9" name="Picture 8" descr="C:\Users\dlargu\Desktop\Fii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235349" y="149280"/>
            <a:ext cx="826365" cy="763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83713" y="84817"/>
            <a:ext cx="910102" cy="8926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PH" smtClean="0"/>
              <a:pPr/>
              <a:t>3</a:t>
            </a:fld>
            <a:endParaRPr lang="en-PH" dirty="0"/>
          </a:p>
        </p:txBody>
      </p:sp>
      <p:sp>
        <p:nvSpPr>
          <p:cNvPr id="8" name="Shape 113"/>
          <p:cNvSpPr txBox="1"/>
          <p:nvPr/>
        </p:nvSpPr>
        <p:spPr>
          <a:xfrm>
            <a:off x="660904" y="1549524"/>
            <a:ext cx="6413132" cy="5658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>
              <a:buFontTx/>
              <a:buChar char="-"/>
            </a:pPr>
            <a:r>
              <a:rPr lang="ro-RO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ato Light"/>
              </a:rPr>
              <a:t>L</a:t>
            </a:r>
            <a:r>
              <a:rPr lang="ro-RO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ato Light"/>
              </a:rPr>
              <a:t>iteratura științifico-fantastică -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ato Light"/>
              </a:rPr>
              <a:t>Ray</a:t>
            </a:r>
            <a:r>
              <a:rPr lang="ro-RO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ato Light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ato Light"/>
              </a:rPr>
              <a:t>Bradbury</a:t>
            </a:r>
            <a:r>
              <a:rPr lang="ro-RO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ato Light"/>
              </a:rPr>
              <a:t>.</a:t>
            </a:r>
            <a:endParaRPr lang="ro-RO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Lato Light"/>
            </a:endParaRPr>
          </a:p>
        </p:txBody>
      </p:sp>
      <p:sp>
        <p:nvSpPr>
          <p:cNvPr id="2" name="Cloud Callout 1"/>
          <p:cNvSpPr/>
          <p:nvPr/>
        </p:nvSpPr>
        <p:spPr>
          <a:xfrm>
            <a:off x="5559268" y="2261945"/>
            <a:ext cx="2397482" cy="1009688"/>
          </a:xfrm>
          <a:prstGeom prst="cloudCallout">
            <a:avLst>
              <a:gd name="adj1" fmla="val -30511"/>
              <a:gd name="adj2" fmla="val 100393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697534" y="2559212"/>
            <a:ext cx="2120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800" dirty="0" smtClean="0"/>
              <a:t>Am oprit cafetiera?</a:t>
            </a:r>
            <a:endParaRPr lang="en-US" sz="1800" dirty="0"/>
          </a:p>
        </p:txBody>
      </p:sp>
      <p:sp>
        <p:nvSpPr>
          <p:cNvPr id="11" name="Cloud Callout 10"/>
          <p:cNvSpPr/>
          <p:nvPr/>
        </p:nvSpPr>
        <p:spPr>
          <a:xfrm>
            <a:off x="7956749" y="2773244"/>
            <a:ext cx="2391362" cy="996347"/>
          </a:xfrm>
          <a:prstGeom prst="cloudCallout">
            <a:avLst>
              <a:gd name="adj1" fmla="val -78060"/>
              <a:gd name="adj2" fmla="val 64602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Cloud Callout 11"/>
          <p:cNvSpPr/>
          <p:nvPr/>
        </p:nvSpPr>
        <p:spPr>
          <a:xfrm>
            <a:off x="1938276" y="2658272"/>
            <a:ext cx="2680361" cy="861408"/>
          </a:xfrm>
          <a:prstGeom prst="cloudCallout">
            <a:avLst>
              <a:gd name="adj1" fmla="val 41731"/>
              <a:gd name="adj2" fmla="val 76163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281235" y="2917845"/>
            <a:ext cx="20641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Oare am lăsat apa aprinsă în baie</a:t>
            </a:r>
            <a:r>
              <a:rPr lang="ro-RO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ro-RO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Lato Ligh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80179" y="2768614"/>
            <a:ext cx="17502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800" dirty="0" smtClean="0"/>
              <a:t>Am închis ușa de la intrare?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224772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/>
        </p:nvSpPr>
        <p:spPr>
          <a:xfrm>
            <a:off x="774194" y="222898"/>
            <a:ext cx="895828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ro-RO" sz="4800" dirty="0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Ce este Smart Home?</a:t>
            </a:r>
            <a:endParaRPr dirty="0"/>
          </a:p>
        </p:txBody>
      </p:sp>
      <p:sp>
        <p:nvSpPr>
          <p:cNvPr id="114" name="Shape 114"/>
          <p:cNvSpPr/>
          <p:nvPr/>
        </p:nvSpPr>
        <p:spPr>
          <a:xfrm>
            <a:off x="878557" y="1053895"/>
            <a:ext cx="8853917" cy="51759"/>
          </a:xfrm>
          <a:prstGeom prst="rect">
            <a:avLst/>
          </a:prstGeom>
          <a:solidFill>
            <a:srgbClr val="AAE4D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9" name="Picture 8" descr="C:\Users\dlargu\Desktop\Fii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235349" y="149280"/>
            <a:ext cx="826365" cy="763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83713" y="84817"/>
            <a:ext cx="910102" cy="8926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PH" smtClean="0"/>
              <a:pPr/>
              <a:t>4</a:t>
            </a:fld>
            <a:endParaRPr lang="en-PH" dirty="0"/>
          </a:p>
        </p:txBody>
      </p:sp>
      <p:sp>
        <p:nvSpPr>
          <p:cNvPr id="11" name="Shape 113"/>
          <p:cNvSpPr txBox="1"/>
          <p:nvPr/>
        </p:nvSpPr>
        <p:spPr>
          <a:xfrm>
            <a:off x="660903" y="1549523"/>
            <a:ext cx="8652428" cy="4693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ro-RO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ato Light"/>
              </a:rPr>
              <a:t>Reședință controlată de la distanță.</a:t>
            </a:r>
            <a:endParaRPr lang="en-US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Lato Light"/>
            </a:endParaRPr>
          </a:p>
          <a:p>
            <a:pPr lvl="0"/>
            <a:endParaRPr lang="ro-RO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Lato Light"/>
            </a:endParaRPr>
          </a:p>
          <a:p>
            <a:pPr lvl="0"/>
            <a:r>
              <a:rPr lang="ro-RO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ato Light"/>
              </a:rPr>
              <a:t>Oferă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ato Light"/>
              </a:rPr>
              <a:t>: </a:t>
            </a:r>
            <a:endParaRPr lang="ro-RO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Lato Light"/>
            </a:endParaRPr>
          </a:p>
          <a:p>
            <a:pPr marL="342900" lvl="0" indent="-342900">
              <a:buFontTx/>
              <a:buChar char="-"/>
            </a:pPr>
            <a:r>
              <a:rPr lang="ro-RO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ato Light"/>
              </a:rPr>
              <a:t>C</a:t>
            </a:r>
            <a:r>
              <a:rPr lang="ro-RO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ato Light"/>
              </a:rPr>
              <a:t>onfort,	</a:t>
            </a:r>
          </a:p>
          <a:p>
            <a:pPr marL="342900" lvl="0" indent="-342900">
              <a:buFontTx/>
              <a:buChar char="-"/>
            </a:pPr>
            <a:r>
              <a:rPr lang="ro-RO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ato Light"/>
              </a:rPr>
              <a:t>Securitate,</a:t>
            </a:r>
          </a:p>
          <a:p>
            <a:pPr marL="342900" lvl="0" indent="-342900">
              <a:buFontTx/>
              <a:buChar char="-"/>
            </a:pPr>
            <a:r>
              <a:rPr lang="ro-RO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ato Light"/>
              </a:rPr>
              <a:t>Economii de timp, bani și energie.</a:t>
            </a:r>
            <a:endParaRPr lang="ro-RO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Lato Light"/>
            </a:endParaRPr>
          </a:p>
          <a:p>
            <a:pPr lvl="0"/>
            <a:endParaRPr lang="ro-RO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Lato Light"/>
            </a:endParaRPr>
          </a:p>
          <a:p>
            <a:pPr lvl="0"/>
            <a:r>
              <a:rPr lang="ro-RO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ato Light"/>
              </a:rPr>
              <a:t>Software-ul </a:t>
            </a:r>
            <a:r>
              <a:rPr lang="ro-RO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ato Light"/>
              </a:rPr>
              <a:t>de calculator joacă rolul unui agent inteligent.</a:t>
            </a:r>
          </a:p>
          <a:p>
            <a:pPr marL="342900" lvl="0" indent="-342900">
              <a:buFontTx/>
              <a:buChar char="-"/>
            </a:pPr>
            <a:endParaRPr lang="ro-RO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Lato Light"/>
            </a:endParaRPr>
          </a:p>
        </p:txBody>
      </p:sp>
    </p:spTree>
    <p:extLst>
      <p:ext uri="{BB962C8B-B14F-4D97-AF65-F5344CB8AC3E}">
        <p14:creationId xmlns:p14="http://schemas.microsoft.com/office/powerpoint/2010/main" val="1905296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/>
        </p:nvSpPr>
        <p:spPr>
          <a:xfrm>
            <a:off x="774194" y="222898"/>
            <a:ext cx="895828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r>
              <a:rPr lang="ro-RO" sz="4800" b="0" i="0" u="none" strike="noStrike" cap="none" dirty="0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Arhitectura sistemului</a:t>
            </a:r>
            <a:endParaRPr dirty="0"/>
          </a:p>
        </p:txBody>
      </p:sp>
      <p:sp>
        <p:nvSpPr>
          <p:cNvPr id="114" name="Shape 114"/>
          <p:cNvSpPr/>
          <p:nvPr/>
        </p:nvSpPr>
        <p:spPr>
          <a:xfrm>
            <a:off x="878557" y="1053895"/>
            <a:ext cx="8853917" cy="51759"/>
          </a:xfrm>
          <a:prstGeom prst="rect">
            <a:avLst/>
          </a:prstGeom>
          <a:solidFill>
            <a:srgbClr val="AAE4D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9" name="Picture 8" descr="C:\Users\dlargu\Desktop\Fii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235349" y="149280"/>
            <a:ext cx="826365" cy="763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83713" y="84817"/>
            <a:ext cx="910102" cy="8926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PH" smtClean="0"/>
              <a:pPr/>
              <a:t>5</a:t>
            </a:fld>
            <a:endParaRPr lang="en-PH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915" y="1305485"/>
            <a:ext cx="9480649" cy="5332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203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/>
        </p:nvSpPr>
        <p:spPr>
          <a:xfrm>
            <a:off x="774194" y="222898"/>
            <a:ext cx="895828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4800" b="0" i="0" u="none" strike="noStrike" cap="none" dirty="0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Aplicația web</a:t>
            </a:r>
            <a:endParaRPr dirty="0"/>
          </a:p>
        </p:txBody>
      </p:sp>
      <p:sp>
        <p:nvSpPr>
          <p:cNvPr id="114" name="Shape 114"/>
          <p:cNvSpPr/>
          <p:nvPr/>
        </p:nvSpPr>
        <p:spPr>
          <a:xfrm>
            <a:off x="878557" y="1053895"/>
            <a:ext cx="8853917" cy="51759"/>
          </a:xfrm>
          <a:prstGeom prst="rect">
            <a:avLst/>
          </a:prstGeom>
          <a:solidFill>
            <a:srgbClr val="AAE4D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9" name="Picture 8" descr="C:\Users\dlargu\Desktop\Fii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235349" y="149280"/>
            <a:ext cx="826365" cy="763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83713" y="84817"/>
            <a:ext cx="910102" cy="8926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PH" smtClean="0"/>
              <a:pPr/>
              <a:t>6</a:t>
            </a:fld>
            <a:endParaRPr lang="en-PH" dirty="0"/>
          </a:p>
        </p:txBody>
      </p:sp>
      <p:sp>
        <p:nvSpPr>
          <p:cNvPr id="3" name="Rounded Rectangle 2"/>
          <p:cNvSpPr/>
          <p:nvPr/>
        </p:nvSpPr>
        <p:spPr>
          <a:xfrm>
            <a:off x="3788080" y="1181100"/>
            <a:ext cx="852036" cy="42862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1800" dirty="0" smtClean="0"/>
              <a:t>HTML</a:t>
            </a:r>
            <a:endParaRPr lang="en-US" sz="1800" dirty="0"/>
          </a:p>
        </p:txBody>
      </p:sp>
      <p:sp>
        <p:nvSpPr>
          <p:cNvPr id="11" name="Rounded Rectangle 10"/>
          <p:cNvSpPr/>
          <p:nvPr/>
        </p:nvSpPr>
        <p:spPr>
          <a:xfrm>
            <a:off x="4771807" y="1181100"/>
            <a:ext cx="758050" cy="42862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1800" dirty="0" smtClean="0"/>
              <a:t>CSS</a:t>
            </a:r>
            <a:endParaRPr lang="en-US" sz="1800" dirty="0"/>
          </a:p>
        </p:txBody>
      </p:sp>
      <p:sp>
        <p:nvSpPr>
          <p:cNvPr id="15" name="Rounded Rectangle 14"/>
          <p:cNvSpPr/>
          <p:nvPr/>
        </p:nvSpPr>
        <p:spPr>
          <a:xfrm>
            <a:off x="894284" y="1181100"/>
            <a:ext cx="1255315" cy="42862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1800" dirty="0" smtClean="0"/>
              <a:t>Angular 5</a:t>
            </a:r>
            <a:endParaRPr lang="en-US" sz="1800" dirty="0"/>
          </a:p>
        </p:txBody>
      </p:sp>
      <p:sp>
        <p:nvSpPr>
          <p:cNvPr id="16" name="Rounded Rectangle 15"/>
          <p:cNvSpPr/>
          <p:nvPr/>
        </p:nvSpPr>
        <p:spPr>
          <a:xfrm>
            <a:off x="2281290" y="1181100"/>
            <a:ext cx="1375099" cy="42862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1800" dirty="0" smtClean="0"/>
              <a:t>Boostrap 4</a:t>
            </a:r>
            <a:endParaRPr lang="en-US" sz="1800" dirty="0"/>
          </a:p>
        </p:txBody>
      </p:sp>
      <p:sp>
        <p:nvSpPr>
          <p:cNvPr id="17" name="Rounded Rectangle 16"/>
          <p:cNvSpPr/>
          <p:nvPr/>
        </p:nvSpPr>
        <p:spPr>
          <a:xfrm>
            <a:off x="5661548" y="1181100"/>
            <a:ext cx="1291066" cy="42862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1800" dirty="0" smtClean="0"/>
              <a:t>Typescript</a:t>
            </a:r>
            <a:endParaRPr lang="en-US" sz="1800" dirty="0"/>
          </a:p>
        </p:txBody>
      </p:sp>
      <p:sp>
        <p:nvSpPr>
          <p:cNvPr id="18" name="Shape 113"/>
          <p:cNvSpPr txBox="1"/>
          <p:nvPr/>
        </p:nvSpPr>
        <p:spPr>
          <a:xfrm>
            <a:off x="660904" y="1801640"/>
            <a:ext cx="8652428" cy="4502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r>
              <a:rPr lang="ro-RO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ato Light"/>
              </a:rPr>
              <a:t>- Design:</a:t>
            </a:r>
          </a:p>
          <a:p>
            <a:pPr marL="569913" marR="0" lvl="0" indent="-225425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o-RO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ato Light"/>
              </a:rPr>
              <a:t>Intuitiv</a:t>
            </a:r>
          </a:p>
          <a:p>
            <a:pPr marL="569913" marR="0" lvl="0" indent="-225425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o-RO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ato Light"/>
              </a:rPr>
              <a:t>Modern</a:t>
            </a:r>
          </a:p>
          <a:p>
            <a:pPr marL="569913" marR="0" lvl="0" indent="-225425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o-RO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ato Light"/>
              </a:rPr>
              <a:t>Simplist</a:t>
            </a:r>
          </a:p>
          <a:p>
            <a:pPr marL="569913" marR="0" lvl="0" indent="-225425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o-RO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ato Light"/>
              </a:rPr>
              <a:t>Responsive</a:t>
            </a:r>
          </a:p>
          <a:p>
            <a:pPr marL="569913" marR="0" lvl="0" indent="-225425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ro-RO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Lato Light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r>
              <a:rPr lang="ro-RO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ato Light"/>
              </a:rPr>
              <a:t>- Comunicare HTTP cu serverul Java.</a:t>
            </a:r>
            <a:endParaRPr lang="ro-RO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Lato Ligh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3967" y="1301419"/>
            <a:ext cx="4816708" cy="4938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61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/>
        </p:nvSpPr>
        <p:spPr>
          <a:xfrm>
            <a:off x="774194" y="222898"/>
            <a:ext cx="895828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4800" b="0" i="0" u="none" strike="noStrike" cap="none" dirty="0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Server REST Java</a:t>
            </a:r>
            <a:endParaRPr dirty="0"/>
          </a:p>
        </p:txBody>
      </p:sp>
      <p:sp>
        <p:nvSpPr>
          <p:cNvPr id="114" name="Shape 114"/>
          <p:cNvSpPr/>
          <p:nvPr/>
        </p:nvSpPr>
        <p:spPr>
          <a:xfrm>
            <a:off x="878557" y="1053895"/>
            <a:ext cx="8853917" cy="51759"/>
          </a:xfrm>
          <a:prstGeom prst="rect">
            <a:avLst/>
          </a:prstGeom>
          <a:solidFill>
            <a:srgbClr val="AAE4D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9" name="Picture 8" descr="C:\Users\dlargu\Desktop\Fii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235349" y="149280"/>
            <a:ext cx="826365" cy="763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83713" y="84817"/>
            <a:ext cx="910102" cy="8926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PH" smtClean="0"/>
              <a:pPr/>
              <a:t>7</a:t>
            </a:fld>
            <a:endParaRPr lang="en-PH" dirty="0"/>
          </a:p>
        </p:txBody>
      </p:sp>
      <p:sp>
        <p:nvSpPr>
          <p:cNvPr id="7" name="Rounded Rectangle 6"/>
          <p:cNvSpPr/>
          <p:nvPr/>
        </p:nvSpPr>
        <p:spPr>
          <a:xfrm>
            <a:off x="3656560" y="1181099"/>
            <a:ext cx="745027" cy="42862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1800" dirty="0" smtClean="0"/>
              <a:t>Java</a:t>
            </a:r>
            <a:endParaRPr lang="en-US" sz="1800" dirty="0"/>
          </a:p>
        </p:txBody>
      </p:sp>
      <p:sp>
        <p:nvSpPr>
          <p:cNvPr id="8" name="Rounded Rectangle 7"/>
          <p:cNvSpPr/>
          <p:nvPr/>
        </p:nvSpPr>
        <p:spPr>
          <a:xfrm>
            <a:off x="897791" y="1181099"/>
            <a:ext cx="1328646" cy="42862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1800" dirty="0" smtClean="0"/>
              <a:t>API REST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2368960" y="1181099"/>
            <a:ext cx="1145077" cy="42862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1800" dirty="0" smtClean="0"/>
              <a:t>SSL/TLS</a:t>
            </a:r>
            <a:endParaRPr lang="en-US" sz="1800" dirty="0"/>
          </a:p>
        </p:txBody>
      </p:sp>
      <p:sp>
        <p:nvSpPr>
          <p:cNvPr id="12" name="Shape 113"/>
          <p:cNvSpPr txBox="1"/>
          <p:nvPr/>
        </p:nvSpPr>
        <p:spPr>
          <a:xfrm>
            <a:off x="660904" y="2381061"/>
            <a:ext cx="8652428" cy="3923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ro-RO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ato Light"/>
              </a:rPr>
              <a:t>Manager de </a:t>
            </a:r>
            <a:r>
              <a:rPr lang="ro-RO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ato Light"/>
              </a:rPr>
              <a:t>dispozitive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ro-RO" sz="3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Lato Light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ro-RO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ato Light"/>
              </a:rPr>
              <a:t>Protocol de comunicare </a:t>
            </a:r>
            <a:r>
              <a:rPr lang="ro-RO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ato Light"/>
              </a:rPr>
              <a:t>personalizat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ro-RO" sz="3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Lato Light"/>
            </a:endParaRPr>
          </a:p>
          <a:p>
            <a:pPr marL="342900" lvl="0" indent="-342900">
              <a:buFontTx/>
              <a:buChar char="-"/>
            </a:pPr>
            <a:r>
              <a:rPr lang="ro-RO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ato Light"/>
              </a:rPr>
              <a:t>Comunicare </a:t>
            </a:r>
            <a:r>
              <a:rPr lang="ro-RO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ato Light"/>
              </a:rPr>
              <a:t>securizată cu </a:t>
            </a:r>
            <a:r>
              <a:rPr lang="ro-RO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ato Light"/>
              </a:rPr>
              <a:t>dispozitivele</a:t>
            </a:r>
            <a:endParaRPr lang="ro-RO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Lato Light"/>
            </a:endParaRPr>
          </a:p>
        </p:txBody>
      </p:sp>
    </p:spTree>
    <p:extLst>
      <p:ext uri="{BB962C8B-B14F-4D97-AF65-F5344CB8AC3E}">
        <p14:creationId xmlns:p14="http://schemas.microsoft.com/office/powerpoint/2010/main" val="4164723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/>
        </p:nvSpPr>
        <p:spPr>
          <a:xfrm>
            <a:off x="774194" y="222898"/>
            <a:ext cx="895828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4800" b="0" i="0" u="none" strike="noStrike" cap="none" dirty="0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Dispozitive inteligente</a:t>
            </a:r>
            <a:endParaRPr dirty="0"/>
          </a:p>
        </p:txBody>
      </p:sp>
      <p:sp>
        <p:nvSpPr>
          <p:cNvPr id="114" name="Shape 114"/>
          <p:cNvSpPr/>
          <p:nvPr/>
        </p:nvSpPr>
        <p:spPr>
          <a:xfrm>
            <a:off x="878557" y="1053895"/>
            <a:ext cx="8853917" cy="51759"/>
          </a:xfrm>
          <a:prstGeom prst="rect">
            <a:avLst/>
          </a:prstGeom>
          <a:solidFill>
            <a:srgbClr val="AAE4D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9" name="Picture 8" descr="C:\Users\dlargu\Desktop\Fii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235349" y="149280"/>
            <a:ext cx="826365" cy="763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83713" y="84817"/>
            <a:ext cx="910102" cy="8926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PH" smtClean="0"/>
              <a:pPr/>
              <a:t>8</a:t>
            </a:fld>
            <a:endParaRPr lang="en-PH" dirty="0"/>
          </a:p>
        </p:txBody>
      </p:sp>
      <p:sp>
        <p:nvSpPr>
          <p:cNvPr id="7" name="Rounded Rectangle 6"/>
          <p:cNvSpPr/>
          <p:nvPr/>
        </p:nvSpPr>
        <p:spPr>
          <a:xfrm>
            <a:off x="5943871" y="1181099"/>
            <a:ext cx="716452" cy="40004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1800" dirty="0" smtClean="0"/>
              <a:t>Java</a:t>
            </a:r>
            <a:endParaRPr lang="en-US" sz="1800" dirty="0"/>
          </a:p>
        </p:txBody>
      </p:sp>
      <p:sp>
        <p:nvSpPr>
          <p:cNvPr id="8" name="Rounded Rectangle 7"/>
          <p:cNvSpPr/>
          <p:nvPr/>
        </p:nvSpPr>
        <p:spPr>
          <a:xfrm>
            <a:off x="3773072" y="1181099"/>
            <a:ext cx="722673" cy="40004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1800" dirty="0" smtClean="0"/>
              <a:t>PI4J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4645686" y="1185862"/>
            <a:ext cx="1145077" cy="40004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1800" dirty="0" smtClean="0"/>
              <a:t>SSL/TLS</a:t>
            </a:r>
            <a:endParaRPr lang="en-US" sz="1800" dirty="0"/>
          </a:p>
        </p:txBody>
      </p:sp>
      <p:sp>
        <p:nvSpPr>
          <p:cNvPr id="12" name="Rounded Rectangle 11"/>
          <p:cNvSpPr/>
          <p:nvPr/>
        </p:nvSpPr>
        <p:spPr>
          <a:xfrm>
            <a:off x="882798" y="1181099"/>
            <a:ext cx="1554652" cy="40004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1800" dirty="0" smtClean="0"/>
              <a:t>Raspberry Pi</a:t>
            </a:r>
            <a:endParaRPr lang="en-US" sz="1800" dirty="0"/>
          </a:p>
        </p:txBody>
      </p:sp>
      <p:sp>
        <p:nvSpPr>
          <p:cNvPr id="13" name="Rounded Rectangle 12"/>
          <p:cNvSpPr/>
          <p:nvPr/>
        </p:nvSpPr>
        <p:spPr>
          <a:xfrm>
            <a:off x="2589186" y="1181099"/>
            <a:ext cx="1030778" cy="40004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1800" dirty="0" smtClean="0"/>
              <a:t>Arduino</a:t>
            </a:r>
            <a:endParaRPr lang="en-US" sz="1800" dirty="0"/>
          </a:p>
        </p:txBody>
      </p:sp>
      <p:sp>
        <p:nvSpPr>
          <p:cNvPr id="15" name="Shape 113"/>
          <p:cNvSpPr txBox="1"/>
          <p:nvPr/>
        </p:nvSpPr>
        <p:spPr>
          <a:xfrm>
            <a:off x="660904" y="2788467"/>
            <a:ext cx="8652428" cy="3516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ro-RO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ato Light"/>
              </a:rPr>
              <a:t>Raspberry </a:t>
            </a:r>
            <a:r>
              <a:rPr lang="ro-RO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ato Light"/>
              </a:rPr>
              <a:t>Pi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ro-RO" sz="3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Lato Light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ro-RO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ato Light"/>
              </a:rPr>
              <a:t>Dinamicitate în expunerea configurărilor dispozitivelelor</a:t>
            </a:r>
            <a:endParaRPr lang="ro-RO" sz="3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Lato Light"/>
            </a:endParaRPr>
          </a:p>
        </p:txBody>
      </p:sp>
    </p:spTree>
    <p:extLst>
      <p:ext uri="{BB962C8B-B14F-4D97-AF65-F5344CB8AC3E}">
        <p14:creationId xmlns:p14="http://schemas.microsoft.com/office/powerpoint/2010/main" val="1885431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0326" t="15635" r="10530" b="10174"/>
          <a:stretch/>
        </p:blipFill>
        <p:spPr>
          <a:xfrm>
            <a:off x="1826772" y="1478565"/>
            <a:ext cx="2515512" cy="2035082"/>
          </a:xfrm>
          <a:prstGeom prst="rect">
            <a:avLst/>
          </a:prstGeom>
        </p:spPr>
      </p:pic>
      <p:sp>
        <p:nvSpPr>
          <p:cNvPr id="112" name="Shape 112"/>
          <p:cNvSpPr txBox="1"/>
          <p:nvPr/>
        </p:nvSpPr>
        <p:spPr>
          <a:xfrm>
            <a:off x="774194" y="222898"/>
            <a:ext cx="895828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 err="1" smtClean="0">
                <a:solidFill>
                  <a:schemeClr val="dk1"/>
                </a:solidFill>
                <a:latin typeface="Montserrat"/>
                <a:sym typeface="Montserrat"/>
              </a:rPr>
              <a:t>Dispozitive</a:t>
            </a:r>
            <a:r>
              <a:rPr lang="en-US" sz="4800" dirty="0" smtClean="0">
                <a:solidFill>
                  <a:schemeClr val="dk1"/>
                </a:solidFill>
                <a:latin typeface="Montserrat"/>
                <a:sym typeface="Montserrat"/>
              </a:rPr>
              <a:t> </a:t>
            </a:r>
            <a:r>
              <a:rPr lang="ro-RO" sz="4800" dirty="0" smtClean="0">
                <a:solidFill>
                  <a:schemeClr val="dk1"/>
                </a:solidFill>
                <a:latin typeface="Montserrat"/>
                <a:sym typeface="Montserrat"/>
              </a:rPr>
              <a:t>utilizate</a:t>
            </a:r>
            <a:endParaRPr dirty="0"/>
          </a:p>
        </p:txBody>
      </p:sp>
      <p:pic>
        <p:nvPicPr>
          <p:cNvPr id="9" name="Picture 8" descr="C:\Users\dlargu\Desktop\Fii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235349" y="149280"/>
            <a:ext cx="826365" cy="763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83713" y="84817"/>
            <a:ext cx="910102" cy="892600"/>
          </a:xfrm>
          <a:prstGeom prst="rect">
            <a:avLst/>
          </a:prstGeom>
        </p:spPr>
      </p:pic>
      <p:sp>
        <p:nvSpPr>
          <p:cNvPr id="11" name="Shape 143"/>
          <p:cNvSpPr/>
          <p:nvPr/>
        </p:nvSpPr>
        <p:spPr>
          <a:xfrm>
            <a:off x="2631205" y="3641918"/>
            <a:ext cx="875962" cy="398892"/>
          </a:xfrm>
          <a:prstGeom prst="rect">
            <a:avLst/>
          </a:prstGeom>
          <a:noFill/>
          <a:ln w="19050" cap="flat" cmpd="sng">
            <a:solidFill>
              <a:srgbClr val="00B05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4" name="Shape 152"/>
          <p:cNvSpPr txBox="1"/>
          <p:nvPr/>
        </p:nvSpPr>
        <p:spPr>
          <a:xfrm>
            <a:off x="1666067" y="3657759"/>
            <a:ext cx="2808134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800" dirty="0" smtClean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Lamp</a:t>
            </a:r>
            <a:r>
              <a:rPr lang="ro-RO" sz="1800" dirty="0" smtClean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ă</a:t>
            </a:r>
            <a:endParaRPr sz="1800" i="1" dirty="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222163" y="1488417"/>
            <a:ext cx="2769156" cy="2035082"/>
          </a:xfrm>
          <a:prstGeom prst="rect">
            <a:avLst/>
          </a:prstGeom>
        </p:spPr>
      </p:pic>
      <p:sp>
        <p:nvSpPr>
          <p:cNvPr id="16" name="Shape 143"/>
          <p:cNvSpPr/>
          <p:nvPr/>
        </p:nvSpPr>
        <p:spPr>
          <a:xfrm>
            <a:off x="6182543" y="3642717"/>
            <a:ext cx="875962" cy="398892"/>
          </a:xfrm>
          <a:prstGeom prst="rect">
            <a:avLst/>
          </a:prstGeom>
          <a:noFill/>
          <a:ln w="19050" cap="flat" cmpd="sng">
            <a:solidFill>
              <a:srgbClr val="00B05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8" name="Shape 152"/>
          <p:cNvSpPr txBox="1"/>
          <p:nvPr/>
        </p:nvSpPr>
        <p:spPr>
          <a:xfrm>
            <a:off x="5217405" y="3658558"/>
            <a:ext cx="2808134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800" dirty="0" smtClean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Bec</a:t>
            </a:r>
            <a:endParaRPr sz="1800" i="1" dirty="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14924" y="2407814"/>
            <a:ext cx="2638211" cy="247332"/>
          </a:xfrm>
          <a:prstGeom prst="rect">
            <a:avLst/>
          </a:prstGeom>
        </p:spPr>
      </p:pic>
      <p:sp>
        <p:nvSpPr>
          <p:cNvPr id="20" name="Shape 143"/>
          <p:cNvSpPr/>
          <p:nvPr/>
        </p:nvSpPr>
        <p:spPr>
          <a:xfrm>
            <a:off x="9135391" y="3641918"/>
            <a:ext cx="2046083" cy="398892"/>
          </a:xfrm>
          <a:prstGeom prst="rect">
            <a:avLst/>
          </a:prstGeom>
          <a:noFill/>
          <a:ln w="19050" cap="flat" cmpd="sng">
            <a:solidFill>
              <a:srgbClr val="00B05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22" name="Shape 152"/>
          <p:cNvSpPr txBox="1"/>
          <p:nvPr/>
        </p:nvSpPr>
        <p:spPr>
          <a:xfrm>
            <a:off x="8737173" y="3643437"/>
            <a:ext cx="2808134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800" dirty="0" smtClean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Laser de securitate</a:t>
            </a:r>
            <a:endParaRPr sz="1800" i="1" dirty="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PH" smtClean="0"/>
              <a:pPr/>
              <a:t>9</a:t>
            </a:fld>
            <a:endParaRPr lang="en-PH" dirty="0"/>
          </a:p>
        </p:txBody>
      </p:sp>
      <p:sp>
        <p:nvSpPr>
          <p:cNvPr id="23" name="Shape 114"/>
          <p:cNvSpPr/>
          <p:nvPr/>
        </p:nvSpPr>
        <p:spPr>
          <a:xfrm>
            <a:off x="878557" y="1053895"/>
            <a:ext cx="8853917" cy="51759"/>
          </a:xfrm>
          <a:prstGeom prst="rect">
            <a:avLst/>
          </a:prstGeom>
          <a:solidFill>
            <a:srgbClr val="AAE4D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74258" y="4467705"/>
            <a:ext cx="1362424" cy="116260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20952" y="4432286"/>
            <a:ext cx="1171577" cy="120402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135391" y="4426410"/>
            <a:ext cx="1768278" cy="1104314"/>
          </a:xfrm>
          <a:prstGeom prst="rect">
            <a:avLst/>
          </a:prstGeom>
        </p:spPr>
      </p:pic>
      <p:sp>
        <p:nvSpPr>
          <p:cNvPr id="27" name="Shape 114"/>
          <p:cNvSpPr/>
          <p:nvPr/>
        </p:nvSpPr>
        <p:spPr>
          <a:xfrm>
            <a:off x="605444" y="4257458"/>
            <a:ext cx="11451087" cy="548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28" name="Shape 146"/>
          <p:cNvSpPr txBox="1"/>
          <p:nvPr/>
        </p:nvSpPr>
        <p:spPr>
          <a:xfrm>
            <a:off x="496807" y="3771143"/>
            <a:ext cx="171111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err="1" smtClean="0">
                <a:solidFill>
                  <a:srgbClr val="00B050"/>
                </a:solidFill>
                <a:latin typeface="Montserrat"/>
                <a:ea typeface="Montserrat"/>
                <a:cs typeface="Montserrat"/>
                <a:sym typeface="Montserrat"/>
              </a:rPr>
              <a:t>Dispozitiv</a:t>
            </a:r>
            <a:endParaRPr sz="2400" b="1" i="1" dirty="0">
              <a:solidFill>
                <a:srgbClr val="00B05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" name="Shape 146"/>
          <p:cNvSpPr txBox="1"/>
          <p:nvPr/>
        </p:nvSpPr>
        <p:spPr>
          <a:xfrm>
            <a:off x="505860" y="4330416"/>
            <a:ext cx="170206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400" b="1" dirty="0">
                <a:solidFill>
                  <a:srgbClr val="002060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lang="ro-RO" sz="2400" b="1" dirty="0" smtClean="0">
                <a:solidFill>
                  <a:srgbClr val="002060"/>
                </a:solidFill>
                <a:latin typeface="Montserrat"/>
                <a:ea typeface="Montserrat"/>
                <a:cs typeface="Montserrat"/>
                <a:sym typeface="Montserrat"/>
              </a:rPr>
              <a:t>ardware</a:t>
            </a:r>
            <a:endParaRPr sz="2400" b="1" i="1" dirty="0">
              <a:solidFill>
                <a:srgbClr val="00206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" name="Shape 143"/>
          <p:cNvSpPr/>
          <p:nvPr/>
        </p:nvSpPr>
        <p:spPr>
          <a:xfrm>
            <a:off x="1790561" y="5875091"/>
            <a:ext cx="2601056" cy="398892"/>
          </a:xfrm>
          <a:prstGeom prst="rect">
            <a:avLst/>
          </a:prstGeom>
          <a:noFill/>
          <a:ln w="19050" cap="flat" cmpd="sng">
            <a:solidFill>
              <a:srgbClr val="00206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32" name="Shape 152"/>
          <p:cNvSpPr txBox="1"/>
          <p:nvPr/>
        </p:nvSpPr>
        <p:spPr>
          <a:xfrm>
            <a:off x="1790560" y="5890932"/>
            <a:ext cx="2601055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/>
            <a:r>
              <a:rPr lang="en-US" dirty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KY-016, </a:t>
            </a:r>
            <a:r>
              <a:rPr lang="en-US" dirty="0" err="1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Modul</a:t>
            </a:r>
            <a:r>
              <a:rPr lang="en-US" dirty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 LED cu 3 </a:t>
            </a:r>
            <a:r>
              <a:rPr lang="en-US" dirty="0" err="1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culori</a:t>
            </a:r>
            <a:endParaRPr i="1" dirty="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33" name="Shape 143"/>
          <p:cNvSpPr/>
          <p:nvPr/>
        </p:nvSpPr>
        <p:spPr>
          <a:xfrm>
            <a:off x="5275204" y="5869952"/>
            <a:ext cx="2601056" cy="398892"/>
          </a:xfrm>
          <a:prstGeom prst="rect">
            <a:avLst/>
          </a:prstGeom>
          <a:noFill/>
          <a:ln w="19050" cap="flat" cmpd="sng">
            <a:solidFill>
              <a:srgbClr val="00206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34" name="Shape 152"/>
          <p:cNvSpPr txBox="1"/>
          <p:nvPr/>
        </p:nvSpPr>
        <p:spPr>
          <a:xfrm>
            <a:off x="5275203" y="5885793"/>
            <a:ext cx="2601055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/>
            <a:r>
              <a:rPr lang="en-US" dirty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KY-011, </a:t>
            </a:r>
            <a:r>
              <a:rPr lang="en-US" dirty="0" err="1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Modul</a:t>
            </a:r>
            <a:r>
              <a:rPr lang="en-US" dirty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 LED cu 2 </a:t>
            </a:r>
            <a:r>
              <a:rPr lang="en-US" dirty="0" err="1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culori</a:t>
            </a:r>
            <a:endParaRPr i="1" dirty="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35" name="Shape 143"/>
          <p:cNvSpPr/>
          <p:nvPr/>
        </p:nvSpPr>
        <p:spPr>
          <a:xfrm>
            <a:off x="8914925" y="5866374"/>
            <a:ext cx="2601056" cy="398892"/>
          </a:xfrm>
          <a:prstGeom prst="rect">
            <a:avLst/>
          </a:prstGeom>
          <a:noFill/>
          <a:ln w="19050" cap="flat" cmpd="sng">
            <a:solidFill>
              <a:srgbClr val="00206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36" name="Shape 152"/>
          <p:cNvSpPr txBox="1"/>
          <p:nvPr/>
        </p:nvSpPr>
        <p:spPr>
          <a:xfrm>
            <a:off x="8914924" y="5882215"/>
            <a:ext cx="2601055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/>
            <a:r>
              <a:rPr lang="en-US" dirty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KY-008, </a:t>
            </a:r>
            <a:r>
              <a:rPr lang="en-US" dirty="0" err="1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Modulul</a:t>
            </a:r>
            <a:r>
              <a:rPr lang="en-US" dirty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senzor</a:t>
            </a:r>
            <a:r>
              <a:rPr lang="en-US" dirty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 laser</a:t>
            </a:r>
            <a:endParaRPr i="1" dirty="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  <p:extLst>
      <p:ext uri="{BB962C8B-B14F-4D97-AF65-F5344CB8AC3E}">
        <p14:creationId xmlns:p14="http://schemas.microsoft.com/office/powerpoint/2010/main" val="31176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745</TotalTime>
  <Words>291</Words>
  <Application>Microsoft Office PowerPoint</Application>
  <PresentationFormat>Widescreen</PresentationFormat>
  <Paragraphs>109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Playfair Display</vt:lpstr>
      <vt:lpstr>Calibri</vt:lpstr>
      <vt:lpstr>Montserrat</vt:lpstr>
      <vt:lpstr>Times New Roman</vt:lpstr>
      <vt:lpstr>Lato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Turcu Nicusor</dc:creator>
  <cp:lastModifiedBy>Turcu Nicusor</cp:lastModifiedBy>
  <cp:revision>114</cp:revision>
  <dcterms:modified xsi:type="dcterms:W3CDTF">2018-06-29T19:18:12Z</dcterms:modified>
</cp:coreProperties>
</file>