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65" r:id="rId14"/>
    <p:sldId id="275" r:id="rId15"/>
    <p:sldId id="276" r:id="rId16"/>
    <p:sldId id="266" r:id="rId17"/>
    <p:sldId id="277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26A0-1B06-47D5-B344-0C770FD8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1B94F-8AF3-4C23-9E8C-9605A4E4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86306-CAEB-4E6A-854C-A0723FC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3890F-697C-43DF-94F2-60C89EB5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614AA-518A-46D6-8879-E0ECEA7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81EC-2BB8-4CF8-B54C-A134D62C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52183-63CF-44F3-80E1-2E568CD1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35D00-BC49-4801-8C14-399D2F7D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D6280-E237-4562-B1A8-A4ED6A1F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F2B8E-E9F8-4972-A76A-60BBD5A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FBD20-3BB5-4611-B625-CE05F4120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C86C3-2847-4FDB-BDE0-5E7DC92F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DA3B-4049-4D5B-BEDE-C16593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612B4-A001-4848-89E8-9ED4EE0C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F646-AC32-41F4-B009-A762D06F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E8A7-B5E9-429D-849B-216442E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BF73F-EE6B-4121-8032-DB50C193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D69C0-F895-4CE4-A00F-FF5D02C8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291EC-B0EC-429C-82FD-78B92671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099D4-1AE2-4D20-AD6D-7170CBDF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2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ACA3-FEC8-45A4-96EC-8920CBAC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F7F2-3992-4EB9-B0DA-B3E09E0E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641C7-42E7-4883-AACE-DD319B0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77D6E-2F2A-4D53-9376-42C019B5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42641-A480-4189-9163-B8C9AE3E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48F-B225-49DA-9D57-989C1C26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1C84-238A-4379-B2FF-3F6D466A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292B7-9D00-4372-A0B6-E3F8828B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326B5-6E01-46D2-820D-9577AD43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1A94F-D72E-4BEF-B213-E82C4613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8733A-1D05-4C5D-9C77-5F0B4D1A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3912-AA8A-4CE3-812B-983F932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E1829-8EDF-4880-9558-387AEE36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9E698-071E-4A94-9AEF-1B318DBE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8E7F8-BEDB-4DF7-9D8A-146B18AA2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D16136-19B4-41D2-9B91-F7497F27A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1EB10C-981C-4158-B647-685F2581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B1E71-6215-4D13-8056-5898B5A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00940-7B12-4D74-B778-837651E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1EF6-392A-4F35-93EF-4BE3C9E4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53073D-CA0C-4967-983F-3C2B6F84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BEE94-C599-4961-8641-5E968063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B0EED-5566-4748-AA27-694B68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33267-BF54-49BD-9E80-49A1586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5FD8A-755E-4E22-BEFF-E02C8331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B4BC0-8F8E-4006-9E8E-6683FB86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292D-6C30-4606-AF6E-28BD3E33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7A9E-DC1A-4BFD-A953-9DFA22AF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90793-99C7-4C31-9323-F2B4623D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3D7BC-1678-47DC-9058-F11BB047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17249-0EDE-4444-89C8-5EC821FD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4027-71FB-4C1A-A381-33613B2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322B-9DAD-4135-849D-FB20D959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F24B3-1503-418D-B97A-B4CDEDBC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13409-68C7-4B06-A261-0B3B456D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8FD3-B9D7-4679-A6AE-D6DDEC69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86F44-7CBC-4B06-9CDB-9275610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FC40C-C0BE-463C-807F-ADB83B2B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F2666-BCB5-4E8F-8B4B-AFCF7A37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D0AAE-EC8C-4276-BF2B-B809B985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DC00D-8D3C-48AF-BC70-27B6A1D3A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C174-7334-4B6F-8F0A-ADA55B68EF9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EAFA-FCBF-40CB-AFAF-EAECFD8B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E069-00BD-4064-AA65-D28DB4DA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0D5DE-C154-47DE-988B-AA46C5D3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海上降水量预测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CB85D-9F75-4EB6-A353-7777EE6D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488"/>
            <a:ext cx="9144000" cy="1655762"/>
          </a:xfrm>
        </p:spPr>
        <p:txBody>
          <a:bodyPr/>
          <a:lstStyle/>
          <a:p>
            <a:r>
              <a:rPr lang="zh-CN" altLang="en-US" dirty="0"/>
              <a:t>主讲人：颜丙齐</a:t>
            </a:r>
          </a:p>
        </p:txBody>
      </p:sp>
    </p:spTree>
    <p:extLst>
      <p:ext uri="{BB962C8B-B14F-4D97-AF65-F5344CB8AC3E}">
        <p14:creationId xmlns:p14="http://schemas.microsoft.com/office/powerpoint/2010/main" val="12355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78153"/>
              </p:ext>
            </p:extLst>
          </p:nvPr>
        </p:nvGraphicFramePr>
        <p:xfrm>
          <a:off x="1114425" y="1677319"/>
          <a:ext cx="9963150" cy="4753644"/>
        </p:xfrm>
        <a:graphic>
          <a:graphicData uri="http://schemas.openxmlformats.org/drawingml/2006/table">
            <a:tbl>
              <a:tblPr/>
              <a:tblGrid>
                <a:gridCol w="1136469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178231">
                  <a:extLst>
                    <a:ext uri="{9D8B030D-6E8A-4147-A177-3AD203B41FA5}">
                      <a16:colId xmlns:a16="http://schemas.microsoft.com/office/drawing/2014/main" val="22416180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71960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725454394"/>
                    </a:ext>
                  </a:extLst>
                </a:gridCol>
              </a:tblGrid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隐藏层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60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365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0.314405598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-0.04051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0.022357664436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-0.008880479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0.253566361100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0.285273037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0.41503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0.153702819612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0.276011928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0.192823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0.21797024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0.073908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0.018863612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0.042437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-0.188002019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0.182807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0.344841686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-0.21563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0.083092507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0.174363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0.37221211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0.014209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60D12-9F87-45BD-A213-B7D0E11152BE}"/>
              </a:ext>
            </a:extLst>
          </p:cNvPr>
          <p:cNvSpPr txBox="1"/>
          <p:nvPr/>
        </p:nvSpPr>
        <p:spPr>
          <a:xfrm>
            <a:off x="838200" y="1690688"/>
            <a:ext cx="975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利用</a:t>
            </a:r>
            <a:r>
              <a:rPr lang="en-US" altLang="zh-CN" sz="2400" dirty="0"/>
              <a:t>LSTM</a:t>
            </a:r>
            <a:r>
              <a:rPr lang="zh-CN" altLang="en-US" sz="2400" dirty="0"/>
              <a:t>网络，用第一模态的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数据作为输入，用降水量数据作为输出，进行训练。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随机取了</a:t>
            </a:r>
            <a:r>
              <a:rPr lang="en-US" altLang="zh-CN" sz="2400" dirty="0"/>
              <a:t>10</a:t>
            </a:r>
            <a:r>
              <a:rPr lang="zh-CN" altLang="en-US" sz="2400" dirty="0"/>
              <a:t>个连续点进行预测。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叠加，隐藏层个神经元，训练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=120,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input(</a:t>
            </a:r>
            <a:r>
              <a:rPr lang="en-US" altLang="zh-CN" sz="2400" dirty="0" err="1"/>
              <a:t>seq_len</a:t>
            </a:r>
            <a:r>
              <a:rPr lang="en-US" altLang="zh-CN" sz="2400" dirty="0"/>
              <a:t>, batch=</a:t>
            </a:r>
            <a:r>
              <a:rPr lang="zh-CN" altLang="en-US" sz="2400" dirty="0"/>
              <a:t>*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预测</a:t>
            </a:r>
            <a:r>
              <a:rPr lang="en-US" altLang="zh-CN" sz="2400" dirty="0"/>
              <a:t>15</a:t>
            </a:r>
            <a:r>
              <a:rPr lang="zh-CN" altLang="en-US" sz="2400" dirty="0"/>
              <a:t>天后的降水量。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使用用了</a:t>
            </a:r>
            <a:r>
              <a:rPr lang="en-US" altLang="zh-CN" sz="2400" dirty="0"/>
              <a:t>40%</a:t>
            </a:r>
            <a:r>
              <a:rPr lang="zh-CN" altLang="en-US" sz="2400" dirty="0"/>
              <a:t>的数据以提高算法的运行效率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b</a:t>
            </a:r>
            <a:r>
              <a:rPr lang="en-US" altLang="zh-CN" sz="2400" dirty="0">
                <a:effectLst/>
              </a:rPr>
              <a:t>atch</a:t>
            </a:r>
            <a:r>
              <a:rPr lang="zh-CN" altLang="en-US" sz="2400" dirty="0">
                <a:effectLst/>
              </a:rPr>
              <a:t>分别取</a:t>
            </a:r>
            <a:r>
              <a:rPr lang="en-US" altLang="zh-CN" sz="2400" dirty="0"/>
              <a:t>2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和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hidden_size;train_time</a:t>
            </a:r>
            <a:r>
              <a:rPr lang="zh-CN" altLang="en-US" sz="2400" dirty="0"/>
              <a:t>分别取</a:t>
            </a:r>
            <a:r>
              <a:rPr lang="en-US" altLang="zh-CN" sz="2400" dirty="0"/>
              <a:t>750</a:t>
            </a:r>
            <a:r>
              <a:rPr lang="zh-CN" altLang="en-US" sz="2400" dirty="0"/>
              <a:t>和</a:t>
            </a:r>
            <a:r>
              <a:rPr lang="en-US" altLang="zh-CN" sz="2400" dirty="0"/>
              <a:t>1750</a:t>
            </a:r>
            <a:r>
              <a:rPr lang="zh-CN" altLang="en-US" sz="2400" dirty="0"/>
              <a:t>。对比不同值对实验结果的影响。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最终发现</a:t>
            </a:r>
            <a:r>
              <a:rPr lang="en-US" altLang="zh-CN" sz="2400" dirty="0">
                <a:effectLst/>
              </a:rPr>
              <a:t>batch</a:t>
            </a:r>
            <a:r>
              <a:rPr lang="zh-CN" altLang="en-US" sz="2400" dirty="0">
                <a:effectLst/>
              </a:rPr>
              <a:t>取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且</a:t>
            </a:r>
            <a:r>
              <a:rPr lang="en-US" altLang="zh-CN" sz="2400" dirty="0" err="1"/>
              <a:t>train_time</a:t>
            </a:r>
            <a:r>
              <a:rPr lang="zh-CN" altLang="en-US" sz="2400" dirty="0"/>
              <a:t>取</a:t>
            </a:r>
            <a:r>
              <a:rPr lang="en-US" altLang="zh-CN" sz="2400" dirty="0"/>
              <a:t>750</a:t>
            </a:r>
            <a:r>
              <a:rPr lang="zh-CN" altLang="en-US" sz="2400" dirty="0"/>
              <a:t>效果较好。</a:t>
            </a:r>
            <a:endParaRPr lang="zh-CN" altLang="en-US" sz="2400" dirty="0">
              <a:effectLst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7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4628-9DF6-49AF-B5E2-8BC41549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C16748-8625-4D81-8579-22E69D2A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07760"/>
              </p:ext>
            </p:extLst>
          </p:nvPr>
        </p:nvGraphicFramePr>
        <p:xfrm>
          <a:off x="1066799" y="1690688"/>
          <a:ext cx="10058401" cy="466488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4038788202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723024344"/>
                    </a:ext>
                  </a:extLst>
                </a:gridCol>
                <a:gridCol w="3486151">
                  <a:extLst>
                    <a:ext uri="{9D8B030D-6E8A-4147-A177-3AD203B41FA5}">
                      <a16:colId xmlns:a16="http://schemas.microsoft.com/office/drawing/2014/main" val="399450715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batch=2/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batch=4/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batch=4/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=1750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7607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0.14232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0.201466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0.141595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002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0.221423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0.243427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0.196129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117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0.520444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0.539235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-0.08953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2169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0.214156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-0.23808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-0.39813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46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-0.43049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-0.33841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455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-0.22521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-0.51565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-0.42828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8598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0.074463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-0.32501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-0.29419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216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-0.67843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-0.67056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-0.71885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9990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-0.46857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-0.17331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-0.12893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16910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-0.02108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-0.02996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9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3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第二部分实验：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区别：这里与第一部分实验的主要区别是，引入了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实验详情：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、使用</a:t>
            </a:r>
            <a:r>
              <a:rPr lang="en-US" altLang="zh-CN" sz="2400" dirty="0"/>
              <a:t>1D</a:t>
            </a:r>
            <a:r>
              <a:rPr lang="zh-CN" altLang="en-US" sz="2400" dirty="0"/>
              <a:t>数据和</a:t>
            </a:r>
            <a:r>
              <a:rPr lang="en-US" altLang="zh-CN" sz="2400" dirty="0"/>
              <a:t>5D</a:t>
            </a:r>
            <a:r>
              <a:rPr lang="zh-CN" altLang="en-US" sz="2400" dirty="0"/>
              <a:t>数据效果对比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、使用</a:t>
            </a:r>
            <a:r>
              <a:rPr lang="en-US" altLang="zh-CN" sz="2400" dirty="0"/>
              <a:t>5D</a:t>
            </a:r>
            <a:r>
              <a:rPr lang="zh-CN" altLang="en-US" sz="2400" dirty="0"/>
              <a:t>数据探究合适的隐藏层神经元数量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979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CBF8-9E9C-4ADA-9257-E4EB2276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5DF8-49F2-4DB8-AA6C-C8259617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随机取了</a:t>
            </a:r>
            <a:r>
              <a:rPr lang="en-US" altLang="zh-CN" dirty="0"/>
              <a:t>10</a:t>
            </a:r>
            <a:r>
              <a:rPr lang="zh-CN" altLang="en-US" dirty="0"/>
              <a:t>个连续点进行预测。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LSTM</a:t>
            </a:r>
            <a:r>
              <a:rPr lang="zh-CN" altLang="en-US" dirty="0"/>
              <a:t>网络配置：两层</a:t>
            </a:r>
            <a:r>
              <a:rPr lang="en-US" altLang="zh-CN" dirty="0"/>
              <a:t>LSTM</a:t>
            </a:r>
            <a:r>
              <a:rPr lang="zh-CN" altLang="en-US" dirty="0"/>
              <a:t>叠加，隐藏层个神经元，训练</a:t>
            </a:r>
            <a:r>
              <a:rPr lang="en-US" altLang="zh-CN" dirty="0"/>
              <a:t>850</a:t>
            </a:r>
            <a:r>
              <a:rPr lang="zh-CN" altLang="en-US" dirty="0"/>
              <a:t>次。</a:t>
            </a:r>
            <a:r>
              <a:rPr lang="en-US" altLang="zh-CN" dirty="0"/>
              <a:t>LSTM(</a:t>
            </a:r>
            <a:r>
              <a:rPr lang="en-US" altLang="zh-CN" dirty="0" err="1"/>
              <a:t>input_size</a:t>
            </a:r>
            <a:r>
              <a:rPr lang="en-US" altLang="zh-CN" dirty="0"/>
              <a:t>=1, </a:t>
            </a:r>
            <a:r>
              <a:rPr lang="en-US" altLang="zh-CN" dirty="0" err="1"/>
              <a:t>hidden_size</a:t>
            </a:r>
            <a:r>
              <a:rPr lang="en-US" altLang="zh-CN" dirty="0"/>
              <a:t>=30, </a:t>
            </a:r>
            <a:r>
              <a:rPr lang="en-US" altLang="zh-CN" dirty="0" err="1"/>
              <a:t>num_layers</a:t>
            </a:r>
            <a:r>
              <a:rPr lang="en-US" altLang="zh-CN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input(</a:t>
            </a:r>
            <a:r>
              <a:rPr lang="en-US" altLang="zh-CN" dirty="0" err="1"/>
              <a:t>seq_len</a:t>
            </a:r>
            <a:r>
              <a:rPr lang="en-US" altLang="zh-CN" dirty="0"/>
              <a:t>, batch=4</a:t>
            </a:r>
            <a:r>
              <a:rPr lang="zh-CN" altLang="en-US" dirty="0"/>
              <a:t>*</a:t>
            </a:r>
            <a:r>
              <a:rPr lang="en-US" altLang="zh-CN" dirty="0" err="1"/>
              <a:t>hidden_size</a:t>
            </a:r>
            <a:r>
              <a:rPr lang="en-US" altLang="zh-CN" dirty="0"/>
              <a:t>, </a:t>
            </a:r>
            <a:r>
              <a:rPr lang="en-US" altLang="zh-CN" dirty="0" err="1"/>
              <a:t>input_size</a:t>
            </a:r>
            <a:r>
              <a:rPr lang="en-US" altLang="zh-CN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15</a:t>
            </a:r>
            <a:r>
              <a:rPr lang="zh-CN" altLang="en-US" dirty="0"/>
              <a:t>天后的降水量。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使用用了</a:t>
            </a:r>
            <a:r>
              <a:rPr lang="en-US" altLang="zh-CN" dirty="0"/>
              <a:t>40%</a:t>
            </a:r>
            <a:r>
              <a:rPr lang="zh-CN" altLang="en-US" dirty="0"/>
              <a:t>的数据以提高算法的运行效率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r>
              <a:rPr lang="en-US" altLang="zh-CN" dirty="0"/>
              <a:t>1Dcio</a:t>
            </a:r>
            <a:r>
              <a:rPr lang="zh-CN" altLang="en-US" dirty="0"/>
              <a:t>数据和</a:t>
            </a:r>
            <a:r>
              <a:rPr lang="en-US" altLang="zh-CN" dirty="0"/>
              <a:t>5Dcio</a:t>
            </a:r>
            <a:r>
              <a:rPr lang="zh-CN" altLang="en-US" dirty="0"/>
              <a:t>数据，对比不同的结果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94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86ED6-DBE9-404E-B871-0867926F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D23E9-8D3C-4184-A870-C4D41C06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随机取了</a:t>
            </a:r>
            <a:r>
              <a:rPr lang="en-US" altLang="zh-CN" dirty="0"/>
              <a:t>10</a:t>
            </a:r>
            <a:r>
              <a:rPr lang="zh-CN" altLang="en-US" dirty="0"/>
              <a:t>个连续点进行预测。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LSTM</a:t>
            </a:r>
            <a:r>
              <a:rPr lang="zh-CN" altLang="en-US" dirty="0"/>
              <a:t>网络配置：两层</a:t>
            </a:r>
            <a:r>
              <a:rPr lang="en-US" altLang="zh-CN" dirty="0"/>
              <a:t>LSTM</a:t>
            </a:r>
            <a:r>
              <a:rPr lang="zh-CN" altLang="en-US" dirty="0"/>
              <a:t>叠加，隐藏层个神经元，训练</a:t>
            </a:r>
            <a:r>
              <a:rPr lang="en-US" altLang="zh-CN" dirty="0"/>
              <a:t>850</a:t>
            </a:r>
            <a:r>
              <a:rPr lang="zh-CN" altLang="en-US" dirty="0"/>
              <a:t>次。</a:t>
            </a:r>
            <a:r>
              <a:rPr lang="en-US" altLang="zh-CN" dirty="0"/>
              <a:t>LSTM(</a:t>
            </a:r>
            <a:r>
              <a:rPr lang="en-US" altLang="zh-CN" dirty="0" err="1"/>
              <a:t>input_size</a:t>
            </a:r>
            <a:r>
              <a:rPr lang="en-US" altLang="zh-CN" dirty="0"/>
              <a:t>=1, </a:t>
            </a:r>
            <a:r>
              <a:rPr lang="en-US" altLang="zh-CN" dirty="0" err="1"/>
              <a:t>hidden_size</a:t>
            </a:r>
            <a:r>
              <a:rPr lang="en-US" altLang="zh-CN" dirty="0"/>
              <a:t>=30, </a:t>
            </a:r>
            <a:r>
              <a:rPr lang="en-US" altLang="zh-CN" dirty="0" err="1"/>
              <a:t>num_layers</a:t>
            </a:r>
            <a:r>
              <a:rPr lang="en-US" altLang="zh-CN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input(</a:t>
            </a:r>
            <a:r>
              <a:rPr lang="en-US" altLang="zh-CN" dirty="0" err="1"/>
              <a:t>seq_len</a:t>
            </a:r>
            <a:r>
              <a:rPr lang="en-US" altLang="zh-CN" dirty="0"/>
              <a:t>, batch=4</a:t>
            </a:r>
            <a:r>
              <a:rPr lang="zh-CN" altLang="en-US" dirty="0"/>
              <a:t>*</a:t>
            </a:r>
            <a:r>
              <a:rPr lang="en-US" altLang="zh-CN" dirty="0" err="1"/>
              <a:t>hidden_size</a:t>
            </a:r>
            <a:r>
              <a:rPr lang="en-US" altLang="zh-CN" dirty="0"/>
              <a:t>, </a:t>
            </a:r>
            <a:r>
              <a:rPr lang="en-US" altLang="zh-CN" dirty="0" err="1"/>
              <a:t>input_size</a:t>
            </a:r>
            <a:r>
              <a:rPr lang="en-US" altLang="zh-CN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15</a:t>
            </a:r>
            <a:r>
              <a:rPr lang="zh-CN" altLang="en-US" dirty="0"/>
              <a:t>天后的降水量。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使用用了</a:t>
            </a:r>
            <a:r>
              <a:rPr lang="en-US" altLang="zh-CN" dirty="0"/>
              <a:t>40%</a:t>
            </a:r>
            <a:r>
              <a:rPr lang="zh-CN" altLang="en-US" dirty="0"/>
              <a:t>的数据以提高算法的运行效率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对比不同的</a:t>
            </a:r>
            <a:r>
              <a:rPr lang="en-US" altLang="zh-CN" dirty="0" err="1"/>
              <a:t>hidden_size</a:t>
            </a:r>
            <a:r>
              <a:rPr lang="zh-CN" altLang="en-US" dirty="0"/>
              <a:t>对实验结果的影响。</a:t>
            </a:r>
          </a:p>
        </p:txBody>
      </p:sp>
    </p:spTree>
    <p:extLst>
      <p:ext uri="{BB962C8B-B14F-4D97-AF65-F5344CB8AC3E}">
        <p14:creationId xmlns:p14="http://schemas.microsoft.com/office/powerpoint/2010/main" val="208163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第三部分实验：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r>
              <a:rPr lang="en-US" altLang="zh-CN" sz="2400" dirty="0"/>
              <a:t>+MLP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区别：在第二部分实验的基础上更新了实验模型，在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模型的基础上，增加了</a:t>
            </a:r>
            <a:r>
              <a:rPr lang="en-US" altLang="zh-CN" sz="2400" dirty="0"/>
              <a:t>MLP</a:t>
            </a:r>
          </a:p>
          <a:p>
            <a:pPr marL="0" indent="0">
              <a:buNone/>
            </a:pPr>
            <a:r>
              <a:rPr lang="zh-CN" altLang="en-US" sz="2400" dirty="0"/>
              <a:t>实验详情：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、比较增加</a:t>
            </a:r>
            <a:r>
              <a:rPr lang="en-US" altLang="zh-CN" sz="2400" dirty="0"/>
              <a:t>MLP</a:t>
            </a:r>
            <a:r>
              <a:rPr lang="zh-CN" altLang="en-US" sz="2400" dirty="0"/>
              <a:t>对实验的影响。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65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7B70-DBD6-4175-910E-EF2F672F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7473AE-4BF2-4A63-96BC-04881075D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47623"/>
              </p:ext>
            </p:extLst>
          </p:nvPr>
        </p:nvGraphicFramePr>
        <p:xfrm>
          <a:off x="1544715" y="1412691"/>
          <a:ext cx="8993077" cy="5146668"/>
        </p:xfrm>
        <a:graphic>
          <a:graphicData uri="http://schemas.openxmlformats.org/drawingml/2006/table">
            <a:tbl>
              <a:tblPr/>
              <a:tblGrid>
                <a:gridCol w="1695635">
                  <a:extLst>
                    <a:ext uri="{9D8B030D-6E8A-4147-A177-3AD203B41FA5}">
                      <a16:colId xmlns:a16="http://schemas.microsoft.com/office/drawing/2014/main" val="1794417459"/>
                    </a:ext>
                  </a:extLst>
                </a:gridCol>
                <a:gridCol w="1678545">
                  <a:extLst>
                    <a:ext uri="{9D8B030D-6E8A-4147-A177-3AD203B41FA5}">
                      <a16:colId xmlns:a16="http://schemas.microsoft.com/office/drawing/2014/main" val="3554922478"/>
                    </a:ext>
                  </a:extLst>
                </a:gridCol>
                <a:gridCol w="1153492">
                  <a:extLst>
                    <a:ext uri="{9D8B030D-6E8A-4147-A177-3AD203B41FA5}">
                      <a16:colId xmlns:a16="http://schemas.microsoft.com/office/drawing/2014/main" val="3471975603"/>
                    </a:ext>
                  </a:extLst>
                </a:gridCol>
                <a:gridCol w="1162229">
                  <a:extLst>
                    <a:ext uri="{9D8B030D-6E8A-4147-A177-3AD203B41FA5}">
                      <a16:colId xmlns:a16="http://schemas.microsoft.com/office/drawing/2014/main" val="3946300384"/>
                    </a:ext>
                  </a:extLst>
                </a:gridCol>
                <a:gridCol w="1223400">
                  <a:extLst>
                    <a:ext uri="{9D8B030D-6E8A-4147-A177-3AD203B41FA5}">
                      <a16:colId xmlns:a16="http://schemas.microsoft.com/office/drawing/2014/main" val="968489762"/>
                    </a:ext>
                  </a:extLst>
                </a:gridCol>
                <a:gridCol w="2079776">
                  <a:extLst>
                    <a:ext uri="{9D8B030D-6E8A-4147-A177-3AD203B41FA5}">
                      <a16:colId xmlns:a16="http://schemas.microsoft.com/office/drawing/2014/main" val="3868522411"/>
                    </a:ext>
                  </a:extLst>
                </a:gridCol>
              </a:tblGrid>
              <a:tr h="27908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随机挑选的数据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减少了</a:t>
                      </a: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的层数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去掉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F.ReLU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nn.ReLU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使用两层</a:t>
                      </a: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 </a:t>
                      </a: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加一个</a:t>
                      </a:r>
                      <a:r>
                        <a:rPr lang="en-US" altLang="zh-CN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ReLU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262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-0.031017232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-0.043647039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0.059231474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0.01806153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-0.091418138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19292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0.561641137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0.376482169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0.547938262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0.526045486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9837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0.060910631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0.047256675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0.152843556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0.12020982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0.070583539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0.061452651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4670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-0.28099276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-0.243177304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-0.30932793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-0.167639988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-0.186375574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4148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0.462993227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0.481162378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-0.570021547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-0.0719338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0.087909451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0.44313683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6592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-0.132382501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0.034744109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0.100922031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0.101180658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64014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-0.444772807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-0.063819075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-0.514586078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-0.48854349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0.182614332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53587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0.173859569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0.178517801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-0.056168684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0.027932172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-0.221841602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-0.277144312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13737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-0.639868569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-0.034987819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-0.299233029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-0.00588903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0.164430535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0.072940234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5648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-0.125619953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-0.146169406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0.52809173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-0.099296477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18169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-0.241968089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-0.222368442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-0.234972077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-0.11194214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-0.185439562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-0.241486094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37745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-0.753481837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-0.762179558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-0.585303753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-0.564301183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-0.700849934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18909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0.055920507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-0.054607482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0.179833541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0.014338427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-0.164891459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26189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667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-0.391979714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-0.388675889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-0.212797221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0.160200798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0.072405119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0321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-0.135655822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-0.156773689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-0.118485487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-0.13271361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0.127996738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-0.002245619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10650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0.536030116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0.490159079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0.470347874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0.431310904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-0.084327797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0.446780429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971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3761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-0.42850496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-0.435782411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0.063007989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-0.33986047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0.600146427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5161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-0.264852954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-0.37391918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0.152340728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-0.24651414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-0.422109386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-0.28049425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5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6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93997-5BA1-4860-AB87-129CA3D5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B19B8-C71C-49AD-ABC2-60AA872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68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对于每天一个的</a:t>
            </a:r>
            <a:r>
              <a:rPr lang="en-US" altLang="zh-CN" dirty="0" err="1"/>
              <a:t>cio</a:t>
            </a:r>
            <a:r>
              <a:rPr lang="zh-CN" altLang="en-US" dirty="0"/>
              <a:t>数据，是否能和所有空间点上的降水量都相关，或者相关度很高。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因为第一个问题，所以，我认为有些点是不可预测的。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降水量数据过小，我认为会影响预测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在空间点中，存在很多点，连续几十天，甚至几年都没有降水，我认为这种点没有预测的必要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对于数据，和模型，请问老师们有什么好的建议吗？</a:t>
            </a:r>
          </a:p>
        </p:txBody>
      </p:sp>
    </p:spTree>
    <p:extLst>
      <p:ext uri="{BB962C8B-B14F-4D97-AF65-F5344CB8AC3E}">
        <p14:creationId xmlns:p14="http://schemas.microsoft.com/office/powerpoint/2010/main" val="191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13E7-1BCA-4C8A-8265-A9607AA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实验中的疑问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5A5D6-DEBF-4EC0-8060-DD67C79F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很多点预测出来是高的负相关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输入输出都是</a:t>
            </a:r>
            <a:r>
              <a:rPr lang="en-US" altLang="zh-CN" dirty="0"/>
              <a:t>[0,1]</a:t>
            </a:r>
            <a:r>
              <a:rPr lang="zh-CN" altLang="en-US" dirty="0"/>
              <a:t>归一化的值，为什么预测出来有负值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B317-D50B-4102-A28F-5F3591FA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80B8-94FA-437C-9CC8-CDC346C8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问题定义：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、根据已有数据，预测</a:t>
            </a:r>
            <a:r>
              <a:rPr lang="zh-CN" altLang="en-US" sz="2400" dirty="0">
                <a:solidFill>
                  <a:srgbClr val="FF0000"/>
                </a:solidFill>
              </a:rPr>
              <a:t>海上降水量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、要预测</a:t>
            </a:r>
            <a:r>
              <a:rPr lang="en-US" altLang="zh-CN" sz="2400" dirty="0">
                <a:solidFill>
                  <a:srgbClr val="FF0000"/>
                </a:solidFill>
              </a:rPr>
              <a:t>15-20</a:t>
            </a:r>
            <a:r>
              <a:rPr lang="zh-CN" altLang="en-US" sz="2400" dirty="0">
                <a:solidFill>
                  <a:srgbClr val="FF0000"/>
                </a:solidFill>
              </a:rPr>
              <a:t>天</a:t>
            </a:r>
            <a:r>
              <a:rPr lang="zh-CN" altLang="en-US" sz="2400" dirty="0"/>
              <a:t>后的降水量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、预测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-9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zh-CN" altLang="en-US" sz="2400" dirty="0"/>
              <a:t>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、现有数据</a:t>
            </a:r>
            <a:r>
              <a:rPr lang="en-US" altLang="zh-CN" sz="2400" dirty="0"/>
              <a:t>CIO</a:t>
            </a:r>
            <a:r>
              <a:rPr lang="zh-CN" altLang="en-US" sz="2400" dirty="0"/>
              <a:t>数据和降水量数据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问题分析：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、根据经验，降水量应该有很强的时序上的规律，所以我们利用</a:t>
            </a:r>
            <a:r>
              <a:rPr lang="en-US" altLang="zh-CN" sz="2400" dirty="0" err="1"/>
              <a:t>lstm</a:t>
            </a:r>
            <a:r>
              <a:rPr lang="zh-CN" altLang="en-US" sz="2400" dirty="0"/>
              <a:t>模型来捕获该规律，预测降水量。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、降水量应该也有空间上的一些规律，既降水是呈现区域性的，正在考虑如何使用。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70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0B90-1C7C-4ABC-AAC2-16619DA1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2078037"/>
            <a:ext cx="6515100" cy="2701925"/>
          </a:xfrm>
        </p:spPr>
        <p:txBody>
          <a:bodyPr>
            <a:normAutofit fontScale="90000"/>
          </a:bodyPr>
          <a:lstStyle/>
          <a:p>
            <a:r>
              <a:rPr lang="en-US" altLang="zh-CN" sz="11500" dirty="0"/>
              <a:t>Thank you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4083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1BF15-946E-441A-906C-C57E5147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7B274-C60B-4389-B8E2-6BF020EB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现有数据：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数据，该数据的组成为每天一个</a:t>
            </a:r>
            <a:r>
              <a:rPr lang="en-US" altLang="zh-CN" sz="2400" dirty="0"/>
              <a:t>5D</a:t>
            </a:r>
            <a:r>
              <a:rPr lang="zh-CN" altLang="en-US" sz="2400" dirty="0"/>
              <a:t>的数据，该数据和降水量有着高度的相关关系。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、降水量数据，该数据为，每天每个空间点上各一个数据。该数据是有关降水量的数据。</a:t>
            </a:r>
            <a:r>
              <a:rPr lang="zh-CN" altLang="en-US" sz="2400" dirty="0">
                <a:solidFill>
                  <a:srgbClr val="FF0000"/>
                </a:solidFill>
              </a:rPr>
              <a:t>说一下有多少空间点，年份。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存在问题：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、有很多点的降水量数据为零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、降水量数据较小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99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150E-9705-4D04-9067-AD4BCB4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4AD2-73CA-4134-8BD6-DE856375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、根据经验，降水量有很强的时序关系，即，去年的这个月份多雨，今年同样的月份下雨的可能性会很大。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、现有的数据为每天一个数据，即有很强的时序性数据，很方便我们的使用。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、我们选用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模型来捕获时序关系，预测降水量。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、输入为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数据，输出为降水量数据</a:t>
            </a:r>
            <a:endParaRPr lang="en-US" altLang="zh-CN" sz="2400" dirty="0"/>
          </a:p>
        </p:txBody>
      </p:sp>
      <p:pic>
        <p:nvPicPr>
          <p:cNvPr id="1026" name="Picture 2" descr="https://pic2.zhimg.com/80/v2-e7917f8978ffbebdebaeee2022b2d11d_720w.jpg">
            <a:extLst>
              <a:ext uri="{FF2B5EF4-FFF2-40B4-BE49-F238E27FC236}">
                <a16:creationId xmlns:a16="http://schemas.microsoft.com/office/drawing/2014/main" id="{F83A75F1-D28B-4D9A-A196-0E2CE192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167187"/>
            <a:ext cx="6858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34CF4-92F5-4B10-ADE6-EE376BEA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AB4527-DC93-4ECC-B962-58830CC59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使用单一指标，皮尔森系数，其公式表达为：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皮尔森系数常用于度量两个变量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之间的相关（线性相关），其值介于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之间。</a:t>
                </a:r>
                <a:endParaRPr lang="en-US" altLang="zh-CN" sz="2400" dirty="0"/>
              </a:p>
              <a:p>
                <a:r>
                  <a:rPr lang="zh-CN" altLang="en-US" sz="2400" dirty="0"/>
                  <a:t>其值越接近与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正相关程度越高；其值越接近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负相关程度越高；其值越接近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相关程度很低。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AB4527-DC93-4ECC-B962-58830CC59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ED76-8211-4E09-ACDE-F8854CFA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B4D67-A607-41D5-9B22-1A60929E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实验说明：</a:t>
            </a:r>
            <a:endParaRPr lang="en-US" altLang="zh-CN" dirty="0"/>
          </a:p>
          <a:p>
            <a:r>
              <a:rPr lang="zh-CN" altLang="en-US" sz="2400" dirty="0"/>
              <a:t>在之前的工作中，做了很多实验，因为是一个探索的过程，所以有些实验的价值没有那么大，这里，我只讲述相对重要的一些实验。</a:t>
            </a:r>
            <a:endParaRPr lang="en-US" altLang="zh-CN" sz="2400" dirty="0"/>
          </a:p>
          <a:p>
            <a:r>
              <a:rPr lang="zh-CN" altLang="en-US" sz="2400" dirty="0"/>
              <a:t>在实验过程中，模型是一步一步完善的，所以，刚开始的模型简单，参数设置的也存在一定问题，我会探索性的对模型展开讲解。</a:t>
            </a:r>
            <a:endParaRPr lang="en-US" altLang="zh-CN" sz="2400" dirty="0"/>
          </a:p>
          <a:p>
            <a:r>
              <a:rPr lang="zh-CN" altLang="en-US" sz="2400" dirty="0"/>
              <a:t>对于实验的参数，在很多实验的基础上，确定了一个效果较好的参数范围，再在其中选择合适的参数，最终一步步确定所有的参数。</a:t>
            </a:r>
            <a:endParaRPr lang="en-US" altLang="zh-CN" sz="2400" dirty="0"/>
          </a:p>
          <a:p>
            <a:r>
              <a:rPr lang="zh-CN" altLang="en-US" sz="2400" dirty="0"/>
              <a:t>在实验的过程中，也发现了一些问题，将在后面部分，展开讨论。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262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第一部分实验：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实验简述：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、使用模型训练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次的一个效果图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、隐藏层使用不同数量的神经元的效果对比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、输入数据使用不同的</a:t>
            </a:r>
            <a:r>
              <a:rPr lang="en-US" altLang="zh-CN" sz="2400" dirty="0"/>
              <a:t>batch</a:t>
            </a:r>
            <a:r>
              <a:rPr lang="zh-CN" altLang="en-US" sz="2400" dirty="0"/>
              <a:t>和不同的训练次数对比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19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C36E0-DA97-4320-83F1-EA97AA51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5ECAB-7011-443C-8A76-F1BEBB9F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41497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叠加，隐藏层</a:t>
            </a:r>
            <a:r>
              <a:rPr lang="en-US" altLang="zh-CN" sz="2400" dirty="0"/>
              <a:t>15</a:t>
            </a:r>
            <a:r>
              <a:rPr lang="zh-CN" altLang="en-US" sz="2400" dirty="0"/>
              <a:t>个神经元，训练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endParaRPr lang="zh-CN" altLang="en-US" sz="2400" dirty="0">
              <a:effectLst/>
            </a:endParaRPr>
          </a:p>
          <a:p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  <a:endParaRPr lang="en-US" altLang="zh-CN" sz="2400" dirty="0">
              <a:effectLst/>
            </a:endParaRPr>
          </a:p>
          <a:p>
            <a:r>
              <a:rPr lang="en-US" altLang="zh-CN" sz="2400" dirty="0"/>
              <a:t>input(</a:t>
            </a:r>
            <a:r>
              <a:rPr lang="en-US" altLang="zh-CN" sz="2400" dirty="0" err="1"/>
              <a:t>seq_len</a:t>
            </a:r>
            <a:r>
              <a:rPr lang="en-US" altLang="zh-CN" sz="2400" dirty="0"/>
              <a:t>, batch=1, 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=15)</a:t>
            </a:r>
            <a:endParaRPr lang="en-US" altLang="zh-CN" sz="2400" dirty="0">
              <a:effectLst/>
            </a:endParaRPr>
          </a:p>
          <a:p>
            <a:r>
              <a:rPr lang="zh-CN" altLang="en-US" sz="2400" dirty="0"/>
              <a:t>皮尔森系数：</a:t>
            </a:r>
            <a:endParaRPr lang="zh-CN" altLang="en-US" sz="2400" dirty="0">
              <a:effectLst/>
            </a:endParaRPr>
          </a:p>
          <a:p>
            <a:r>
              <a:rPr lang="en-US" altLang="zh-CN" sz="2400" dirty="0"/>
              <a:t>0.10604126137238266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074" name="Picture 2" descr="https://docimg9.docs.qq.com/image/9VeLQriPGBQ6YSfOmfPIkA?w=391&amp;h=252">
            <a:extLst>
              <a:ext uri="{FF2B5EF4-FFF2-40B4-BE49-F238E27FC236}">
                <a16:creationId xmlns:a16="http://schemas.microsoft.com/office/drawing/2014/main" id="{2F51AFF0-EB18-4008-AC53-C771EFDD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96" y="2097882"/>
            <a:ext cx="5487886" cy="35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3C7AC-1E0A-42F6-86EA-4A6576C2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2" y="1979534"/>
            <a:ext cx="10248900" cy="3851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随机取了</a:t>
            </a:r>
            <a:r>
              <a:rPr lang="en-US" altLang="zh-CN" sz="2400" dirty="0"/>
              <a:t>10</a:t>
            </a:r>
            <a:r>
              <a:rPr lang="zh-CN" altLang="en-US" sz="2400" dirty="0"/>
              <a:t>个连续点进行预测。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=*,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预测</a:t>
            </a:r>
            <a:r>
              <a:rPr lang="en-US" altLang="zh-CN" sz="2400" dirty="0"/>
              <a:t>15</a:t>
            </a:r>
            <a:r>
              <a:rPr lang="zh-CN" altLang="en-US" sz="2400" dirty="0"/>
              <a:t>天后的降水量。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这次用了</a:t>
            </a:r>
            <a:r>
              <a:rPr lang="en-US" altLang="zh-CN" sz="2400" dirty="0"/>
              <a:t>40%</a:t>
            </a:r>
            <a:r>
              <a:rPr lang="zh-CN" altLang="en-US" sz="2400" dirty="0"/>
              <a:t>的数据以提高算法的运行效率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</a:t>
            </a:r>
            <a:r>
              <a:rPr lang="en-US" altLang="zh-CN" sz="2400" dirty="0" err="1">
                <a:effectLst/>
              </a:rPr>
              <a:t>idden_size</a:t>
            </a:r>
            <a:r>
              <a:rPr lang="zh-CN" altLang="en-US" sz="2400" dirty="0">
                <a:effectLst/>
              </a:rPr>
              <a:t>分别取</a:t>
            </a:r>
            <a:r>
              <a:rPr lang="en-US" altLang="zh-CN" sz="2400" dirty="0">
                <a:effectLst/>
              </a:rPr>
              <a:t>15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25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30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60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365.</a:t>
            </a:r>
            <a:r>
              <a:rPr lang="zh-CN" altLang="en-US" sz="2400" dirty="0">
                <a:effectLst/>
              </a:rPr>
              <a:t>对比其不同的值对结果的影响。</a:t>
            </a:r>
            <a:endParaRPr lang="en-US" altLang="zh-CN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实验发现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取</a:t>
            </a:r>
            <a:r>
              <a:rPr lang="en-US" altLang="zh-CN" sz="2400" dirty="0"/>
              <a:t>30</a:t>
            </a:r>
            <a:r>
              <a:rPr lang="zh-CN" altLang="en-US" sz="2400" dirty="0"/>
              <a:t>时，效果较好。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302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1783</Words>
  <Application>Microsoft Office PowerPoint</Application>
  <PresentationFormat>宽屏</PresentationFormat>
  <Paragraphs>339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海上降水量预测</vt:lpstr>
      <vt:lpstr>问题分析</vt:lpstr>
      <vt:lpstr>输入输出</vt:lpstr>
      <vt:lpstr>模型</vt:lpstr>
      <vt:lpstr>评价指标</vt:lpstr>
      <vt:lpstr>实验设置</vt:lpstr>
      <vt:lpstr>实验进行时</vt:lpstr>
      <vt:lpstr>实验一</vt:lpstr>
      <vt:lpstr>实验二</vt:lpstr>
      <vt:lpstr>实验二</vt:lpstr>
      <vt:lpstr>实验三</vt:lpstr>
      <vt:lpstr>实验三</vt:lpstr>
      <vt:lpstr>实验进行时</vt:lpstr>
      <vt:lpstr>实验四</vt:lpstr>
      <vt:lpstr>实验五</vt:lpstr>
      <vt:lpstr>实验进行时</vt:lpstr>
      <vt:lpstr>实验六</vt:lpstr>
      <vt:lpstr>存在疑问</vt:lpstr>
      <vt:lpstr>实验中的疑问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海上降水量预测</dc:title>
  <dc:creator>颜瑞文</dc:creator>
  <cp:lastModifiedBy>颜瑞文</cp:lastModifiedBy>
  <cp:revision>20</cp:revision>
  <dcterms:created xsi:type="dcterms:W3CDTF">2020-11-17T02:18:53Z</dcterms:created>
  <dcterms:modified xsi:type="dcterms:W3CDTF">2020-11-17T08:43:03Z</dcterms:modified>
</cp:coreProperties>
</file>