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82" r:id="rId4"/>
    <p:sldId id="292" r:id="rId5"/>
    <p:sldId id="298" r:id="rId6"/>
    <p:sldId id="291" r:id="rId7"/>
    <p:sldId id="284" r:id="rId8"/>
    <p:sldId id="299" r:id="rId9"/>
    <p:sldId id="302" r:id="rId10"/>
    <p:sldId id="300" r:id="rId11"/>
    <p:sldId id="301" r:id="rId12"/>
    <p:sldId id="294" r:id="rId13"/>
    <p:sldId id="293" r:id="rId14"/>
    <p:sldId id="297" r:id="rId15"/>
    <p:sldId id="295" r:id="rId16"/>
    <p:sldId id="285" r:id="rId17"/>
    <p:sldId id="296" r:id="rId18"/>
    <p:sldId id="281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2" autoAdjust="0"/>
    <p:restoredTop sz="94631" autoAdjust="0"/>
  </p:normalViewPr>
  <p:slideViewPr>
    <p:cSldViewPr snapToGrid="0">
      <p:cViewPr varScale="1">
        <p:scale>
          <a:sx n="57" d="100"/>
          <a:sy n="57" d="100"/>
        </p:scale>
        <p:origin x="102" y="13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pPr>
            <a:r>
              <a:rPr lang="zh-CN" alt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毛收入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[$¥-804]#,##0;[$¥-804]\-#,##0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pPr>
            <a:endParaRPr lang="zh-CN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¥-804]#,##0;[$¥-804]\-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pPr>
            <a:endParaRPr lang="zh-CN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pPr>
            <a:r>
              <a:rPr lang="zh-CN" altLang="en-US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公司销售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cs typeface="+mn-cs"/>
                  </a:defRPr>
                </a:pPr>
                <a:endParaRPr lang="zh-CN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[$¥-804]#,##0;[$¥-804]\-#,##0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pPr>
            <a:r>
              <a:rPr lang="zh-CN" altLang="en-US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阶段收入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[$¥-804]#,##0;[$¥-804]\-#,##0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pPr>
            <a:endParaRPr lang="zh-CN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¥-804]#,##0;[$¥-804]\-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pPr>
            <a:endParaRPr lang="zh-CN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AB1441-960F-437C-B1B7-623D16EB143F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2021/1/16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421587-6EFB-4C74-9522-9F9582BBB9D2}" type="datetime1">
              <a:rPr lang="zh-CN" altLang="en-US" smtClean="0"/>
              <a:pPr/>
              <a:t>2021/1/16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530193B-564F-4854-8A52-728F3FB19C8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59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89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02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79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390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6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490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53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9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53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81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64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82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12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68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2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谢谢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全名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/>
              <a:t>电话号码</a:t>
            </a:r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电子邮件或社交媒体图柄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公司网站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/>
              <a:t>副标题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ct val="100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幻灯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ct val="100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单击以编辑分隔幻灯片标题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幻灯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ct val="100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单击以编辑分隔幻灯片标题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/>
              <a:t>插入或拖放照片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/>
              <a:t>插入或拖放照片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/>
              <a:t>插入或拖放照片</a:t>
            </a:r>
            <a:endParaRPr lang="zh-CN" altLang="en-US" dirty="0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/>
              <a:t>插入或拖放照片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1" name="任意多边形(F)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3" name="任意多边形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4" name="任意多边形(F)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5" name="任意多边形(F)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比较左侧占位符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比较左侧占位符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dirty="0"/>
              <a:t>输入题注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5" name="矩形​：圆角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幻灯片图像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文本框 24" descr="突出幻灯片标题框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2" y="3114635"/>
            <a:ext cx="5147707" cy="265963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zh-CN" altLang="en-US" dirty="0"/>
              <a:t>海上降水量预测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r>
              <a:rPr lang="zh-CN" altLang="en-US" dirty="0"/>
              <a:t>指导老师：于彦伟</a:t>
            </a:r>
            <a:endParaRPr lang="en-US" altLang="zh-CN" dirty="0"/>
          </a:p>
          <a:p>
            <a:pPr rtl="0"/>
            <a:r>
              <a:rPr lang="zh-CN" altLang="en-US" dirty="0"/>
              <a:t>主讲人：颜丙齐</a:t>
            </a:r>
          </a:p>
        </p:txBody>
      </p:sp>
      <p:sp>
        <p:nvSpPr>
          <p:cNvPr id="20" name="等腰三角形 19" descr="隐藏标题框的幻灯片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章节选项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zh-CN"/>
              <a:t>Lorem ipsum dolor sit amet, consectetur adipiscing elit. </a:t>
            </a:r>
            <a:endParaRPr lang="en-US" altLang="zh-CN" dirty="0"/>
          </a:p>
        </p:txBody>
      </p:sp>
      <p:graphicFrame>
        <p:nvGraphicFramePr>
          <p:cNvPr id="4" name="图表 3" title="毛收入占位符图表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97910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 title="毛收入占位符图表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34118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 title="毛收入占位符图表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26157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 descr="图片占位符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任意多边形(F) 5" descr="没有实际意义的突出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>
              <a:latin typeface="Microsoft YaHei UI Light" panose="020B0502040204020203" pitchFamily="34" charset="-122"/>
            </a:endParaRPr>
          </a:p>
        </p:txBody>
      </p:sp>
      <p:sp>
        <p:nvSpPr>
          <p:cNvPr id="31" name="文本框 30" descr="重点突出标题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</a:endParaRPr>
          </a:p>
        </p:txBody>
      </p:sp>
      <p:sp>
        <p:nvSpPr>
          <p:cNvPr id="21" name="等腰三角形 20" descr="突出标题阴影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 Light" panose="020B0502040204020203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 rtl="0"/>
            <a:r>
              <a:rPr lang="zh-CN" altLang="en-US"/>
              <a:t>分节选项 </a:t>
            </a:r>
            <a:r>
              <a:rPr lang="en-US" altLang="zh-CN"/>
              <a:t>2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r>
              <a:rPr lang="en-US" altLang="zh-CN"/>
              <a:t>Lorem ipsum dolor sit amet, consectetur adipiscing elit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我们的产品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zh-CN"/>
              <a:t>Lorem ipsum dolor sit amet, consectetur adipiscing elit.Etiam aliquet eu mi quis lacinia.Ut fermentum a magna ut.</a:t>
            </a:r>
            <a:endParaRPr lang="en-US" altLang="zh-CN" dirty="0"/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zh-CN" sz="2800"/>
              <a:t>Lorem ipsum dolor sit amet, consectetur adipiscing elit. </a:t>
            </a:r>
          </a:p>
          <a:p>
            <a:pPr rtl="0"/>
            <a:r>
              <a:rPr lang="en-US" altLang="zh-CN"/>
              <a:t>Ut fermentum a magna ut eleifend.Integer convallis suscipit ante eu varius. </a:t>
            </a:r>
            <a:endParaRPr lang="zh-CN" altLang="en-US"/>
          </a:p>
          <a:p>
            <a:pPr rtl="0"/>
            <a:r>
              <a:rPr lang="en-US" altLang="zh-CN"/>
              <a:t>Morbi a purus dolor.Suspendisse sit amet ipsum finibus justo viverra blandit. </a:t>
            </a:r>
            <a:endParaRPr lang="zh-CN" altLang="en-US"/>
          </a:p>
          <a:p>
            <a:pPr rtl="0"/>
            <a:r>
              <a:rPr lang="en-US" altLang="zh-CN"/>
              <a:t>Ut congue quis tortor eget sodales. </a:t>
            </a:r>
            <a:endParaRPr lang="zh-CN" altLang="en-US" dirty="0"/>
          </a:p>
        </p:txBody>
      </p:sp>
      <p:pic>
        <p:nvPicPr>
          <p:cNvPr id="14" name="图片占位符 13" descr="图像占位符左侧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图片占位符 18" descr="图像占位符底部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图片占位符 16" descr="图像占位符顶部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表格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Lorem ipsum dolor sit amet, consectetur adipiscing elit. </a:t>
            </a:r>
            <a:endParaRPr lang="zh-CN" altLang="en-US" noProof="1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443"/>
              </p:ext>
            </p:extLst>
          </p:nvPr>
        </p:nvGraphicFramePr>
        <p:xfrm>
          <a:off x="431801" y="1614845"/>
          <a:ext cx="11328401" cy="397047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370474">
                <a:tc>
                  <a:txBody>
                    <a:bodyPr/>
                    <a:lstStyle/>
                    <a:p>
                      <a:pPr algn="ctr" rtl="0"/>
                      <a:endParaRPr lang="zh-CN" altLang="en-US" noProof="0" dirty="0">
                        <a:solidFill>
                          <a:schemeClr val="bg1"/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noProof="0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供应商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noProof="0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noProof="0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顾问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noProof="0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广告赞助商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noProof="0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毛收入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noProof="0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公司收入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20YY</a:t>
                      </a:r>
                      <a:endParaRPr lang="zh-CN" altLang="en-US" sz="1600" b="1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2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￥</a:t>
                      </a:r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1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20YY</a:t>
                      </a:r>
                      <a:endParaRPr lang="zh-CN" altLang="en-US" sz="1600" b="1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10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100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50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10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6,750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￥</a:t>
                      </a:r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1,013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1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20YY</a:t>
                      </a:r>
                      <a:endParaRPr lang="zh-CN" altLang="en-US" sz="1600" b="1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50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500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60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500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￥</a:t>
                      </a:r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33,750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5,063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1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20YY</a:t>
                      </a:r>
                      <a:endParaRPr lang="zh-CN" altLang="en-US" sz="1600" b="1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200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2000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100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5000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135,000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20,250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1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20YY</a:t>
                      </a:r>
                      <a:endParaRPr lang="zh-CN" altLang="en-US" sz="1600" b="1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400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4000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120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</a:rPr>
                        <a:t>50000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270,000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40,500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 rtl="0"/>
              <a:t>13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大型图像占位符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14</a:t>
            </a:fld>
            <a:endParaRPr lang="zh-CN" altLang="en-US"/>
          </a:p>
        </p:txBody>
      </p:sp>
      <p:sp>
        <p:nvSpPr>
          <p:cNvPr id="16" name="文本框 15" descr="突出标题块的设计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</a:endParaRPr>
          </a:p>
        </p:txBody>
      </p:sp>
      <p:sp>
        <p:nvSpPr>
          <p:cNvPr id="17" name="等腰三角形 16" descr="突出标题阴影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 Light" panose="020B0502040204020203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6070730" cy="539345"/>
          </a:xfrm>
        </p:spPr>
        <p:txBody>
          <a:bodyPr rtlCol="0"/>
          <a:lstStyle/>
          <a:p>
            <a:pPr rtl="0"/>
            <a:r>
              <a:rPr lang="en-US" altLang="zh-CN"/>
              <a:t>Lorem ipsum dolor sit amet, consectetur adipiscing elit. </a:t>
            </a:r>
            <a:endParaRPr lang="zh-CN" altLang="en-US"/>
          </a:p>
        </p:txBody>
      </p:sp>
      <p:sp>
        <p:nvSpPr>
          <p:cNvPr id="19" name="等腰三角形 18" descr="突出标题阴影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descr="图像占位符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文本框 37" descr="突出标题块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35" name="等腰三角形 34" descr="隐藏标题块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32" name="任意多边形(F) 5" descr="实线重点标记块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33" name="任意多边形(F) 5" descr="没有实际意义的重点标记块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</a:t>
            </a:r>
          </a:p>
        </p:txBody>
      </p:sp>
      <p:pic>
        <p:nvPicPr>
          <p:cNvPr id="8" name="图形 7" descr="用户" title="图标 - 演示者姓名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廖磊</a:t>
            </a:r>
          </a:p>
        </p:txBody>
      </p:sp>
      <p:pic>
        <p:nvPicPr>
          <p:cNvPr id="10" name="图形 9" descr="智能手机" title="图标 - 演示者电话号码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/>
              <a:t>+12365438765</a:t>
            </a:r>
            <a:endParaRPr lang="en-US" altLang="zh-CN" dirty="0"/>
          </a:p>
        </p:txBody>
      </p:sp>
      <p:pic>
        <p:nvPicPr>
          <p:cNvPr id="9" name="图形 8" descr="信封" title="图标 - 演示者电子邮件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altLang="zh-CN"/>
              <a:t>lei@www.proseware.com</a:t>
            </a:r>
            <a:endParaRPr lang="en-US" altLang="zh-CN" dirty="0"/>
          </a:p>
        </p:txBody>
      </p:sp>
      <p:pic>
        <p:nvPicPr>
          <p:cNvPr id="11" name="图形 10" descr="链接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US" altLang="zh-CN"/>
              <a:t>www.proseware.com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 descr="如何使用此模板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椭圆形 36" title="圆圈背景图形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zh-CN" altLang="en-US" sz="2400" b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如何</a:t>
              </a:r>
              <a:r>
                <a:rPr lang="zh-CN" altLang="en-US" sz="2400" i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自定义</a:t>
              </a:r>
              <a:r>
                <a:rPr lang="zh-CN" altLang="en-US" sz="24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此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模板</a:t>
              </a:r>
              <a:r>
                <a:rPr lang="zh-CN" altLang="en-US" sz="24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。</a:t>
              </a:r>
            </a:p>
          </p:txBody>
        </p:sp>
        <p:sp>
          <p:nvSpPr>
            <p:cNvPr id="40" name="椭圆形 39" title="圆圈背景图形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1" name="椭圆形 40" title="圆圈背景图形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38" name="标题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zh-CN" altLang="en-US" sz="72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</p:grpSp>
      <p:grpSp>
        <p:nvGrpSpPr>
          <p:cNvPr id="4" name="组 3" descr="如何添加图像组">
            <a:extLst>
              <a:ext uri="{FF2B5EF4-FFF2-40B4-BE49-F238E27FC236}">
                <a16:creationId xmlns:a16="http://schemas.microsoft.com/office/drawing/2014/main" id="{A8CE5863-4650-D142-B34C-4519F2A493CC}"/>
              </a:ext>
            </a:extLst>
          </p:cNvPr>
          <p:cNvGrpSpPr/>
          <p:nvPr/>
        </p:nvGrpSpPr>
        <p:grpSpPr>
          <a:xfrm>
            <a:off x="3741502" y="70559"/>
            <a:ext cx="4708996" cy="4177558"/>
            <a:chOff x="3489598" y="70559"/>
            <a:chExt cx="4708996" cy="4177558"/>
          </a:xfrm>
        </p:grpSpPr>
        <p:sp>
          <p:nvSpPr>
            <p:cNvPr id="6" name="长方形 5" descr="说明背景框">
              <a:extLst>
                <a:ext uri="{FF2B5EF4-FFF2-40B4-BE49-F238E27FC236}">
                  <a16:creationId xmlns:a16="http://schemas.microsoft.com/office/drawing/2014/main" id="{20779E53-6FBF-49D4-B71F-9C4591CB06D5}"/>
                </a:ext>
              </a:extLst>
            </p:cNvPr>
            <p:cNvSpPr/>
            <p:nvPr/>
          </p:nvSpPr>
          <p:spPr>
            <a:xfrm>
              <a:off x="3489598" y="70559"/>
              <a:ext cx="4708996" cy="417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3" name="椭圆形 42" title="圆圈背景图形">
              <a:extLst>
                <a:ext uri="{FF2B5EF4-FFF2-40B4-BE49-F238E27FC236}">
                  <a16:creationId xmlns:a16="http://schemas.microsoft.com/office/drawing/2014/main" id="{C4AAE0A8-79D5-440B-B812-5976D3EDBD0C}"/>
                </a:ext>
              </a:extLst>
            </p:cNvPr>
            <p:cNvSpPr/>
            <p:nvPr/>
          </p:nvSpPr>
          <p:spPr>
            <a:xfrm>
              <a:off x="3630478" y="200418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b="1"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Arial" panose="020B0604020202020204" pitchFamily="34" charset="0"/>
                </a:rPr>
                <a:t>1</a:t>
              </a:r>
              <a:endPara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6" name="组 45" title="添加图像">
              <a:extLst>
                <a:ext uri="{FF2B5EF4-FFF2-40B4-BE49-F238E27FC236}">
                  <a16:creationId xmlns:a16="http://schemas.microsoft.com/office/drawing/2014/main" id="{D61E15D2-0BAF-4A2C-9698-DD4F6BAB920D}"/>
                </a:ext>
              </a:extLst>
            </p:cNvPr>
            <p:cNvGrpSpPr/>
            <p:nvPr/>
          </p:nvGrpSpPr>
          <p:grpSpPr>
            <a:xfrm>
              <a:off x="3668101" y="530352"/>
              <a:ext cx="4301865" cy="3339422"/>
              <a:chOff x="464686" y="379770"/>
              <a:chExt cx="4301865" cy="333942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083EB4B-86A0-45E7-8493-F0169A4CCC87}"/>
                  </a:ext>
                </a:extLst>
              </p:cNvPr>
              <p:cNvSpPr txBox="1"/>
              <p:nvPr/>
            </p:nvSpPr>
            <p:spPr>
              <a:xfrm>
                <a:off x="499040" y="379770"/>
                <a:ext cx="41366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添加图像</a:t>
                </a:r>
              </a:p>
            </p:txBody>
          </p:sp>
          <p:pic>
            <p:nvPicPr>
              <p:cNvPr id="12" name="图片 11" title="模板说明图形">
                <a:extLst>
                  <a:ext uri="{FF2B5EF4-FFF2-40B4-BE49-F238E27FC236}">
                    <a16:creationId xmlns:a16="http://schemas.microsoft.com/office/drawing/2014/main" id="{B945A26A-43DB-4AED-BA9E-E81359BA2E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4686" y="910689"/>
                <a:ext cx="1985426" cy="2008300"/>
              </a:xfrm>
              <a:prstGeom prst="rect">
                <a:avLst/>
              </a:prstGeom>
            </p:spPr>
          </p:pic>
          <p:sp>
            <p:nvSpPr>
              <p:cNvPr id="20" name="图形 18" title="模板说明箭头">
                <a:extLst>
                  <a:ext uri="{FF2B5EF4-FFF2-40B4-BE49-F238E27FC236}">
                    <a16:creationId xmlns:a16="http://schemas.microsoft.com/office/drawing/2014/main" id="{3CDE6CC0-E86B-4B0C-B994-AD3ECE46636B}"/>
                  </a:ext>
                </a:extLst>
              </p:cNvPr>
              <p:cNvSpPr/>
              <p:nvPr/>
            </p:nvSpPr>
            <p:spPr>
              <a:xfrm rot="4500000" flipH="1">
                <a:off x="1365275" y="2606461"/>
                <a:ext cx="367586" cy="457870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zh-CN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A52088-CC08-4B31-88C3-7589922DEBB6}"/>
                  </a:ext>
                </a:extLst>
              </p:cNvPr>
              <p:cNvSpPr txBox="1"/>
              <p:nvPr/>
            </p:nvSpPr>
            <p:spPr>
              <a:xfrm>
                <a:off x="610458" y="3134417"/>
                <a:ext cx="1767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zh-CN" altLang="en-US" sz="16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删除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占位符图像或图标 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-</a:t>
                </a:r>
                <a:endParaRPr lang="zh-CN" altLang="en-US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56A7864C-1101-45CF-B3E0-1BB84A195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0660" y="963918"/>
                <a:ext cx="1905000" cy="1922971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1" name="图形 18" title="模板说明箭头">
                <a:extLst>
                  <a:ext uri="{FF2B5EF4-FFF2-40B4-BE49-F238E27FC236}">
                    <a16:creationId xmlns:a16="http://schemas.microsoft.com/office/drawing/2014/main" id="{051A3989-527C-4619-9BF7-E99892F1986E}"/>
                  </a:ext>
                </a:extLst>
              </p:cNvPr>
              <p:cNvSpPr/>
              <p:nvPr/>
            </p:nvSpPr>
            <p:spPr>
              <a:xfrm rot="17820117">
                <a:off x="3452257" y="2502894"/>
                <a:ext cx="421360" cy="524851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zh-CN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108E97-1B0C-4A75-91C1-1B9A03212BD0}"/>
                  </a:ext>
                </a:extLst>
              </p:cNvPr>
              <p:cNvSpPr txBox="1"/>
              <p:nvPr/>
            </p:nvSpPr>
            <p:spPr>
              <a:xfrm>
                <a:off x="2628134" y="3134416"/>
                <a:ext cx="2138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然后删除</a:t>
                </a:r>
                <a:r>
                  <a:rPr lang="zh-CN" altLang="en-US" sz="1600" b="1" i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或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拖放照片</a:t>
                </a:r>
              </a:p>
            </p:txBody>
          </p:sp>
        </p:grpSp>
      </p:grpSp>
      <p:grpSp>
        <p:nvGrpSpPr>
          <p:cNvPr id="3" name="组 2" descr="如何选择颜色组">
            <a:extLst>
              <a:ext uri="{FF2B5EF4-FFF2-40B4-BE49-F238E27FC236}">
                <a16:creationId xmlns:a16="http://schemas.microsoft.com/office/drawing/2014/main" id="{8E46338D-BE6F-B947-A1D4-563DEC313F81}"/>
              </a:ext>
            </a:extLst>
          </p:cNvPr>
          <p:cNvGrpSpPr/>
          <p:nvPr/>
        </p:nvGrpSpPr>
        <p:grpSpPr>
          <a:xfrm>
            <a:off x="2032575" y="4310352"/>
            <a:ext cx="8126850" cy="2434788"/>
            <a:chOff x="3489598" y="4310352"/>
            <a:chExt cx="8126850" cy="2434788"/>
          </a:xfrm>
        </p:grpSpPr>
        <p:sp>
          <p:nvSpPr>
            <p:cNvPr id="36" name="长方形 35" descr="说明背景框">
              <a:extLst>
                <a:ext uri="{FF2B5EF4-FFF2-40B4-BE49-F238E27FC236}">
                  <a16:creationId xmlns:a16="http://schemas.microsoft.com/office/drawing/2014/main" id="{076CBD10-D15D-4FC1-8D9B-B4BEB3C1E3E5}"/>
                </a:ext>
              </a:extLst>
            </p:cNvPr>
            <p:cNvSpPr/>
            <p:nvPr/>
          </p:nvSpPr>
          <p:spPr>
            <a:xfrm>
              <a:off x="3489598" y="4310352"/>
              <a:ext cx="8126850" cy="243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4" name="椭圆形 43" title="圆圈背景图形">
              <a:extLst>
                <a:ext uri="{FF2B5EF4-FFF2-40B4-BE49-F238E27FC236}">
                  <a16:creationId xmlns:a16="http://schemas.microsoft.com/office/drawing/2014/main" id="{AD5E115B-A01C-4789-8FA0-CA1A95794CDC}"/>
                </a:ext>
              </a:extLst>
            </p:cNvPr>
            <p:cNvSpPr/>
            <p:nvPr/>
          </p:nvSpPr>
          <p:spPr>
            <a:xfrm>
              <a:off x="11051058" y="4438465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b="1"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Arial" panose="020B0604020202020204" pitchFamily="34" charset="0"/>
                </a:rPr>
                <a:t>2</a:t>
              </a:r>
              <a:endPara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C20CDD-0E88-460E-B553-CC0BFE2D7E81}"/>
                </a:ext>
              </a:extLst>
            </p:cNvPr>
            <p:cNvSpPr txBox="1"/>
            <p:nvPr/>
          </p:nvSpPr>
          <p:spPr>
            <a:xfrm>
              <a:off x="7437198" y="4729697"/>
              <a:ext cx="3118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zh-CN" altLang="en-US" sz="2000" b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选择颜色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EDD0AB6-01C4-4545-BA3F-9047F2A0799E}"/>
                </a:ext>
              </a:extLst>
            </p:cNvPr>
            <p:cNvSpPr txBox="1"/>
            <p:nvPr/>
          </p:nvSpPr>
          <p:spPr>
            <a:xfrm>
              <a:off x="7437199" y="5178436"/>
              <a:ext cx="361385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zh-CN" altLang="en-US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更改颜色</a:t>
              </a:r>
              <a:r>
                <a:rPr lang="zh-CN" altLang="en-US" sz="1600" b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母版幻灯片</a:t>
              </a:r>
              <a:r>
                <a:rPr lang="zh-CN" altLang="en-US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视图</a:t>
              </a:r>
              <a:r>
                <a:rPr lang="zh-CN" altLang="en-US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Wingdings" panose="05000000000000000000" pitchFamily="2" charset="2"/>
                </a:rPr>
                <a:t>中的</a:t>
              </a:r>
              <a:r>
                <a:rPr lang="zh-CN" altLang="en-US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主题</a:t>
              </a:r>
              <a:br>
                <a:rPr lang="zh-CN" altLang="en-US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</a:br>
              <a:br>
                <a:rPr lang="zh-CN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</a:br>
              <a:r>
                <a:rPr lang="zh-CN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   </a:t>
              </a:r>
              <a:r>
                <a:rPr lang="zh-CN" altLang="en-US" sz="12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视图 </a:t>
              </a:r>
              <a:r>
                <a:rPr lang="zh-CN" altLang="en-US" sz="12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Wingdings" panose="05000000000000000000" pitchFamily="2" charset="2"/>
                </a:rPr>
                <a:t> </a:t>
              </a:r>
              <a:r>
                <a:rPr lang="zh-CN" altLang="en-US" sz="12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幻灯片母版 </a:t>
              </a:r>
              <a:r>
                <a:rPr lang="zh-CN" altLang="en-US" sz="12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Wingdings" panose="05000000000000000000" pitchFamily="2" charset="2"/>
                </a:rPr>
                <a:t> 颜色（</a:t>
              </a:r>
              <a:r>
                <a:rPr lang="zh-CN" altLang="en-US" sz="1200" i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Wingdings" panose="05000000000000000000" pitchFamily="2" charset="2"/>
                </a:rPr>
                <a:t>下拉箭头）</a:t>
              </a:r>
              <a:endPara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5E4CC77-F166-480D-B4C3-5D8B48679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7155" y="4962323"/>
              <a:ext cx="2734442" cy="118682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32" name="图形 18" title="模板说明箭头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5216308" y="4729662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5" name="图形 34" title="单击图标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8629" y="5794256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1037556"/>
            <a:ext cx="1800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如已了解如何使用母版模板，请删除这张幻灯片</a:t>
            </a:r>
          </a:p>
        </p:txBody>
      </p:sp>
      <p:grpSp>
        <p:nvGrpSpPr>
          <p:cNvPr id="54" name="组 53" title="回收站图形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椭圆形 52" title="圆圈背景图形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9" name="图形 47" title="回收站图标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How to Customize this Slide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US" altLang="zh-CN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rtl="0"/>
              <a:t>16</a:t>
            </a:fld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分隔幻灯片图像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文本框 23" descr="突出标题框的块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18" name="等腰三角形 17" descr="标题框阴影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/>
            <a:r>
              <a:rPr lang="zh-CN" altLang="en-US" dirty="0"/>
              <a:t>问题定义</a:t>
            </a: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什么是降水量预测</a:t>
            </a:r>
            <a:endParaRPr lang="en-US" altLang="zh-CN" dirty="0"/>
          </a:p>
        </p:txBody>
      </p:sp>
      <p:sp>
        <p:nvSpPr>
          <p:cNvPr id="15" name="任意多边形(F) 5" descr="重点标记块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6" name="任意多边形(F) 5" descr="没有实际意义的重点标记块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B0C96711-0948-4B73-B6D3-958B80F74B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3326" r="23326"/>
          <a:stretch>
            <a:fillRect/>
          </a:stretch>
        </p:blipFill>
        <p:spPr>
          <a:xfrm>
            <a:off x="6481149" y="1432168"/>
            <a:ext cx="4904790" cy="433376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问题定义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222" y="1201657"/>
            <a:ext cx="5970927" cy="5075585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sz="2400" dirty="0"/>
              <a:t>问题定义：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、根据已有数据，预测</a:t>
            </a:r>
            <a:r>
              <a:rPr lang="zh-CN" altLang="en-US" sz="2400" dirty="0">
                <a:solidFill>
                  <a:srgbClr val="FF0000"/>
                </a:solidFill>
              </a:rPr>
              <a:t>海上降水量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、要预测</a:t>
            </a:r>
            <a:r>
              <a:rPr lang="en-US" altLang="zh-CN" sz="2400" dirty="0">
                <a:solidFill>
                  <a:srgbClr val="FF0000"/>
                </a:solidFill>
              </a:rPr>
              <a:t>15-20</a:t>
            </a:r>
            <a:r>
              <a:rPr lang="zh-CN" altLang="en-US" sz="2400" dirty="0">
                <a:solidFill>
                  <a:srgbClr val="FF0000"/>
                </a:solidFill>
              </a:rPr>
              <a:t>天</a:t>
            </a:r>
            <a:r>
              <a:rPr lang="zh-CN" altLang="en-US" sz="2400" dirty="0"/>
              <a:t>后的降水量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、预测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-9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zh-CN" altLang="en-US" sz="2400" dirty="0"/>
              <a:t>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、现有数据</a:t>
            </a:r>
            <a:r>
              <a:rPr lang="en-US" altLang="zh-CN" sz="2400" dirty="0"/>
              <a:t>CIO</a:t>
            </a:r>
            <a:r>
              <a:rPr lang="zh-CN" altLang="en-US" sz="2400" dirty="0"/>
              <a:t>数据和降水量数据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问题分析：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、根据经验，降水量应该有很强的时序上的规律，所以我们利用</a:t>
            </a:r>
            <a:r>
              <a:rPr lang="en-US" altLang="zh-CN" sz="2400" dirty="0" err="1"/>
              <a:t>lstm</a:t>
            </a:r>
            <a:r>
              <a:rPr lang="zh-CN" altLang="en-US" sz="2400" dirty="0"/>
              <a:t>模型来捕获该规律，预测降水量。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、降水量应该也有空间上的一些规律，既降水是呈现区域性的，正在考虑如何使用。</a:t>
            </a:r>
            <a:endParaRPr lang="en-US" altLang="zh-CN" sz="2400" dirty="0"/>
          </a:p>
        </p:txBody>
      </p:sp>
      <p:sp>
        <p:nvSpPr>
          <p:cNvPr id="15" name="任意多边形(F) 5" descr="没有实际意义的图像突出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121177" y="4152431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>
              <a:latin typeface="Microsoft YaHei UI Light" panose="020B0502040204020203" pitchFamily="34" charset="-122"/>
            </a:endParaRPr>
          </a:p>
        </p:txBody>
      </p:sp>
      <p:sp>
        <p:nvSpPr>
          <p:cNvPr id="16" name="任意多边形(F) 5" descr="实线图像突出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488565" y="444301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>
              <a:latin typeface="Microsoft YaHei UI Light" panose="020B0502040204020203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输入输出</a:t>
            </a:r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86698"/>
            <a:ext cx="5664000" cy="5339301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sz="2400" dirty="0"/>
              <a:t>现有数据：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5D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数据，该数据的组成为每天一个</a:t>
            </a:r>
            <a:r>
              <a:rPr lang="en-US" altLang="zh-CN" sz="2400" dirty="0"/>
              <a:t>5D</a:t>
            </a:r>
            <a:r>
              <a:rPr lang="zh-CN" altLang="en-US" sz="2400" dirty="0"/>
              <a:t>的数据，该数据和降水量有着高度的相关关系。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、降水量数据，该数据为，每天每个空间点上各一个数据。该数据是有关降水量的数据。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、数据取得是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数据和降水量数据的交集区域，纬度范围</a:t>
            </a:r>
            <a:r>
              <a:rPr lang="en-US" altLang="zh-CN" sz="2400" dirty="0"/>
              <a:t>[-20,20]</a:t>
            </a:r>
            <a:r>
              <a:rPr lang="zh-CN" altLang="en-US" sz="2400" dirty="0"/>
              <a:t>，经度范围</a:t>
            </a:r>
            <a:r>
              <a:rPr lang="en-US" altLang="zh-CN" sz="2400" dirty="0"/>
              <a:t>[40,120]</a:t>
            </a:r>
            <a:r>
              <a:rPr lang="zh-CN" altLang="en-US" sz="2400" dirty="0"/>
              <a:t>，故得</a:t>
            </a:r>
            <a:r>
              <a:rPr lang="en-US" altLang="zh-CN" sz="2400" dirty="0"/>
              <a:t>22X43</a:t>
            </a:r>
            <a:r>
              <a:rPr lang="zh-CN" altLang="en-US" sz="2400" dirty="0"/>
              <a:t>的区域。</a:t>
            </a:r>
          </a:p>
          <a:p>
            <a:pPr marL="0" indent="0">
              <a:buNone/>
            </a:pPr>
            <a:r>
              <a:rPr lang="zh-CN" altLang="en-US" sz="2400" dirty="0"/>
              <a:t>存在问题：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、有很多点的降水量数据为零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、降水量数据较小</a:t>
            </a:r>
          </a:p>
        </p:txBody>
      </p:sp>
      <p:sp>
        <p:nvSpPr>
          <p:cNvPr id="66" name="任意多边形(F) 5" descr="没有实际意义的重点标记块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67" name="任意多边形(F) 5" descr="实线重点标记块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6154E63-27A8-47CC-8B37-C9A983D45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2962"/>
              </p:ext>
            </p:extLst>
          </p:nvPr>
        </p:nvGraphicFramePr>
        <p:xfrm>
          <a:off x="7202016" y="1495094"/>
          <a:ext cx="3973707" cy="36187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41523">
                  <a:extLst>
                    <a:ext uri="{9D8B030D-6E8A-4147-A177-3AD203B41FA5}">
                      <a16:colId xmlns:a16="http://schemas.microsoft.com/office/drawing/2014/main" val="1713540442"/>
                    </a:ext>
                  </a:extLst>
                </a:gridCol>
                <a:gridCol w="441523">
                  <a:extLst>
                    <a:ext uri="{9D8B030D-6E8A-4147-A177-3AD203B41FA5}">
                      <a16:colId xmlns:a16="http://schemas.microsoft.com/office/drawing/2014/main" val="464022907"/>
                    </a:ext>
                  </a:extLst>
                </a:gridCol>
                <a:gridCol w="441523">
                  <a:extLst>
                    <a:ext uri="{9D8B030D-6E8A-4147-A177-3AD203B41FA5}">
                      <a16:colId xmlns:a16="http://schemas.microsoft.com/office/drawing/2014/main" val="4066171964"/>
                    </a:ext>
                  </a:extLst>
                </a:gridCol>
                <a:gridCol w="441523">
                  <a:extLst>
                    <a:ext uri="{9D8B030D-6E8A-4147-A177-3AD203B41FA5}">
                      <a16:colId xmlns:a16="http://schemas.microsoft.com/office/drawing/2014/main" val="2392122305"/>
                    </a:ext>
                  </a:extLst>
                </a:gridCol>
                <a:gridCol w="441523">
                  <a:extLst>
                    <a:ext uri="{9D8B030D-6E8A-4147-A177-3AD203B41FA5}">
                      <a16:colId xmlns:a16="http://schemas.microsoft.com/office/drawing/2014/main" val="1862994535"/>
                    </a:ext>
                  </a:extLst>
                </a:gridCol>
                <a:gridCol w="441523">
                  <a:extLst>
                    <a:ext uri="{9D8B030D-6E8A-4147-A177-3AD203B41FA5}">
                      <a16:colId xmlns:a16="http://schemas.microsoft.com/office/drawing/2014/main" val="2281654872"/>
                    </a:ext>
                  </a:extLst>
                </a:gridCol>
                <a:gridCol w="441523">
                  <a:extLst>
                    <a:ext uri="{9D8B030D-6E8A-4147-A177-3AD203B41FA5}">
                      <a16:colId xmlns:a16="http://schemas.microsoft.com/office/drawing/2014/main" val="3542184458"/>
                    </a:ext>
                  </a:extLst>
                </a:gridCol>
                <a:gridCol w="441523">
                  <a:extLst>
                    <a:ext uri="{9D8B030D-6E8A-4147-A177-3AD203B41FA5}">
                      <a16:colId xmlns:a16="http://schemas.microsoft.com/office/drawing/2014/main" val="2086410348"/>
                    </a:ext>
                  </a:extLst>
                </a:gridCol>
                <a:gridCol w="441523">
                  <a:extLst>
                    <a:ext uri="{9D8B030D-6E8A-4147-A177-3AD203B41FA5}">
                      <a16:colId xmlns:a16="http://schemas.microsoft.com/office/drawing/2014/main" val="2074468845"/>
                    </a:ext>
                  </a:extLst>
                </a:gridCol>
              </a:tblGrid>
              <a:tr h="45234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69742"/>
                  </a:ext>
                </a:extLst>
              </a:tr>
              <a:tr h="45234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31212"/>
                  </a:ext>
                </a:extLst>
              </a:tr>
              <a:tr h="452346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52049"/>
                  </a:ext>
                </a:extLst>
              </a:tr>
              <a:tr h="452346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02519"/>
                  </a:ext>
                </a:extLst>
              </a:tr>
              <a:tr h="452346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06505"/>
                  </a:ext>
                </a:extLst>
              </a:tr>
              <a:tr h="452346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10302"/>
                  </a:ext>
                </a:extLst>
              </a:tr>
              <a:tr h="452346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66080"/>
                  </a:ext>
                </a:extLst>
              </a:tr>
              <a:tr h="452346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E35B7AF3-65C4-4FF7-81E8-400CC8ED5481}"/>
              </a:ext>
            </a:extLst>
          </p:cNvPr>
          <p:cNvSpPr txBox="1">
            <a:spLocks/>
          </p:cNvSpPr>
          <p:nvPr/>
        </p:nvSpPr>
        <p:spPr>
          <a:xfrm>
            <a:off x="704850" y="1202267"/>
            <a:ext cx="9268883" cy="497469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、根据经验，降水量有很强的时序关系，即，去年的这个月份多雨，今年同样的月份下雨的可能性会很大。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、现有的数据为每天一个数据，即有很强的时序性数据，很方便我们的使用。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、我们选用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模型来捕获时序关系，预测降水量。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、输入为</a:t>
            </a:r>
            <a:r>
              <a:rPr lang="en-US" altLang="zh-CN" b="0" dirty="0" err="1">
                <a:latin typeface="等线" panose="02010600030101010101" pitchFamily="2" charset="-122"/>
                <a:ea typeface="等线" panose="02010600030101010101" pitchFamily="2" charset="-122"/>
              </a:rPr>
              <a:t>cio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数据，输出为降水量数据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" name="Picture 2" descr="https://pic2.zhimg.com/80/v2-e7917f8978ffbebdebaeee2022b2d11d_720w.jpg">
            <a:extLst>
              <a:ext uri="{FF2B5EF4-FFF2-40B4-BE49-F238E27FC236}">
                <a16:creationId xmlns:a16="http://schemas.microsoft.com/office/drawing/2014/main" id="{B0843BAF-A8EC-439E-B829-7DDE5BCF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66" y="3872441"/>
            <a:ext cx="8212667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评价指标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占位符 17">
                <a:extLst>
                  <a:ext uri="{FF2B5EF4-FFF2-40B4-BE49-F238E27FC236}">
                    <a16:creationId xmlns:a16="http://schemas.microsoft.com/office/drawing/2014/main" id="{1A23A6D8-2FA4-4931-89C2-03B52747D619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81220" y="1681693"/>
                <a:ext cx="9244913" cy="459555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使用单一指标，皮尔森系数，其公式表达为：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皮尔森系数常用于度量两个变量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之间的相关（线性相关），其值介于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之间。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其值越接近与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正相关程度越高；其值越接近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负相关程度越高；其值越接近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相关程度很低。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18" name="文本占位符 17">
                <a:extLst>
                  <a:ext uri="{FF2B5EF4-FFF2-40B4-BE49-F238E27FC236}">
                    <a16:creationId xmlns:a16="http://schemas.microsoft.com/office/drawing/2014/main" id="{1A23A6D8-2FA4-4931-89C2-03B52747D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81220" y="1681693"/>
                <a:ext cx="9244913" cy="4595550"/>
              </a:xfrm>
              <a:blipFill>
                <a:blip r:embed="rId3"/>
                <a:stretch>
                  <a:fillRect l="-1913" t="-2918" r="-1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42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分隔幻灯片图像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文本框 23" descr="突出标题框的块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18" name="等腰三角形 17" descr="标题框阴影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/>
            <a:r>
              <a:rPr lang="zh-CN" altLang="en-US" dirty="0"/>
              <a:t>实验设置</a:t>
            </a: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如何探究解决问题</a:t>
            </a:r>
            <a:endParaRPr lang="en-US" altLang="zh-CN" dirty="0"/>
          </a:p>
        </p:txBody>
      </p:sp>
      <p:sp>
        <p:nvSpPr>
          <p:cNvPr id="15" name="任意多边形(F) 5" descr="重点标记块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6" name="任意多边形(F) 5" descr="没有实际意义的重点标记块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36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比较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zh-CN"/>
              <a:t>Lorem ipsum dolor sit amet, consectetur adipiscing elit. 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 rtlCol="0"/>
          <a:lstStyle/>
          <a:p>
            <a:pPr rtl="0"/>
            <a:r>
              <a:rPr lang="en-US" altLang="zh-CN"/>
              <a:t>Proseware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 rtlCol="0"/>
          <a:lstStyle/>
          <a:p>
            <a:pPr rtl="0"/>
            <a:r>
              <a:rPr lang="en-US" altLang="zh-CN"/>
              <a:t>Nulla a erat eget nunc hendrerit ultrices eu nec nulla.Donec viverra leo aliquet, auctor quam id, convallis orci. </a:t>
            </a:r>
          </a:p>
          <a:p>
            <a:pPr lvl="1" rtl="0"/>
            <a:r>
              <a:rPr lang="en-US" altLang="zh-CN"/>
              <a:t>Sed in molestie est.Cras ornare turpis at ligula posuere, sit amet accumsan neque lobortis.</a:t>
            </a:r>
            <a:endParaRPr lang="zh-CN" altLang="en-US"/>
          </a:p>
          <a:p>
            <a:pPr lvl="1" rtl="0"/>
            <a:r>
              <a:rPr lang="en-US" altLang="zh-CN"/>
              <a:t>Maecenas mattis risus ligula, sed ullamcorper nunc efficitur sed.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 rtlCol="0"/>
          <a:lstStyle/>
          <a:p>
            <a:pPr rtl="0"/>
            <a:r>
              <a:rPr lang="zh-CN" altLang="en-US"/>
              <a:t>具有竞争力的服务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 rtlCol="0"/>
          <a:lstStyle/>
          <a:p>
            <a:pPr rtl="0"/>
            <a:r>
              <a:rPr lang="en-US" altLang="zh-CN"/>
              <a:t>Praesent venenatis quam tortor, viverra nunc rutrum. </a:t>
            </a:r>
          </a:p>
          <a:p>
            <a:pPr lvl="1" rtl="0"/>
            <a:r>
              <a:rPr lang="en-US" altLang="zh-CN"/>
              <a:t>Maecenas malesuada ultricies sapien sit amet pharetra. </a:t>
            </a:r>
            <a:endParaRPr lang="zh-CN" altLang="en-US"/>
          </a:p>
          <a:p>
            <a:pPr lvl="1" rtl="0"/>
            <a:r>
              <a:rPr lang="en-US" altLang="zh-CN"/>
              <a:t>Nunc tempus, risus sodales sodales hendrerit, arcu dolor commodo libero, a sollicitudin quam nulla quis lectus.In at porta mauris. 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65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比较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zh-CN"/>
              <a:t>Lorem ipsum dolor sit amet, consectetur adipiscing elit. 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 rtlCol="0"/>
          <a:lstStyle/>
          <a:p>
            <a:pPr rtl="0"/>
            <a:r>
              <a:rPr lang="en-US" altLang="zh-CN"/>
              <a:t>Proseware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 rtlCol="0"/>
          <a:lstStyle/>
          <a:p>
            <a:pPr rtl="0"/>
            <a:r>
              <a:rPr lang="en-US" altLang="zh-CN"/>
              <a:t>Nulla a erat eget nunc hendrerit ultrices eu nec nulla.Donec viverra leo aliquet, auctor quam id, convallis orci. </a:t>
            </a:r>
          </a:p>
          <a:p>
            <a:pPr lvl="1" rtl="0"/>
            <a:r>
              <a:rPr lang="en-US" altLang="zh-CN"/>
              <a:t>Sed in molestie est.Cras ornare turpis at ligula posuere, sit amet accumsan neque lobortis.</a:t>
            </a:r>
            <a:endParaRPr lang="zh-CN" altLang="en-US"/>
          </a:p>
          <a:p>
            <a:pPr lvl="1" rtl="0"/>
            <a:r>
              <a:rPr lang="en-US" altLang="zh-CN"/>
              <a:t>Maecenas mattis risus ligula, sed ullamcorper nunc efficitur sed.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 rtlCol="0"/>
          <a:lstStyle/>
          <a:p>
            <a:pPr rtl="0"/>
            <a:r>
              <a:rPr lang="zh-CN" altLang="en-US"/>
              <a:t>具有竞争力的服务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 rtlCol="0"/>
          <a:lstStyle/>
          <a:p>
            <a:pPr rtl="0"/>
            <a:r>
              <a:rPr lang="en-US" altLang="zh-CN"/>
              <a:t>Praesent venenatis quam tortor, viverra nunc rutrum. </a:t>
            </a:r>
          </a:p>
          <a:p>
            <a:pPr lvl="1" rtl="0"/>
            <a:r>
              <a:rPr lang="en-US" altLang="zh-CN"/>
              <a:t>Maecenas malesuada ultricies sapien sit amet pharetra. </a:t>
            </a:r>
            <a:endParaRPr lang="zh-CN" altLang="en-US"/>
          </a:p>
          <a:p>
            <a:pPr lvl="1" rtl="0"/>
            <a:r>
              <a:rPr lang="en-US" altLang="zh-CN"/>
              <a:t>Nunc tempus, risus sodales sodales hendrerit, arcu dolor commodo libero, a sollicitudin quam nulla quis lectus.In at porta mauris. 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43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448_TF16411253.potx" id="{0C34B79C-0ABC-423C-B7AF-F66E3D156598}" vid="{FB8A4BD2-DF59-4D39-8E6C-546071914F1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几何演示文稿</Template>
  <TotalTime>0</TotalTime>
  <Words>930</Words>
  <Application>Microsoft Office PowerPoint</Application>
  <PresentationFormat>宽屏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Microsoft YaHei UI</vt:lpstr>
      <vt:lpstr>Microsoft YaHei UI Light</vt:lpstr>
      <vt:lpstr>等线</vt:lpstr>
      <vt:lpstr>Arial</vt:lpstr>
      <vt:lpstr>Cambria Math</vt:lpstr>
      <vt:lpstr>Times New Roman</vt:lpstr>
      <vt:lpstr>Wingdings</vt:lpstr>
      <vt:lpstr>Office 主题</vt:lpstr>
      <vt:lpstr>海上降水量预测</vt:lpstr>
      <vt:lpstr>问题定义</vt:lpstr>
      <vt:lpstr>问题定义</vt:lpstr>
      <vt:lpstr>输入输出</vt:lpstr>
      <vt:lpstr>模型</vt:lpstr>
      <vt:lpstr>评价指标</vt:lpstr>
      <vt:lpstr>实验设置</vt:lpstr>
      <vt:lpstr>比较</vt:lpstr>
      <vt:lpstr>比较</vt:lpstr>
      <vt:lpstr>章节选项</vt:lpstr>
      <vt:lpstr>分节选项 2</vt:lpstr>
      <vt:lpstr>我们的产品</vt:lpstr>
      <vt:lpstr>表格</vt:lpstr>
      <vt:lpstr>Lorem ipsum dolor sit amet, consectetur adipiscing elit. </vt:lpstr>
      <vt:lpstr>谢谢</vt:lpstr>
      <vt:lpstr>How to Customize this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2021-01-16T01:53:35Z</dcterms:created>
  <dcterms:modified xsi:type="dcterms:W3CDTF">2021-01-16T02:13:47Z</dcterms:modified>
</cp:coreProperties>
</file>