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2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AFF07-7DDD-4D6F-B505-9653A2D05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1D6A8C-CA3B-4337-9199-A9FEBE605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01F534-5681-4E02-A719-656328319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03E6-B1B7-4755-BEE8-EA1D77E59013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2668B-BF46-4A90-8E25-53339A11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877D7A-3B7F-467E-AC4D-22BC5A2C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FCD5-5998-41A3-BB41-2FEFB4E42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82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A2F83-CE33-49FE-9B15-8B555876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44D83C-CA0C-451E-9037-9C779384A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06ED93-5112-477E-8FE5-64D22898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03E6-B1B7-4755-BEE8-EA1D77E59013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12CB81-7406-413F-93DE-E5C302F2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B813E-3162-45E0-A001-CE4293FF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FCD5-5998-41A3-BB41-2FEFB4E42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81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8E5633-4528-4A5D-87F1-2EC43A1B8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3AED3-69C0-4A5D-8A70-CECB6A1FC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E229D9-226E-456F-B34C-B12EF3FF7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03E6-B1B7-4755-BEE8-EA1D77E59013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99659B-0DFF-46FB-91B5-D06A7878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6540E6-6CF1-44A2-8C37-F6476B49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FCD5-5998-41A3-BB41-2FEFB4E42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53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9EB32-927E-46F5-92A4-C2C30466C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FB434-98FC-4AF3-938E-A8FE3B1C9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FBF359-B384-44F2-9AD4-F0671EB5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03E6-B1B7-4755-BEE8-EA1D77E59013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BE0278-8F41-4145-9F10-1FFB2D69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596E2-8FA6-40C4-B175-9A3D2204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FCD5-5998-41A3-BB41-2FEFB4E42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70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25949-D93E-47F7-833D-1BAC183B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CD8564-A469-4957-8D48-37AABF8B5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AB189-5264-4E2E-9555-8A7E9CCF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03E6-B1B7-4755-BEE8-EA1D77E59013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7240F-D3D7-48BE-851F-205D4031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16BB16-FE93-41EC-8DEE-6ABE157C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FCD5-5998-41A3-BB41-2FEFB4E42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27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20840-36EF-4165-B8C9-AB0590392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C415B5-C21E-4B23-9552-7831395ED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2B2006-1017-446F-96AF-90869596D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AA3EC0-1D0D-4EAD-B02D-FB4DACD5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03E6-B1B7-4755-BEE8-EA1D77E59013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DA4030-8F4C-4031-B06E-366D0885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BF0343-B3A7-4F59-889B-26D827D8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FCD5-5998-41A3-BB41-2FEFB4E42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9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5BAB1-3E71-424D-BBF2-5B22432F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F4647E-43E0-4683-9955-AA0D4303D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A900D5-ED98-4451-8BAA-E187770B8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BDDD0D-C77A-4EF4-A715-2E4994E14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AE7E04-733F-477C-BA54-4F83911E2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566B61-4D71-4558-BD88-A8E1616A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03E6-B1B7-4755-BEE8-EA1D77E59013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CAD993-6E66-4056-A21E-EF6ADE3D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372F3A-B3BD-4E4F-A30F-F85773F7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FCD5-5998-41A3-BB41-2FEFB4E42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81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91217-6C3B-434F-8F2A-D0A3463D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5652CF-41FA-4400-B5AB-F69E4236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03E6-B1B7-4755-BEE8-EA1D77E59013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A21DCB-BC68-408E-9CCE-E0D0D573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507E74-7775-4178-8F9F-F6A0BB2B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FCD5-5998-41A3-BB41-2FEFB4E42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02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8DF4E7-0CFB-4B79-A4B7-707B513B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03E6-B1B7-4755-BEE8-EA1D77E59013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D17075-3E5A-41F7-976E-B6DC72B5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E29A57-9375-438F-9CB8-F0D24107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FCD5-5998-41A3-BB41-2FEFB4E42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0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0BC14-E63F-4B06-A6B9-542FD957A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8F625-0858-424D-B6B4-73EA00B5A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AB7526-EE2D-48F0-AE10-1E401B318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FEE6A7-B8C7-42D2-B7C9-B9FEE08A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03E6-B1B7-4755-BEE8-EA1D77E59013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B19E3-53CF-4776-BDB0-447AC715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11ABFB-9671-4E83-A2A6-1C842560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FCD5-5998-41A3-BB41-2FEFB4E42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56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85ED6-F88E-4C6B-9F8A-3C94451A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2F0D3F-7E14-4860-B402-0DBBC892F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D7EF43-004C-4668-9451-92870753B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CC270D-937D-4ED4-B90C-18949C74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03E6-B1B7-4755-BEE8-EA1D77E59013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3BAE7F-554B-49F6-8D75-8EAC0EBF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BF0516-7525-493F-BE1B-AA302EA4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FCD5-5998-41A3-BB41-2FEFB4E42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46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451735-211D-4E5A-9BF6-E5735275B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2F0DDD-FADC-4C55-B2F2-5F7B3C64E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BA7BA9-B4FD-4AE6-93B7-08CFD0865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03E6-B1B7-4755-BEE8-EA1D77E59013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6067C-20CC-466E-9561-98D81852C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52524-69C5-42F0-9FFE-18BFB6BC6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EFCD5-5998-41A3-BB41-2FEFB4E42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13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782CC-5645-4889-810C-B19885334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Interleaved Sequence RNNs for Fraud Detection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CA3D0A-1ECB-4D9A-AFC9-035255FCEA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Bernardo Branco,</a:t>
            </a:r>
            <a:r>
              <a:rPr lang="zh-CN" altLang="en-US" dirty="0"/>
              <a:t> </a:t>
            </a:r>
            <a:r>
              <a:rPr lang="en-US" altLang="zh-CN" dirty="0"/>
              <a:t>Pedro Abreu,</a:t>
            </a:r>
            <a:r>
              <a:rPr lang="zh-CN" altLang="en-US" dirty="0"/>
              <a:t> </a:t>
            </a:r>
            <a:r>
              <a:rPr lang="en-US" altLang="zh-CN" dirty="0"/>
              <a:t>Ana Sofia Gomes, </a:t>
            </a:r>
          </a:p>
          <a:p>
            <a:r>
              <a:rPr lang="en-US" altLang="zh-CN" dirty="0"/>
              <a:t>Mariana S. C. Almeida, João Tiago </a:t>
            </a:r>
            <a:r>
              <a:rPr lang="en-US" altLang="zh-CN" dirty="0" err="1"/>
              <a:t>Ascensão</a:t>
            </a:r>
            <a:r>
              <a:rPr lang="en-US" altLang="zh-CN" dirty="0"/>
              <a:t>, Pedro </a:t>
            </a:r>
            <a:r>
              <a:rPr lang="en-US" altLang="zh-CN" dirty="0" err="1"/>
              <a:t>Bizarro</a:t>
            </a:r>
            <a:endParaRPr lang="en-US" altLang="zh-CN" dirty="0"/>
          </a:p>
          <a:p>
            <a:r>
              <a:rPr lang="en-US" altLang="zh-CN" dirty="0"/>
              <a:t>KDD '20, August 23–27, 2020, Virtual Event, USA</a:t>
            </a:r>
            <a:endParaRPr lang="zh-CN" altLang="en-US" dirty="0"/>
          </a:p>
        </p:txBody>
      </p:sp>
      <p:pic>
        <p:nvPicPr>
          <p:cNvPr id="1026" name="Picture 2" descr="http://www.lx.it.pt/~mscla/index_files/image005.gif">
            <a:extLst>
              <a:ext uri="{FF2B5EF4-FFF2-40B4-BE49-F238E27FC236}">
                <a16:creationId xmlns:a16="http://schemas.microsoft.com/office/drawing/2014/main" id="{2637A568-0E17-4DFF-8A16-5BA305652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76" y="147638"/>
            <a:ext cx="49530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50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C12CA-BA69-413A-A163-51EFB9785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Offline preprocessing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316499B-9363-4C91-B04E-67FCFCFF4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405" y="1787670"/>
            <a:ext cx="99171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33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461E7-FCC8-4E8C-BE89-2A688F0FC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8C89A58-41BE-43DA-9DC5-A426366A4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65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E7A3F-B323-431A-A91F-6CF37F63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F34D460-5DF2-4EF9-9CA4-BC52F33C7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74659"/>
            <a:ext cx="10515600" cy="177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62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23BB2-1413-408A-8898-28DC26418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0" y="2820254"/>
            <a:ext cx="1905000" cy="1217491"/>
          </a:xfrm>
        </p:spPr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73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0AFC9-63CD-4C9C-A83D-9FE3DF68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A698E2-9352-432F-8086-092AC3CD8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Both"/>
            </a:pPr>
            <a:r>
              <a:rPr lang="en-US" altLang="zh-CN" sz="2400" dirty="0"/>
              <a:t>We identify a new type of problem: a sequence composed of many </a:t>
            </a:r>
            <a:r>
              <a:rPr lang="en-US" altLang="zh-CN" sz="2400" dirty="0">
                <a:solidFill>
                  <a:srgbClr val="FF0000"/>
                </a:solidFill>
              </a:rPr>
              <a:t>interleaved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FF0000"/>
                </a:solidFill>
              </a:rPr>
              <a:t>unbounded</a:t>
            </a:r>
            <a:r>
              <a:rPr lang="en-US" altLang="zh-CN" sz="2400" dirty="0"/>
              <a:t> sub-sequences.</a:t>
            </a:r>
          </a:p>
          <a:p>
            <a:pPr marL="457200" indent="-457200">
              <a:buAutoNum type="arabicParenBoth"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(2) We propose an efficient </a:t>
            </a:r>
            <a:r>
              <a:rPr lang="en-US" altLang="zh-CN" sz="2400" dirty="0">
                <a:solidFill>
                  <a:srgbClr val="FF0000"/>
                </a:solidFill>
              </a:rPr>
              <a:t>batch training technique</a:t>
            </a:r>
            <a:r>
              <a:rPr lang="en-US" altLang="zh-CN" sz="2400" dirty="0"/>
              <a:t>, sorting per subsequence and time, processing scorable and nonscorable events.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(3) We introduce an efficient </a:t>
            </a:r>
            <a:r>
              <a:rPr lang="en-US" altLang="zh-CN" sz="2400" dirty="0">
                <a:solidFill>
                  <a:srgbClr val="FF0000"/>
                </a:solidFill>
              </a:rPr>
              <a:t>streaming inference technique</a:t>
            </a:r>
            <a:r>
              <a:rPr lang="en-US" altLang="zh-CN" sz="2400" dirty="0"/>
              <a:t>, saving and restoring the GRU state, caching, and expiring events.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(4) We evaluate the solution in two </a:t>
            </a:r>
            <a:r>
              <a:rPr lang="en-US" altLang="zh-CN" sz="2400" dirty="0">
                <a:solidFill>
                  <a:srgbClr val="FF0000"/>
                </a:solidFill>
              </a:rPr>
              <a:t>real-life</a:t>
            </a:r>
            <a:r>
              <a:rPr lang="en-US" altLang="zh-CN" sz="2400" dirty="0"/>
              <a:t> use.</a:t>
            </a:r>
            <a:r>
              <a:rPr lang="zh-CN" alt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43748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F47ED-BA7C-4639-A953-DE7E2B2ED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formulation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B3FA6B-291B-4288-82FB-CD2A9B69AB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Each instance is an event denoted by a vector x labeled as fraudulent, y = 1, or legitimate, y = 0. More or less information can be added depending on the use-case; however, in general, we assume x to contain: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numerical fields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= 1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, containing at least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the amount involved in the transaction</a:t>
                </a:r>
                <a:r>
                  <a:rPr lang="en-US" altLang="zh-CN" dirty="0"/>
                  <a:t>, but also possibly other fields;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dirty="0"/>
                  <a:t> categorical fields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/>
                  <a:t>, j = 1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dirty="0"/>
                  <a:t>, usually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strings</a:t>
                </a:r>
                <a:r>
                  <a:rPr lang="en-US" altLang="zh-CN" dirty="0"/>
                  <a:t>, such as the merchant category code (MCC), the merchant’s name, country code, currency code, or input mode of the card data;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timestamp fields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/>
                  <a:t>, k = 1 t 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dirty="0"/>
                  <a:t>, containing at least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the timestamp of the transaction</a:t>
                </a:r>
                <a:r>
                  <a:rPr lang="en-US" altLang="zh-CN" dirty="0"/>
                  <a:t> but also possibly including the expiry and issuing dates of the bank card;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• an entity identification field, usually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 unique ID</a:t>
                </a:r>
                <a:r>
                  <a:rPr lang="en-US" altLang="zh-CN" dirty="0"/>
                  <a:t> of the credit or debit card involved in the transaction,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B3FA6B-291B-4288-82FB-CD2A9B69A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928" t="-3081" r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56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D1675-B9B5-4A24-8CB6-113C0B35A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architecture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2E25002-3A63-4945-BBC2-63B81575F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1470" y="1668468"/>
            <a:ext cx="6889060" cy="482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1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1CFF5-F52A-4211-BCD4-E569EBEF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architecture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606D7E-2632-40A3-8964-FD405EE8C5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400" dirty="0"/>
                  <a:t>we assume that a decision can depend on past events of an entity through a fixed-size state vector s for that entity that encodes information from past events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400" dirty="0"/>
                  <a:t>We adopt the following recursive update of the state s(</a:t>
                </a:r>
                <a:r>
                  <a:rPr lang="en-US" altLang="zh-CN" sz="2400" dirty="0" err="1"/>
                  <a:t>i,k</a:t>
                </a:r>
                <a:r>
                  <a:rPr lang="en-US" altLang="zh-CN" sz="2400" dirty="0"/>
                  <a:t>)to compute the model prediction,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:</a:t>
                </a:r>
                <a:endParaRPr lang="en-US" altLang="zh-CN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606D7E-2632-40A3-8964-FD405EE8C5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 r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77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ABD93-DF82-4975-89FB-F9311096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architecture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773B2B-42D2-4A22-A9CE-A609711AF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153" y="1527500"/>
            <a:ext cx="6447693" cy="510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87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AB152-DE61-44B0-AD0E-A3391D04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Offline preprocessing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E27A06-9142-4C09-B042-6D3C1C9BCF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400" dirty="0"/>
                  <a:t>Numerical features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1</a:t>
                </a:r>
                <a:r>
                  <a:rPr lang="zh-CN" altLang="en-US" sz="2400" dirty="0"/>
                  <a:t>、</a:t>
                </a:r>
                <a:r>
                  <a:rPr lang="en-US" altLang="zh-CN" sz="2400" dirty="0"/>
                  <a:t>Z-score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2</a:t>
                </a:r>
                <a:r>
                  <a:rPr lang="zh-CN" altLang="en-US" sz="2400" dirty="0"/>
                  <a:t>、</a:t>
                </a:r>
                <a:r>
                  <a:rPr lang="en-US" altLang="zh-CN" sz="2400" dirty="0"/>
                  <a:t>Percentile bucketing for features with multimodal distributions 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400" dirty="0"/>
                  <a:t>Categorical features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For a given categorical feature,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𝑐𝑗</m:t>
                        </m:r>
                      </m:sub>
                    </m:sSub>
                  </m:oMath>
                </a14:m>
                <a:r>
                  <a:rPr lang="en-US" altLang="zh-CN" sz="2400" dirty="0"/>
                  <a:t>,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sz="2400" dirty="0"/>
                  <a:t> most frequent value is mapped to the integer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𝑐𝑗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/>
                  <a:t>. All values below a certain number of occurrences map to the same integer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zh-CN" sz="2400" dirty="0"/>
                  <a:t>. Missing values are considered a possible value.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E27A06-9142-4C09-B042-6D3C1C9BCF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828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AB152-DE61-44B0-AD0E-A3391D04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Offline preprocessing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E27A06-9142-4C09-B042-6D3C1C9BCF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Timestamp features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• hour-of-day features sin(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) and cos(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),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• day-of-week features sin(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) and cos(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),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• day-of-month features sin(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) and cos(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Entity-based features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dirty="0"/>
                  <a:t> This feature is especially important because of the irregular time intervals between events.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E27A06-9142-4C09-B042-6D3C1C9BCF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64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2B8DA-A3DB-4022-9DBB-125FE62C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Offline preprocessing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D41BC58-415E-46A7-BE57-89BEDC9A0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86168"/>
            <a:ext cx="10515600" cy="260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8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521</Words>
  <Application>Microsoft Office PowerPoint</Application>
  <PresentationFormat>宽屏</PresentationFormat>
  <Paragraphs>49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Wingdings</vt:lpstr>
      <vt:lpstr>Office 主题​​</vt:lpstr>
      <vt:lpstr>Interleaved Sequence RNNs for Fraud Detection</vt:lpstr>
      <vt:lpstr>Contribution</vt:lpstr>
      <vt:lpstr>Problem formulation</vt:lpstr>
      <vt:lpstr>Model architecture</vt:lpstr>
      <vt:lpstr>Model architecture</vt:lpstr>
      <vt:lpstr>Model architecture</vt:lpstr>
      <vt:lpstr>Offline preprocessing</vt:lpstr>
      <vt:lpstr>Offline preprocessing</vt:lpstr>
      <vt:lpstr>Offline preprocessing</vt:lpstr>
      <vt:lpstr>Offline preprocessing</vt:lpstr>
      <vt:lpstr>Dataset</vt:lpstr>
      <vt:lpstr>Results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Interleaved Sequence RNNs for Fraud Detection</dc:title>
  <dc:creator>颜瑞文</dc:creator>
  <cp:lastModifiedBy>颜瑞文</cp:lastModifiedBy>
  <cp:revision>21</cp:revision>
  <dcterms:created xsi:type="dcterms:W3CDTF">2020-11-27T10:41:30Z</dcterms:created>
  <dcterms:modified xsi:type="dcterms:W3CDTF">2020-12-07T03:15:26Z</dcterms:modified>
</cp:coreProperties>
</file>