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1" r:id="rId10"/>
    <p:sldId id="272" r:id="rId11"/>
    <p:sldId id="273" r:id="rId12"/>
    <p:sldId id="274" r:id="rId13"/>
    <p:sldId id="265" r:id="rId14"/>
    <p:sldId id="275" r:id="rId15"/>
    <p:sldId id="286" r:id="rId16"/>
    <p:sldId id="276" r:id="rId17"/>
    <p:sldId id="285" r:id="rId18"/>
    <p:sldId id="266" r:id="rId19"/>
    <p:sldId id="277" r:id="rId20"/>
    <p:sldId id="280" r:id="rId21"/>
    <p:sldId id="281" r:id="rId22"/>
    <p:sldId id="282" r:id="rId23"/>
    <p:sldId id="283" r:id="rId24"/>
    <p:sldId id="284" r:id="rId25"/>
    <p:sldId id="267" r:id="rId26"/>
    <p:sldId id="26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3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426A0-1B06-47D5-B344-0C770FD85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51B94F-8AF3-4C23-9E8C-9605A4E4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86306-CAEB-4E6A-854C-A0723FC5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3890F-697C-43DF-94F2-60C89EB5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614AA-518A-46D6-8879-E0ECEA79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7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981EC-2BB8-4CF8-B54C-A134D62C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452183-63CF-44F3-80E1-2E568CD17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35D00-BC49-4801-8C14-399D2F7D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D6280-E237-4562-B1A8-A4ED6A1F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F2B8E-E9F8-4972-A76A-60BBD5A8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7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0FBD20-3BB5-4611-B625-CE05F4120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6C86C3-2847-4FDB-BDE0-5E7DC92F5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7DA3B-4049-4D5B-BEDE-C16593E1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612B4-A001-4848-89E8-9ED4EE0C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1F646-AC32-41F4-B009-A762D06F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58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9E8A7-B5E9-429D-849B-216442E5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BF73F-EE6B-4121-8032-DB50C1937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D69C0-F895-4CE4-A00F-FF5D02C8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291EC-B0EC-429C-82FD-78B92671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099D4-1AE2-4D20-AD6D-7170CBDF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82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ACA3-FEC8-45A4-96EC-8920CBAC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B7F7F2-3992-4EB9-B0DA-B3E09E0ED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641C7-42E7-4883-AACE-DD319B0D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77D6E-2F2A-4D53-9376-42C019B5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42641-A480-4189-9163-B8C9AE3E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3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EB48F-B225-49DA-9D57-989C1C26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5A1C84-238A-4379-B2FF-3F6D466A7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8292B7-9D00-4372-A0B6-E3F8828B7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6326B5-6E01-46D2-820D-9577AD43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1A94F-D72E-4BEF-B213-E82C4613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18733A-1D05-4C5D-9C77-5F0B4D1A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88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53912-AA8A-4CE3-812B-983F932A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DE1829-8EDF-4880-9558-387AEE364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59E698-071E-4A94-9AEF-1B318DBE5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98E7F8-BEDB-4DF7-9D8A-146B18AA2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D16136-19B4-41D2-9B91-F7497F27A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1EB10C-981C-4158-B647-685F2581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3B1E71-6215-4D13-8056-5898B5A5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D00940-7B12-4D74-B778-837651E5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26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01EF6-392A-4F35-93EF-4BE3C9E4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53073D-CA0C-4967-983F-3C2B6F84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6BEE94-C599-4961-8641-5E968063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FB0EED-5566-4748-AA27-694B68C6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5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433267-BF54-49BD-9E80-49A15864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95FD8A-755E-4E22-BEFF-E02C8331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4B4BC0-8F8E-4006-9E8E-6683FB86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1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3292D-6C30-4606-AF6E-28BD3E33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D7A9E-DC1A-4BFD-A953-9DFA22AF7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090793-99C7-4C31-9323-F2B4623D2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D3D7BC-1678-47DC-9058-F11BB047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017249-0EDE-4444-89C8-5EC821FD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104027-71FB-4C1A-A381-33613B27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6322B-9DAD-4135-849D-FB20D959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8F24B3-1503-418D-B97A-B4CDEDBC2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213409-68C7-4B06-A261-0B3B456D7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268FD3-B9D7-4679-A6AE-D6DDEC69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C174-7334-4B6F-8F0A-ADA55B68EF9D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786F44-7CBC-4B06-9CDB-92756106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2FC40C-C0BE-463C-807F-ADB83B2B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84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0F2666-BCB5-4E8F-8B4B-AFCF7A37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1D0AAE-EC8C-4276-BF2B-B809B9855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DC00D-8D3C-48AF-BC70-27B6A1D3A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EC174-7334-4B6F-8F0A-ADA55B68EF9D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9EAFA-FCBF-40CB-AFAF-EAECFD8BD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2E069-00BD-4064-AA65-D28DB4DAD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76C89-34E5-4C0E-8FD5-45488E92B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23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0D5DE-C154-47DE-988B-AA46C5D34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海上降水量预测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3CB85D-9F75-4EB6-A353-7777EE6DC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7488"/>
            <a:ext cx="9144000" cy="1655762"/>
          </a:xfrm>
        </p:spPr>
        <p:txBody>
          <a:bodyPr/>
          <a:lstStyle/>
          <a:p>
            <a:r>
              <a:rPr lang="zh-CN" altLang="en-US" dirty="0"/>
              <a:t>指导老师：于彦伟</a:t>
            </a:r>
            <a:endParaRPr lang="en-US" altLang="zh-CN" dirty="0"/>
          </a:p>
          <a:p>
            <a:r>
              <a:rPr lang="zh-CN" altLang="en-US" dirty="0"/>
              <a:t>主讲人：颜丙齐</a:t>
            </a:r>
          </a:p>
        </p:txBody>
      </p:sp>
    </p:spTree>
    <p:extLst>
      <p:ext uri="{BB962C8B-B14F-4D97-AF65-F5344CB8AC3E}">
        <p14:creationId xmlns:p14="http://schemas.microsoft.com/office/powerpoint/2010/main" val="1235598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37D6E-2290-4500-B65E-DC3B59F7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85E883D-F2D8-4E4B-99F9-F0F293FFE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378153"/>
              </p:ext>
            </p:extLst>
          </p:nvPr>
        </p:nvGraphicFramePr>
        <p:xfrm>
          <a:off x="1114425" y="1677319"/>
          <a:ext cx="9963150" cy="4753644"/>
        </p:xfrm>
        <a:graphic>
          <a:graphicData uri="http://schemas.openxmlformats.org/drawingml/2006/table">
            <a:tbl>
              <a:tblPr/>
              <a:tblGrid>
                <a:gridCol w="1136469">
                  <a:extLst>
                    <a:ext uri="{9D8B030D-6E8A-4147-A177-3AD203B41FA5}">
                      <a16:colId xmlns:a16="http://schemas.microsoft.com/office/drawing/2014/main" val="2831962908"/>
                    </a:ext>
                  </a:extLst>
                </a:gridCol>
                <a:gridCol w="2178231">
                  <a:extLst>
                    <a:ext uri="{9D8B030D-6E8A-4147-A177-3AD203B41FA5}">
                      <a16:colId xmlns:a16="http://schemas.microsoft.com/office/drawing/2014/main" val="224161806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7719601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7205099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14619876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725454394"/>
                    </a:ext>
                  </a:extLst>
                </a:gridCol>
              </a:tblGrid>
              <a:tr h="38522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点</a:t>
                      </a: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\</a:t>
                      </a: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数据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隐藏层</a:t>
                      </a: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15</a:t>
                      </a: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个神经元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25</a:t>
                      </a: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个神经元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30</a:t>
                      </a: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个神经元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60</a:t>
                      </a: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个神经元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365</a:t>
                      </a: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个神经元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712530"/>
                  </a:ext>
                </a:extLst>
              </a:tr>
              <a:tr h="49905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S1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0.314405598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-0.04051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-0.12698162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0.291851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0.022357664436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750296"/>
                  </a:ext>
                </a:extLst>
              </a:tr>
              <a:tr h="38522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S2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-0.008880479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-0.00961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0.363939418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FF0000"/>
                          </a:solidFill>
                          <a:effectLst/>
                          <a:latin typeface="-apple-system"/>
                        </a:rPr>
                        <a:t>0.526753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0.253566361100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347559"/>
                  </a:ext>
                </a:extLst>
              </a:tr>
              <a:tr h="38522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S3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0.285273037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0.41503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FF0000"/>
                          </a:solidFill>
                          <a:effectLst/>
                          <a:latin typeface="-apple-system"/>
                        </a:rPr>
                        <a:t>0.513305358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-0.05184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0.153702819612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224013"/>
                  </a:ext>
                </a:extLst>
              </a:tr>
              <a:tr h="38522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S4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0.276011928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0.192823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-0.090521737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-0.03795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2000" b="0" i="0" spc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223944"/>
                  </a:ext>
                </a:extLst>
              </a:tr>
              <a:tr h="38522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S5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0.21797024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0.073908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-0.36217402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-0.18668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2000" b="0" i="0" spc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585467"/>
                  </a:ext>
                </a:extLst>
              </a:tr>
              <a:tr h="38522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S6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0.018863612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0.042437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0.194706082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-0.18261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2000" b="0" i="0" spc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477213"/>
                  </a:ext>
                </a:extLst>
              </a:tr>
              <a:tr h="38522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S7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-0.188002019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0.182807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-0.2073635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0.019703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2000" b="0" i="0" spc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35934"/>
                  </a:ext>
                </a:extLst>
              </a:tr>
              <a:tr h="38522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S8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0.344841686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-0.21563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0.171127667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0.113001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2000" b="0" i="0" spc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3750"/>
                  </a:ext>
                </a:extLst>
              </a:tr>
              <a:tr h="38522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S9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0.083092507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0.174363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FF0000"/>
                          </a:solidFill>
                          <a:effectLst/>
                          <a:latin typeface="-apple-system"/>
                        </a:rPr>
                        <a:t>0.42483937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0.212219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2000" b="0" i="0" spc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85649"/>
                  </a:ext>
                </a:extLst>
              </a:tr>
              <a:tr h="38522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S10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0.37221211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0.014209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-0.243015977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4CC2EE"/>
                          </a:solidFill>
                          <a:effectLst/>
                          <a:latin typeface="-apple-system"/>
                        </a:rPr>
                        <a:t>-0.4155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2000" b="0" i="0" spc="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195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31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37D6E-2290-4500-B65E-DC3B59F7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E60D12-9F87-45BD-A213-B7D0E11152BE}"/>
              </a:ext>
            </a:extLst>
          </p:cNvPr>
          <p:cNvSpPr txBox="1"/>
          <p:nvPr/>
        </p:nvSpPr>
        <p:spPr>
          <a:xfrm>
            <a:off x="838200" y="1690688"/>
            <a:ext cx="97528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利用</a:t>
            </a:r>
            <a:r>
              <a:rPr lang="en-US" altLang="zh-CN" sz="2400" dirty="0"/>
              <a:t>LSTM</a:t>
            </a:r>
            <a:r>
              <a:rPr lang="zh-CN" altLang="en-US" sz="2400" dirty="0"/>
              <a:t>网络，用第一模态的</a:t>
            </a:r>
            <a:r>
              <a:rPr lang="en-US" altLang="zh-CN" sz="2400" dirty="0"/>
              <a:t>CIO</a:t>
            </a:r>
            <a:r>
              <a:rPr lang="zh-CN" altLang="en-US" sz="2400" dirty="0"/>
              <a:t>数据作为输入，用降水量数据作为输出，进行训练。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随机取了</a:t>
            </a:r>
            <a:r>
              <a:rPr lang="en-US" altLang="zh-CN" sz="2400" dirty="0"/>
              <a:t>10</a:t>
            </a:r>
            <a:r>
              <a:rPr lang="zh-CN" altLang="en-US" sz="2400" dirty="0"/>
              <a:t>个连续点进行预测。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LSTM</a:t>
            </a:r>
            <a:r>
              <a:rPr lang="zh-CN" altLang="en-US" sz="2400" dirty="0"/>
              <a:t>网络配置：两层</a:t>
            </a:r>
            <a:r>
              <a:rPr lang="en-US" altLang="zh-CN" sz="2400" dirty="0"/>
              <a:t>LSTM</a:t>
            </a:r>
            <a:r>
              <a:rPr lang="zh-CN" altLang="en-US" sz="2400" dirty="0"/>
              <a:t>叠加，隐藏层个神经元，训练</a:t>
            </a:r>
            <a:r>
              <a:rPr lang="en-US" altLang="zh-CN" sz="2400" dirty="0"/>
              <a:t>850</a:t>
            </a:r>
            <a:r>
              <a:rPr lang="zh-CN" altLang="en-US" sz="2400" dirty="0"/>
              <a:t>次。</a:t>
            </a:r>
            <a:r>
              <a:rPr lang="en-US" altLang="zh-CN" sz="2400" dirty="0"/>
              <a:t>LSTM(</a:t>
            </a:r>
            <a:r>
              <a:rPr lang="en-US" altLang="zh-CN" sz="2400" dirty="0" err="1"/>
              <a:t>input_size</a:t>
            </a:r>
            <a:r>
              <a:rPr lang="en-US" altLang="zh-CN" sz="2400" dirty="0"/>
              <a:t>=1, </a:t>
            </a:r>
            <a:r>
              <a:rPr lang="en-US" altLang="zh-CN" sz="2400" dirty="0" err="1"/>
              <a:t>hidden_size</a:t>
            </a:r>
            <a:r>
              <a:rPr lang="en-US" altLang="zh-CN" sz="2400" dirty="0"/>
              <a:t>=120, </a:t>
            </a:r>
            <a:r>
              <a:rPr lang="en-US" altLang="zh-CN" sz="2400" dirty="0" err="1"/>
              <a:t>num_layers</a:t>
            </a:r>
            <a:r>
              <a:rPr lang="en-US" altLang="zh-CN" sz="2400" dirty="0"/>
              <a:t>=2)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input(</a:t>
            </a:r>
            <a:r>
              <a:rPr lang="en-US" altLang="zh-CN" sz="2400" dirty="0" err="1"/>
              <a:t>seq_len</a:t>
            </a:r>
            <a:r>
              <a:rPr lang="en-US" altLang="zh-CN" sz="2400" dirty="0"/>
              <a:t>, batch=</a:t>
            </a:r>
            <a:r>
              <a:rPr lang="zh-CN" altLang="en-US" sz="2400" dirty="0"/>
              <a:t>*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input_size</a:t>
            </a:r>
            <a:r>
              <a:rPr lang="en-US" altLang="zh-CN" sz="2400" dirty="0"/>
              <a:t>=1)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预测</a:t>
            </a:r>
            <a:r>
              <a:rPr lang="en-US" altLang="zh-CN" sz="2400" dirty="0"/>
              <a:t>15</a:t>
            </a:r>
            <a:r>
              <a:rPr lang="zh-CN" altLang="en-US" sz="2400" dirty="0"/>
              <a:t>天后的降水量。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使用用了</a:t>
            </a:r>
            <a:r>
              <a:rPr lang="en-US" altLang="zh-CN" sz="2400" dirty="0"/>
              <a:t>40%</a:t>
            </a:r>
            <a:r>
              <a:rPr lang="zh-CN" altLang="en-US" sz="2400" dirty="0"/>
              <a:t>的数据以提高算法的运行效率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effectLst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b</a:t>
            </a:r>
            <a:r>
              <a:rPr lang="en-US" altLang="zh-CN" sz="2400" dirty="0">
                <a:effectLst/>
              </a:rPr>
              <a:t>atch</a:t>
            </a:r>
            <a:r>
              <a:rPr lang="zh-CN" altLang="en-US" sz="2400" dirty="0">
                <a:effectLst/>
              </a:rPr>
              <a:t>分别取</a:t>
            </a:r>
            <a:r>
              <a:rPr lang="en-US" altLang="zh-CN" sz="2400" dirty="0"/>
              <a:t>2</a:t>
            </a:r>
            <a:r>
              <a:rPr lang="zh-CN" altLang="en-US" sz="2400" dirty="0"/>
              <a:t>倍的</a:t>
            </a:r>
            <a:r>
              <a:rPr lang="en-US" altLang="zh-CN" sz="2400" dirty="0" err="1"/>
              <a:t>hidden_size</a:t>
            </a:r>
            <a:r>
              <a:rPr lang="zh-CN" altLang="en-US" sz="2400" dirty="0"/>
              <a:t>和</a:t>
            </a:r>
            <a:r>
              <a:rPr lang="en-US" altLang="zh-CN" sz="2400" dirty="0"/>
              <a:t>4</a:t>
            </a:r>
            <a:r>
              <a:rPr lang="zh-CN" altLang="en-US" sz="2400" dirty="0"/>
              <a:t>倍的</a:t>
            </a:r>
            <a:r>
              <a:rPr lang="en-US" altLang="zh-CN" sz="2400" dirty="0" err="1"/>
              <a:t>hidden_size;train_time</a:t>
            </a:r>
            <a:r>
              <a:rPr lang="zh-CN" altLang="en-US" sz="2400" dirty="0"/>
              <a:t>分别取</a:t>
            </a:r>
            <a:r>
              <a:rPr lang="en-US" altLang="zh-CN" sz="2400" dirty="0"/>
              <a:t>750</a:t>
            </a:r>
            <a:r>
              <a:rPr lang="zh-CN" altLang="en-US" sz="2400" dirty="0"/>
              <a:t>和</a:t>
            </a:r>
            <a:r>
              <a:rPr lang="en-US" altLang="zh-CN" sz="2400" dirty="0"/>
              <a:t>1750</a:t>
            </a:r>
            <a:r>
              <a:rPr lang="zh-CN" altLang="en-US" sz="2400" dirty="0"/>
              <a:t>。对比不同值对实验结果的影响。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effectLst/>
              </a:rPr>
              <a:t>最终发现</a:t>
            </a:r>
            <a:r>
              <a:rPr lang="en-US" altLang="zh-CN" sz="2400" dirty="0">
                <a:effectLst/>
              </a:rPr>
              <a:t>batch</a:t>
            </a:r>
            <a:r>
              <a:rPr lang="zh-CN" altLang="en-US" sz="2400" dirty="0">
                <a:effectLst/>
              </a:rPr>
              <a:t>取</a:t>
            </a:r>
            <a:r>
              <a:rPr lang="en-US" altLang="zh-CN" sz="2400" dirty="0"/>
              <a:t>4</a:t>
            </a:r>
            <a:r>
              <a:rPr lang="zh-CN" altLang="en-US" sz="2400" dirty="0"/>
              <a:t>倍的</a:t>
            </a:r>
            <a:r>
              <a:rPr lang="en-US" altLang="zh-CN" sz="2400" dirty="0" err="1"/>
              <a:t>hidden_size</a:t>
            </a:r>
            <a:r>
              <a:rPr lang="zh-CN" altLang="en-US" sz="2400" dirty="0"/>
              <a:t>且</a:t>
            </a:r>
            <a:r>
              <a:rPr lang="en-US" altLang="zh-CN" sz="2400" dirty="0" err="1"/>
              <a:t>train_time</a:t>
            </a:r>
            <a:r>
              <a:rPr lang="zh-CN" altLang="en-US" sz="2400" dirty="0"/>
              <a:t>取</a:t>
            </a:r>
            <a:r>
              <a:rPr lang="en-US" altLang="zh-CN" sz="2400" dirty="0"/>
              <a:t>750</a:t>
            </a:r>
            <a:r>
              <a:rPr lang="zh-CN" altLang="en-US" sz="2400" dirty="0"/>
              <a:t>效果较好。</a:t>
            </a:r>
            <a:endParaRPr lang="zh-CN" altLang="en-US" sz="2400" dirty="0">
              <a:effectLst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9371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D4628-9DF6-49AF-B5E2-8BC41549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2C16748-8625-4D81-8579-22E69D2AC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507760"/>
              </p:ext>
            </p:extLst>
          </p:nvPr>
        </p:nvGraphicFramePr>
        <p:xfrm>
          <a:off x="1066799" y="1690688"/>
          <a:ext cx="10058401" cy="4664880"/>
        </p:xfrm>
        <a:graphic>
          <a:graphicData uri="http://schemas.openxmlformats.org/drawingml/2006/table">
            <a:tbl>
              <a:tblPr/>
              <a:tblGrid>
                <a:gridCol w="3314700">
                  <a:extLst>
                    <a:ext uri="{9D8B030D-6E8A-4147-A177-3AD203B41FA5}">
                      <a16:colId xmlns:a16="http://schemas.microsoft.com/office/drawing/2014/main" val="4038788202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1723024344"/>
                    </a:ext>
                  </a:extLst>
                </a:gridCol>
                <a:gridCol w="3486151">
                  <a:extLst>
                    <a:ext uri="{9D8B030D-6E8A-4147-A177-3AD203B41FA5}">
                      <a16:colId xmlns:a16="http://schemas.microsoft.com/office/drawing/2014/main" val="3994507155"/>
                    </a:ext>
                  </a:extLst>
                </a:gridCol>
              </a:tblGrid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batch=2/</a:t>
                      </a:r>
                      <a:r>
                        <a:rPr lang="en-US" sz="2400" b="0" i="0" spc="0" dirty="0" err="1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train_time</a:t>
                      </a:r>
                      <a:r>
                        <a:rPr lang="en-US" sz="24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=750</a:t>
                      </a:r>
                      <a:endParaRPr 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batch=4/</a:t>
                      </a:r>
                      <a:r>
                        <a:rPr lang="en-US" sz="2400" b="0" i="0" spc="0" dirty="0" err="1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train_time</a:t>
                      </a:r>
                      <a:r>
                        <a:rPr lang="en-US" sz="24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=750</a:t>
                      </a:r>
                      <a:endParaRPr 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batch=4/</a:t>
                      </a:r>
                      <a:r>
                        <a:rPr lang="en-US" sz="2400" b="0" i="0" spc="0" dirty="0" err="1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train_time</a:t>
                      </a:r>
                      <a:r>
                        <a:rPr lang="en-US" sz="24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=1750</a:t>
                      </a:r>
                      <a:endParaRPr 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07607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0.14232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0.201466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0.141595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80021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0.221423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0.243427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0.196129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121176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0.520444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0.539235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-0.08953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12169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0.214156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-0.23808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-0.39813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463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-0.43049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-0.33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-0.33841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74554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-0.22521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-0.51565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-0.42828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68598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0.074463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-0.32501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-0.29419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62164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-0.67843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-0.67056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-0.71885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99905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-0.46857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-0.17331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-0.12893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16910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-0.00956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-0.02108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-0.02996</a:t>
                      </a:r>
                      <a:endParaRPr lang="zh-CN" altLang="en-US" sz="4400" dirty="0">
                        <a:effectLst/>
                      </a:endParaRPr>
                    </a:p>
                  </a:txBody>
                  <a:tcPr marL="33326" marR="33326" marT="33326" marB="249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49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30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B44B8-CD86-4C2A-8204-4AFC47B6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实验进行时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DA9CA-7DEA-42C4-A5FD-CAE1DE107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第二部分实验：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运行环境：</a:t>
            </a:r>
            <a:r>
              <a:rPr lang="en-US" altLang="zh-CN" sz="2400" dirty="0"/>
              <a:t>python3 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pytorch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实验模型：双层的</a:t>
            </a:r>
            <a:r>
              <a:rPr lang="en-US" altLang="zh-CN" sz="2400" dirty="0"/>
              <a:t>LSTM</a:t>
            </a:r>
            <a:r>
              <a:rPr lang="zh-CN" altLang="en-US" sz="2400" dirty="0"/>
              <a:t>模型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模型输入：</a:t>
            </a:r>
            <a:r>
              <a:rPr lang="en-US" altLang="zh-CN" sz="2400" dirty="0"/>
              <a:t>5Dcio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模型输出：降水量数据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思想：用降水量数据去匹配 各个点进而预测出所有点的降水量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区别：这里与第一部分实验的主要区别是，引入了</a:t>
            </a:r>
            <a:r>
              <a:rPr lang="en-US" altLang="zh-CN" sz="2400" dirty="0"/>
              <a:t>5D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cio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实验详情：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、使用</a:t>
            </a:r>
            <a:r>
              <a:rPr lang="en-US" altLang="zh-CN" sz="2400" dirty="0"/>
              <a:t>1D</a:t>
            </a:r>
            <a:r>
              <a:rPr lang="zh-CN" altLang="en-US" sz="2400" dirty="0"/>
              <a:t>数据和</a:t>
            </a:r>
            <a:r>
              <a:rPr lang="en-US" altLang="zh-CN" sz="2400" dirty="0"/>
              <a:t>5D</a:t>
            </a:r>
            <a:r>
              <a:rPr lang="zh-CN" altLang="en-US" sz="2400" dirty="0"/>
              <a:t>数据效果对比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、使用</a:t>
            </a:r>
            <a:r>
              <a:rPr lang="en-US" altLang="zh-CN" sz="2400" dirty="0"/>
              <a:t>5D</a:t>
            </a:r>
            <a:r>
              <a:rPr lang="zh-CN" altLang="en-US" sz="2400" dirty="0"/>
              <a:t>数据探究合适的隐藏层神经元数量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79790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3CBF8-9E9C-4ADA-9257-E4EB2276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A5DF8-49F2-4DB8-AA6C-C8259617F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随机取了</a:t>
            </a:r>
            <a:r>
              <a:rPr lang="en-US" altLang="zh-CN" dirty="0"/>
              <a:t>10</a:t>
            </a:r>
            <a:r>
              <a:rPr lang="zh-CN" altLang="en-US" dirty="0"/>
              <a:t>个连续点进行预测。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LSTM</a:t>
            </a:r>
            <a:r>
              <a:rPr lang="zh-CN" altLang="en-US" dirty="0"/>
              <a:t>网络配置：两层</a:t>
            </a:r>
            <a:r>
              <a:rPr lang="en-US" altLang="zh-CN" dirty="0"/>
              <a:t>LSTM</a:t>
            </a:r>
            <a:r>
              <a:rPr lang="zh-CN" altLang="en-US" dirty="0"/>
              <a:t>叠加，隐藏层个神经元，训练</a:t>
            </a:r>
            <a:r>
              <a:rPr lang="en-US" altLang="zh-CN" dirty="0"/>
              <a:t>850</a:t>
            </a:r>
            <a:r>
              <a:rPr lang="zh-CN" altLang="en-US" dirty="0"/>
              <a:t>次。</a:t>
            </a:r>
            <a:r>
              <a:rPr lang="en-US" altLang="zh-CN" dirty="0"/>
              <a:t>LSTM(</a:t>
            </a:r>
            <a:r>
              <a:rPr lang="en-US" altLang="zh-CN" dirty="0" err="1"/>
              <a:t>input_size</a:t>
            </a:r>
            <a:r>
              <a:rPr lang="en-US" altLang="zh-CN" dirty="0"/>
              <a:t>=1, </a:t>
            </a:r>
            <a:r>
              <a:rPr lang="en-US" altLang="zh-CN" dirty="0" err="1"/>
              <a:t>hidden_size</a:t>
            </a:r>
            <a:r>
              <a:rPr lang="en-US" altLang="zh-CN" dirty="0"/>
              <a:t>=30, </a:t>
            </a:r>
            <a:r>
              <a:rPr lang="en-US" altLang="zh-CN" dirty="0" err="1"/>
              <a:t>num_layers</a:t>
            </a:r>
            <a:r>
              <a:rPr lang="en-US" altLang="zh-CN" dirty="0"/>
              <a:t>=2)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input(</a:t>
            </a:r>
            <a:r>
              <a:rPr lang="en-US" altLang="zh-CN" dirty="0" err="1"/>
              <a:t>seq_len</a:t>
            </a:r>
            <a:r>
              <a:rPr lang="en-US" altLang="zh-CN" dirty="0"/>
              <a:t>, batch=4</a:t>
            </a:r>
            <a:r>
              <a:rPr lang="zh-CN" altLang="en-US" dirty="0"/>
              <a:t>*</a:t>
            </a:r>
            <a:r>
              <a:rPr lang="en-US" altLang="zh-CN" dirty="0" err="1"/>
              <a:t>hidden_size</a:t>
            </a:r>
            <a:r>
              <a:rPr lang="en-US" altLang="zh-CN" dirty="0"/>
              <a:t>, </a:t>
            </a:r>
            <a:r>
              <a:rPr lang="en-US" altLang="zh-CN" dirty="0" err="1"/>
              <a:t>input_size</a:t>
            </a:r>
            <a:r>
              <a:rPr lang="en-US" altLang="zh-CN" dirty="0"/>
              <a:t>=1)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预测</a:t>
            </a:r>
            <a:r>
              <a:rPr lang="en-US" altLang="zh-CN" dirty="0"/>
              <a:t>15</a:t>
            </a:r>
            <a:r>
              <a:rPr lang="zh-CN" altLang="en-US" dirty="0"/>
              <a:t>天后的降水量。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使用用了</a:t>
            </a:r>
            <a:r>
              <a:rPr lang="en-US" altLang="zh-CN" dirty="0"/>
              <a:t>40%</a:t>
            </a:r>
            <a:r>
              <a:rPr lang="zh-CN" altLang="en-US" dirty="0"/>
              <a:t>的数据以提高算法的运行效率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输入</a:t>
            </a:r>
            <a:r>
              <a:rPr lang="en-US" altLang="zh-CN" dirty="0"/>
              <a:t>1Dcio</a:t>
            </a:r>
            <a:r>
              <a:rPr lang="zh-CN" altLang="en-US" dirty="0"/>
              <a:t>数据和</a:t>
            </a:r>
            <a:r>
              <a:rPr lang="en-US" altLang="zh-CN" dirty="0"/>
              <a:t>5Dcio</a:t>
            </a:r>
            <a:r>
              <a:rPr lang="zh-CN" altLang="en-US" dirty="0"/>
              <a:t>数据，对比不同的结果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949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37D6E-2290-4500-B65E-DC3B59F7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85E883D-F2D8-4E4B-99F9-F0F293FFE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097262"/>
              </p:ext>
            </p:extLst>
          </p:nvPr>
        </p:nvGraphicFramePr>
        <p:xfrm>
          <a:off x="3443078" y="1690688"/>
          <a:ext cx="5305843" cy="4681496"/>
        </p:xfrm>
        <a:graphic>
          <a:graphicData uri="http://schemas.openxmlformats.org/drawingml/2006/table">
            <a:tbl>
              <a:tblPr/>
              <a:tblGrid>
                <a:gridCol w="1394234">
                  <a:extLst>
                    <a:ext uri="{9D8B030D-6E8A-4147-A177-3AD203B41FA5}">
                      <a16:colId xmlns:a16="http://schemas.microsoft.com/office/drawing/2014/main" val="2831962908"/>
                    </a:ext>
                  </a:extLst>
                </a:gridCol>
                <a:gridCol w="2047106">
                  <a:extLst>
                    <a:ext uri="{9D8B030D-6E8A-4147-A177-3AD203B41FA5}">
                      <a16:colId xmlns:a16="http://schemas.microsoft.com/office/drawing/2014/main" val="720509973"/>
                    </a:ext>
                  </a:extLst>
                </a:gridCol>
                <a:gridCol w="1864503">
                  <a:extLst>
                    <a:ext uri="{9D8B030D-6E8A-4147-A177-3AD203B41FA5}">
                      <a16:colId xmlns:a16="http://schemas.microsoft.com/office/drawing/2014/main" val="614619876"/>
                    </a:ext>
                  </a:extLst>
                </a:gridCol>
              </a:tblGrid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点</a:t>
                      </a: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\</a:t>
                      </a: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数据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1Dcio</a:t>
                      </a: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5Dcio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712530"/>
                  </a:ext>
                </a:extLst>
              </a:tr>
              <a:tr h="499526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S1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-0.12698162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0.291851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750296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S2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0.363939418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FF0000"/>
                          </a:solidFill>
                          <a:effectLst/>
                          <a:latin typeface="-apple-system"/>
                        </a:rPr>
                        <a:t>0.526753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347559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S3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FF0000"/>
                          </a:solidFill>
                          <a:effectLst/>
                          <a:latin typeface="-apple-system"/>
                        </a:rPr>
                        <a:t>0.513305358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-0.05184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224013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S4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-0.090521737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-0.03795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223944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S5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-0.36217402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-0.18668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585467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S6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0.194706082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-0.18261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477213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S7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-0.2073635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0.019703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35934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S8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0.171127667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0.113001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3750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S9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FF0000"/>
                          </a:solidFill>
                          <a:effectLst/>
                          <a:latin typeface="-apple-system"/>
                        </a:rPr>
                        <a:t>0.42483937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0.212219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85649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S10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-0.243015977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4CC2EE"/>
                          </a:solidFill>
                          <a:effectLst/>
                          <a:latin typeface="-apple-system"/>
                        </a:rPr>
                        <a:t>-0.4155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195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062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86ED6-DBE9-404E-B871-0867926F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D23E9-8D3C-4184-A870-C4D41C06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随机取了</a:t>
            </a:r>
            <a:r>
              <a:rPr lang="en-US" altLang="zh-CN" dirty="0"/>
              <a:t>10</a:t>
            </a:r>
            <a:r>
              <a:rPr lang="zh-CN" altLang="en-US" dirty="0"/>
              <a:t>个连续点进行预测。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LSTM</a:t>
            </a:r>
            <a:r>
              <a:rPr lang="zh-CN" altLang="en-US" dirty="0"/>
              <a:t>网络配置：两层</a:t>
            </a:r>
            <a:r>
              <a:rPr lang="en-US" altLang="zh-CN" dirty="0"/>
              <a:t>LSTM</a:t>
            </a:r>
            <a:r>
              <a:rPr lang="zh-CN" altLang="en-US" dirty="0"/>
              <a:t>叠加，隐藏层个神经元，训练</a:t>
            </a:r>
            <a:r>
              <a:rPr lang="en-US" altLang="zh-CN" dirty="0"/>
              <a:t>850</a:t>
            </a:r>
            <a:r>
              <a:rPr lang="zh-CN" altLang="en-US" dirty="0"/>
              <a:t>次。</a:t>
            </a:r>
            <a:r>
              <a:rPr lang="en-US" altLang="zh-CN" dirty="0"/>
              <a:t>LSTM(</a:t>
            </a:r>
            <a:r>
              <a:rPr lang="en-US" altLang="zh-CN" dirty="0" err="1"/>
              <a:t>input_size</a:t>
            </a:r>
            <a:r>
              <a:rPr lang="en-US" altLang="zh-CN" dirty="0"/>
              <a:t>=1, </a:t>
            </a:r>
            <a:r>
              <a:rPr lang="en-US" altLang="zh-CN" dirty="0" err="1"/>
              <a:t>hidden_size</a:t>
            </a:r>
            <a:r>
              <a:rPr lang="en-US" altLang="zh-CN" dirty="0"/>
              <a:t>=30, </a:t>
            </a:r>
            <a:r>
              <a:rPr lang="en-US" altLang="zh-CN" dirty="0" err="1"/>
              <a:t>num_layers</a:t>
            </a:r>
            <a:r>
              <a:rPr lang="en-US" altLang="zh-CN" dirty="0"/>
              <a:t>=2)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input(</a:t>
            </a:r>
            <a:r>
              <a:rPr lang="en-US" altLang="zh-CN" dirty="0" err="1"/>
              <a:t>seq_len</a:t>
            </a:r>
            <a:r>
              <a:rPr lang="en-US" altLang="zh-CN" dirty="0"/>
              <a:t>, batch=4</a:t>
            </a:r>
            <a:r>
              <a:rPr lang="zh-CN" altLang="en-US" dirty="0"/>
              <a:t>*</a:t>
            </a:r>
            <a:r>
              <a:rPr lang="en-US" altLang="zh-CN" dirty="0" err="1"/>
              <a:t>hidden_size</a:t>
            </a:r>
            <a:r>
              <a:rPr lang="en-US" altLang="zh-CN" dirty="0"/>
              <a:t>, </a:t>
            </a:r>
            <a:r>
              <a:rPr lang="en-US" altLang="zh-CN" dirty="0" err="1"/>
              <a:t>input_size</a:t>
            </a:r>
            <a:r>
              <a:rPr lang="en-US" altLang="zh-CN" dirty="0"/>
              <a:t>=1)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预测</a:t>
            </a:r>
            <a:r>
              <a:rPr lang="en-US" altLang="zh-CN" dirty="0"/>
              <a:t>15</a:t>
            </a:r>
            <a:r>
              <a:rPr lang="zh-CN" altLang="en-US" dirty="0"/>
              <a:t>天后的降水量。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使用用了</a:t>
            </a:r>
            <a:r>
              <a:rPr lang="en-US" altLang="zh-CN" dirty="0"/>
              <a:t>40%</a:t>
            </a:r>
            <a:r>
              <a:rPr lang="zh-CN" altLang="en-US" dirty="0"/>
              <a:t>的数据以提高算法的运行效率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zh-CN" altLang="en-US" dirty="0"/>
              <a:t>对比不同的</a:t>
            </a:r>
            <a:r>
              <a:rPr lang="en-US" altLang="zh-CN" dirty="0" err="1"/>
              <a:t>hidden_size</a:t>
            </a:r>
            <a:r>
              <a:rPr lang="zh-CN" altLang="en-US" dirty="0"/>
              <a:t>对实验结果的影响。</a:t>
            </a:r>
          </a:p>
        </p:txBody>
      </p:sp>
    </p:spTree>
    <p:extLst>
      <p:ext uri="{BB962C8B-B14F-4D97-AF65-F5344CB8AC3E}">
        <p14:creationId xmlns:p14="http://schemas.microsoft.com/office/powerpoint/2010/main" val="2081637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37D6E-2290-4500-B65E-DC3B59F7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实验五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85E883D-F2D8-4E4B-99F9-F0F293FFE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655984"/>
              </p:ext>
            </p:extLst>
          </p:nvPr>
        </p:nvGraphicFramePr>
        <p:xfrm>
          <a:off x="2245259" y="1683946"/>
          <a:ext cx="7170346" cy="4681496"/>
        </p:xfrm>
        <a:graphic>
          <a:graphicData uri="http://schemas.openxmlformats.org/drawingml/2006/table">
            <a:tbl>
              <a:tblPr/>
              <a:tblGrid>
                <a:gridCol w="1390387">
                  <a:extLst>
                    <a:ext uri="{9D8B030D-6E8A-4147-A177-3AD203B41FA5}">
                      <a16:colId xmlns:a16="http://schemas.microsoft.com/office/drawing/2014/main" val="2831962908"/>
                    </a:ext>
                  </a:extLst>
                </a:gridCol>
                <a:gridCol w="2050953">
                  <a:extLst>
                    <a:ext uri="{9D8B030D-6E8A-4147-A177-3AD203B41FA5}">
                      <a16:colId xmlns:a16="http://schemas.microsoft.com/office/drawing/2014/main" val="720509973"/>
                    </a:ext>
                  </a:extLst>
                </a:gridCol>
                <a:gridCol w="1864503">
                  <a:extLst>
                    <a:ext uri="{9D8B030D-6E8A-4147-A177-3AD203B41FA5}">
                      <a16:colId xmlns:a16="http://schemas.microsoft.com/office/drawing/2014/main" val="614619876"/>
                    </a:ext>
                  </a:extLst>
                </a:gridCol>
                <a:gridCol w="1864503">
                  <a:extLst>
                    <a:ext uri="{9D8B030D-6E8A-4147-A177-3AD203B41FA5}">
                      <a16:colId xmlns:a16="http://schemas.microsoft.com/office/drawing/2014/main" val="3509127299"/>
                    </a:ext>
                  </a:extLst>
                </a:gridCol>
              </a:tblGrid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点</a:t>
                      </a: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\</a:t>
                      </a: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数据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30</a:t>
                      </a: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个神经元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60</a:t>
                      </a: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个神经元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90</a:t>
                      </a:r>
                      <a:r>
                        <a:rPr lang="zh-CN" alt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个神经元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712530"/>
                  </a:ext>
                </a:extLst>
              </a:tr>
              <a:tr h="499526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S1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-0.12698162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0.291851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750296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S2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0.363939418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FF0000"/>
                          </a:solidFill>
                          <a:effectLst/>
                          <a:latin typeface="-apple-system"/>
                        </a:rPr>
                        <a:t>0.526753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347559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S3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FF0000"/>
                          </a:solidFill>
                          <a:effectLst/>
                          <a:latin typeface="-apple-system"/>
                        </a:rPr>
                        <a:t>0.513305358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-0.05184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224013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S4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-0.090521737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-0.03795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223944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S5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-0.36217402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-0.18668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585467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S6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0.194706082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-0.18261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477213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S7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-0.2073635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0.019703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35934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S8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0.171127667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0.113001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3750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S9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FF0000"/>
                          </a:solidFill>
                          <a:effectLst/>
                          <a:latin typeface="-apple-system"/>
                        </a:rPr>
                        <a:t>0.42483937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0.212219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85649"/>
                  </a:ext>
                </a:extLst>
              </a:tr>
              <a:tr h="41819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S10</a:t>
                      </a:r>
                      <a:endParaRPr 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-0.243015977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2000" b="0" i="0" spc="0" dirty="0">
                          <a:solidFill>
                            <a:srgbClr val="4CC2EE"/>
                          </a:solidFill>
                          <a:effectLst/>
                          <a:latin typeface="-apple-system"/>
                        </a:rPr>
                        <a:t>-0.4155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2000" dirty="0">
                        <a:effectLst/>
                      </a:endParaRPr>
                    </a:p>
                  </a:txBody>
                  <a:tcPr marL="30246" marR="30246" marT="30246" marB="2268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195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599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B44B8-CD86-4C2A-8204-4AFC47B6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实验进行时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DA9CA-7DEA-42C4-A5FD-CAE1DE107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第三部分实验：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运行环境：</a:t>
            </a:r>
            <a:r>
              <a:rPr lang="en-US" altLang="zh-CN" sz="2400" dirty="0"/>
              <a:t>python3 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pytorch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实验模型：双层的</a:t>
            </a:r>
            <a:r>
              <a:rPr lang="en-US" altLang="zh-CN" sz="2400" dirty="0"/>
              <a:t>LSTM</a:t>
            </a:r>
            <a:r>
              <a:rPr lang="zh-CN" altLang="en-US" sz="2400" dirty="0"/>
              <a:t>模型</a:t>
            </a:r>
            <a:r>
              <a:rPr lang="en-US" altLang="zh-CN" sz="2400" dirty="0"/>
              <a:t>+MLP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模型输入：</a:t>
            </a:r>
            <a:r>
              <a:rPr lang="en-US" altLang="zh-CN" sz="2400" dirty="0"/>
              <a:t>5Dcio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模型输出：降水量数据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思想：用降水量数据去匹配 各个点进而预测出所有点的降水量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区别：在第二部分实验的基础上更新了实验模型，在</a:t>
            </a:r>
            <a:r>
              <a:rPr lang="en-US" altLang="zh-CN" sz="2400" dirty="0"/>
              <a:t>LSTM</a:t>
            </a:r>
            <a:r>
              <a:rPr lang="zh-CN" altLang="en-US" sz="2400" dirty="0"/>
              <a:t>模型的基础上，增加了</a:t>
            </a:r>
            <a:r>
              <a:rPr lang="en-US" altLang="zh-CN" sz="2400" dirty="0"/>
              <a:t>MLP</a:t>
            </a:r>
          </a:p>
          <a:p>
            <a:pPr marL="0" indent="0">
              <a:buNone/>
            </a:pPr>
            <a:r>
              <a:rPr lang="zh-CN" altLang="en-US" sz="2400" dirty="0"/>
              <a:t>实验详情：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、比较增加</a:t>
            </a:r>
            <a:r>
              <a:rPr lang="en-US" altLang="zh-CN" sz="2400" dirty="0"/>
              <a:t>MLP</a:t>
            </a:r>
            <a:r>
              <a:rPr lang="zh-CN" altLang="en-US" sz="2400" dirty="0"/>
              <a:t>对实验的影响。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26534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97B70-DBD6-4175-910E-EF2F672F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实验六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B7473AE-4BF2-4A63-96BC-04881075D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647623"/>
              </p:ext>
            </p:extLst>
          </p:nvPr>
        </p:nvGraphicFramePr>
        <p:xfrm>
          <a:off x="1544715" y="1412691"/>
          <a:ext cx="8993077" cy="5146668"/>
        </p:xfrm>
        <a:graphic>
          <a:graphicData uri="http://schemas.openxmlformats.org/drawingml/2006/table">
            <a:tbl>
              <a:tblPr/>
              <a:tblGrid>
                <a:gridCol w="1695635">
                  <a:extLst>
                    <a:ext uri="{9D8B030D-6E8A-4147-A177-3AD203B41FA5}">
                      <a16:colId xmlns:a16="http://schemas.microsoft.com/office/drawing/2014/main" val="1794417459"/>
                    </a:ext>
                  </a:extLst>
                </a:gridCol>
                <a:gridCol w="1678545">
                  <a:extLst>
                    <a:ext uri="{9D8B030D-6E8A-4147-A177-3AD203B41FA5}">
                      <a16:colId xmlns:a16="http://schemas.microsoft.com/office/drawing/2014/main" val="3554922478"/>
                    </a:ext>
                  </a:extLst>
                </a:gridCol>
                <a:gridCol w="1153492">
                  <a:extLst>
                    <a:ext uri="{9D8B030D-6E8A-4147-A177-3AD203B41FA5}">
                      <a16:colId xmlns:a16="http://schemas.microsoft.com/office/drawing/2014/main" val="3471975603"/>
                    </a:ext>
                  </a:extLst>
                </a:gridCol>
                <a:gridCol w="1162229">
                  <a:extLst>
                    <a:ext uri="{9D8B030D-6E8A-4147-A177-3AD203B41FA5}">
                      <a16:colId xmlns:a16="http://schemas.microsoft.com/office/drawing/2014/main" val="3946300384"/>
                    </a:ext>
                  </a:extLst>
                </a:gridCol>
                <a:gridCol w="1223400">
                  <a:extLst>
                    <a:ext uri="{9D8B030D-6E8A-4147-A177-3AD203B41FA5}">
                      <a16:colId xmlns:a16="http://schemas.microsoft.com/office/drawing/2014/main" val="968489762"/>
                    </a:ext>
                  </a:extLst>
                </a:gridCol>
                <a:gridCol w="2079776">
                  <a:extLst>
                    <a:ext uri="{9D8B030D-6E8A-4147-A177-3AD203B41FA5}">
                      <a16:colId xmlns:a16="http://schemas.microsoft.com/office/drawing/2014/main" val="3868522411"/>
                    </a:ext>
                  </a:extLst>
                </a:gridCol>
              </a:tblGrid>
              <a:tr h="27908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随机挑选的数据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减少了</a:t>
                      </a: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MLP</a:t>
                      </a:r>
                      <a:r>
                        <a:rPr lang="zh-CN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的层数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去掉</a:t>
                      </a:r>
                      <a:r>
                        <a:rPr lang="en-US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MLP</a:t>
                      </a:r>
                      <a:endParaRPr 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使用</a:t>
                      </a:r>
                      <a:r>
                        <a:rPr lang="en-US" sz="1400" b="0" i="0" spc="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F.ReLU</a:t>
                      </a:r>
                      <a:endParaRPr 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使用</a:t>
                      </a:r>
                      <a:r>
                        <a:rPr lang="en-US" sz="1400" b="0" i="0" spc="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nn.ReLU</a:t>
                      </a:r>
                      <a:endParaRPr 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使用两层</a:t>
                      </a: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MLP </a:t>
                      </a:r>
                      <a:r>
                        <a:rPr lang="zh-CN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加一个</a:t>
                      </a:r>
                      <a:r>
                        <a:rPr lang="en-US" altLang="zh-CN" sz="1400" b="0" i="0" spc="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ReLU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042628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-0.031017232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-0.043647039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0.059231474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0.01806153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-0.091418138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19292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0.561641137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0.376482169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0.547938262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0.526045486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798371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0.060910631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0.047256675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0.152843556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0.12020982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0.070583539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0.061452651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846701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-0.28099276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-0.243177304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-0.30932793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-0.167639988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-0.186375574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841488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0.462993227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0.481162378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-0.570021547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-0.0719338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0.087909451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0.44313683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226592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-0.132382501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0.034744109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0.100922031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0.101180658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64014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-0.444772807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-0.063819075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-0.514586078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-0.48854349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0.182614332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53587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0.173859569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0.178517801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-0.056168684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0.027932172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-0.221841602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-0.277144312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137376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-0.639868569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-0.034987819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-0.299233029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-0.00588903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0.164430535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0.072940234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956483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-0.125619953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-0.146169406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0.52809173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-0.099296477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181696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-0.241968089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-0.222368442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-0.234972077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-0.11194214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-0.185439562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-0.241486094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737745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-0.753481837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-0.762179558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-0.585303753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-0.564301183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-0.700849934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218909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0.055920507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-0.054607482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0.179833541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0.014338427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-0.164891459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26189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36676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-0.391979714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-0.388675889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-0.212797221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0.160200798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0.072405119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303213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-0.135655822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-0.156773689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-0.118485487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-0.13271361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0.127996738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-0.002245619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106508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0.536030116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0.490159079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0.470347874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0.431310904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-0.084327797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0.446780429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59713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537611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-0.42850496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-0.435782411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0.063007989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-0.33986047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0.600146427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151616"/>
                  </a:ext>
                </a:extLst>
              </a:tr>
              <a:tr h="20361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-0.264852954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-0.37391918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0.152340728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-0.24651414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-0.422109386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400" b="0" i="0" spc="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-0.28049425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7154" marR="17154" marT="17154" marB="12865" anchor="b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757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16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9B317-D50B-4102-A28F-5F3591FA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C80B8-94FA-437C-9CC8-CDC346C87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问题定义：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、根据已有数据，预测</a:t>
            </a:r>
            <a:r>
              <a:rPr lang="zh-CN" altLang="en-US" sz="2400" dirty="0">
                <a:solidFill>
                  <a:srgbClr val="FF0000"/>
                </a:solidFill>
              </a:rPr>
              <a:t>海上降水量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、要预测</a:t>
            </a:r>
            <a:r>
              <a:rPr lang="en-US" altLang="zh-CN" sz="2400" dirty="0">
                <a:solidFill>
                  <a:srgbClr val="FF0000"/>
                </a:solidFill>
              </a:rPr>
              <a:t>15-20</a:t>
            </a:r>
            <a:r>
              <a:rPr lang="zh-CN" altLang="en-US" sz="2400" dirty="0">
                <a:solidFill>
                  <a:srgbClr val="FF0000"/>
                </a:solidFill>
              </a:rPr>
              <a:t>天</a:t>
            </a:r>
            <a:r>
              <a:rPr lang="zh-CN" altLang="en-US" sz="2400" dirty="0"/>
              <a:t>后的降水量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、预测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zh-CN" altLang="en-US" sz="2400" dirty="0">
                <a:solidFill>
                  <a:srgbClr val="FF0000"/>
                </a:solidFill>
              </a:rPr>
              <a:t>月</a:t>
            </a:r>
            <a:r>
              <a:rPr lang="en-US" altLang="zh-CN" sz="2400" dirty="0">
                <a:solidFill>
                  <a:srgbClr val="FF0000"/>
                </a:solidFill>
              </a:rPr>
              <a:t>-9</a:t>
            </a:r>
            <a:r>
              <a:rPr lang="zh-CN" altLang="en-US" sz="2400" dirty="0">
                <a:solidFill>
                  <a:srgbClr val="FF0000"/>
                </a:solidFill>
              </a:rPr>
              <a:t>月</a:t>
            </a:r>
            <a:r>
              <a:rPr lang="zh-CN" altLang="en-US" sz="2400" dirty="0"/>
              <a:t>的降水量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、现有数据</a:t>
            </a:r>
            <a:r>
              <a:rPr lang="en-US" altLang="zh-CN" sz="2400" dirty="0"/>
              <a:t>CIO</a:t>
            </a:r>
            <a:r>
              <a:rPr lang="zh-CN" altLang="en-US" sz="2400" dirty="0"/>
              <a:t>数据和降水量数据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问题分析：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、根据经验，降水量应该有很强的时序上的规律，所以我们利用</a:t>
            </a:r>
            <a:r>
              <a:rPr lang="en-US" altLang="zh-CN" sz="2400" dirty="0" err="1"/>
              <a:t>lstm</a:t>
            </a:r>
            <a:r>
              <a:rPr lang="zh-CN" altLang="en-US" sz="2400" dirty="0"/>
              <a:t>模型来捕获该规律，预测降水量。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、降水量应该也有空间上的一些规律，既降水是呈现区域性的，正在考虑如何使用。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2701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A5B25-5BD0-4968-9AF5-C2754C5B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EA5577-606A-4AFD-B50B-DC7FCEC09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数据处理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DDFFE2-826D-4937-85D4-C88CB2D67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1" y="2528327"/>
            <a:ext cx="5329127" cy="364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8A7BB95-3600-4DA9-98B4-C5C46ECB0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258" y="2528328"/>
            <a:ext cx="5790542" cy="396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43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A5B25-5BD0-4968-9AF5-C2754C5B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EA5577-606A-4AFD-B50B-DC7FCEC09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结果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C9063D-D0A1-4132-817D-4D6F1A49E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4" y="1825624"/>
            <a:ext cx="6014636" cy="41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9E96789-5E7B-4123-A8AE-49EEDB59B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6014636" cy="41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197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2ACE7-7C8D-4EFF-8EEC-859F90F8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结果分析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693DA98-E49A-4D46-A841-887438F61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5597"/>
            <a:ext cx="4725477" cy="315031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886AC3-BD1A-42F8-AAC9-A6F6C0FF7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098" y="2345597"/>
            <a:ext cx="4725477" cy="315031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253C0FB-076C-4985-AFAE-B6D42DC64034}"/>
              </a:ext>
            </a:extLst>
          </p:cNvPr>
          <p:cNvSpPr/>
          <p:nvPr/>
        </p:nvSpPr>
        <p:spPr>
          <a:xfrm>
            <a:off x="2047417" y="5781492"/>
            <a:ext cx="30043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0.5403956613047615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7B6FF4-DE29-4676-8BA5-5BE761FFFE55}"/>
              </a:ext>
            </a:extLst>
          </p:cNvPr>
          <p:cNvSpPr/>
          <p:nvPr/>
        </p:nvSpPr>
        <p:spPr>
          <a:xfrm>
            <a:off x="7927293" y="5799523"/>
            <a:ext cx="30043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0.2358102224603758</a:t>
            </a:r>
          </a:p>
        </p:txBody>
      </p:sp>
    </p:spTree>
    <p:extLst>
      <p:ext uri="{BB962C8B-B14F-4D97-AF65-F5344CB8AC3E}">
        <p14:creationId xmlns:p14="http://schemas.microsoft.com/office/powerpoint/2010/main" val="2467867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2ACE7-7C8D-4EFF-8EEC-859F90F8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结果分析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396870F-7F0C-4A24-BA08-261B2F90A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68" y="1934403"/>
            <a:ext cx="4725477" cy="3150318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E8268B0-2654-4C2E-BA22-9138AB46D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537" y="1934403"/>
            <a:ext cx="4877911" cy="3150318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B347B57B-DA7F-42CE-9430-C5E80A657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281" y="5328436"/>
            <a:ext cx="353085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ourier New" panose="02070309020205020404" pitchFamily="49" charset="0"/>
              </a:rPr>
              <a:t>0.004483495862727628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08CD983-AFF0-4756-AA88-53F5053A1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32095" y="232367"/>
            <a:ext cx="21355472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-0.03128930978803778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A19899C-AA38-4345-80B6-527533225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272" y="5328436"/>
            <a:ext cx="331658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-0.03128930978803778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93A8B1-B068-4CE3-BECA-7E958A7B3180}"/>
              </a:ext>
            </a:extLst>
          </p:cNvPr>
          <p:cNvSpPr txBox="1"/>
          <p:nvPr/>
        </p:nvSpPr>
        <p:spPr>
          <a:xfrm>
            <a:off x="1822976" y="6047714"/>
            <a:ext cx="854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预测的结果和数据存在一定的关系，有的数据有利于预测，有的数据，会影响预测</a:t>
            </a:r>
          </a:p>
        </p:txBody>
      </p:sp>
    </p:spTree>
    <p:extLst>
      <p:ext uri="{BB962C8B-B14F-4D97-AF65-F5344CB8AC3E}">
        <p14:creationId xmlns:p14="http://schemas.microsoft.com/office/powerpoint/2010/main" val="629259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9DE8A-558A-44BB-AB30-C807F505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存在疑问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84FF20B-0C61-42CF-8EFA-ADE1C3BCE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09" y="1690688"/>
            <a:ext cx="5467290" cy="3644860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FF5BE10-98DF-43AB-A120-3E05850AA3C1}"/>
              </a:ext>
            </a:extLst>
          </p:cNvPr>
          <p:cNvSpPr/>
          <p:nvPr/>
        </p:nvSpPr>
        <p:spPr>
          <a:xfrm>
            <a:off x="1963063" y="5761198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0.13384086399242973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BFF6E6-06E1-4CD0-B5CE-BD66C4D7883A}"/>
              </a:ext>
            </a:extLst>
          </p:cNvPr>
          <p:cNvSpPr txBox="1"/>
          <p:nvPr/>
        </p:nvSpPr>
        <p:spPr>
          <a:xfrm>
            <a:off x="6611045" y="2543622"/>
            <a:ext cx="4952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看图中，基本将数据的趋势预测的差不多了，该高的高，该低的低，算出来皮尔森系数却很小，那么</a:t>
            </a:r>
            <a:endParaRPr lang="en-US" altLang="zh-CN" sz="2400" dirty="0"/>
          </a:p>
          <a:p>
            <a:r>
              <a:rPr lang="zh-CN" altLang="en-US" sz="2400" dirty="0"/>
              <a:t>在这个问题中，单纯的用皮尔森系数衡量真的有效吗？</a:t>
            </a:r>
          </a:p>
        </p:txBody>
      </p:sp>
    </p:spTree>
    <p:extLst>
      <p:ext uri="{BB962C8B-B14F-4D97-AF65-F5344CB8AC3E}">
        <p14:creationId xmlns:p14="http://schemas.microsoft.com/office/powerpoint/2010/main" val="1785904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93997-5BA1-4860-AB87-129CA3D5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存在疑问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B19B8-C71C-49AD-ABC2-60AA8723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8689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对于每天一个的</a:t>
            </a:r>
            <a:r>
              <a:rPr lang="en-US" altLang="zh-CN" dirty="0" err="1"/>
              <a:t>cio</a:t>
            </a:r>
            <a:r>
              <a:rPr lang="zh-CN" altLang="en-US" dirty="0"/>
              <a:t>数据，是否能和所有空间点上的降水量都相关，或者相关度很高。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有些点是不可预测的。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降水量数据过小，我认为会影响预测。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对于数据，和模型，请问老师们有什么好的建议吗？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9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70B90-1C7C-4ABC-AAC2-16619DA1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450" y="2078037"/>
            <a:ext cx="6515100" cy="2701925"/>
          </a:xfrm>
        </p:spPr>
        <p:txBody>
          <a:bodyPr>
            <a:normAutofit fontScale="90000"/>
          </a:bodyPr>
          <a:lstStyle/>
          <a:p>
            <a:r>
              <a:rPr lang="en-US" altLang="zh-CN" sz="11500" dirty="0"/>
              <a:t>Thank you</a:t>
            </a:r>
            <a:endParaRPr lang="zh-CN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240830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1BF15-946E-441A-906C-C57E5147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7B274-C60B-4389-B8E2-6BF020EB5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现有数据：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5D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cio</a:t>
            </a:r>
            <a:r>
              <a:rPr lang="zh-CN" altLang="en-US" sz="2400" dirty="0"/>
              <a:t>数据，该数据的组成为每天一个</a:t>
            </a:r>
            <a:r>
              <a:rPr lang="en-US" altLang="zh-CN" sz="2400" dirty="0"/>
              <a:t>5D</a:t>
            </a:r>
            <a:r>
              <a:rPr lang="zh-CN" altLang="en-US" sz="2400" dirty="0"/>
              <a:t>的数据，该数据和降水量有着高度的相关关系。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、降水量数据，该数据为，每天每个空间点上各一个数据。该数据是有关降水量的数据。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、数据取得是</a:t>
            </a:r>
            <a:r>
              <a:rPr lang="en-US" altLang="zh-CN" sz="2400" dirty="0" err="1"/>
              <a:t>cio</a:t>
            </a:r>
            <a:r>
              <a:rPr lang="zh-CN" altLang="en-US" sz="2400" dirty="0"/>
              <a:t>数据和降水量数据的交集区域，纬度范围</a:t>
            </a:r>
            <a:r>
              <a:rPr lang="en-US" altLang="zh-CN" sz="2400" dirty="0">
                <a:solidFill>
                  <a:srgbClr val="FF0000"/>
                </a:solidFill>
              </a:rPr>
              <a:t>[-20,20]</a:t>
            </a:r>
            <a:r>
              <a:rPr lang="zh-CN" altLang="en-US" sz="2400" dirty="0"/>
              <a:t>，经度范围</a:t>
            </a:r>
            <a:r>
              <a:rPr lang="en-US" altLang="zh-CN" sz="2400" dirty="0">
                <a:solidFill>
                  <a:srgbClr val="FF0000"/>
                </a:solidFill>
              </a:rPr>
              <a:t>[40,120]</a:t>
            </a:r>
            <a:r>
              <a:rPr lang="zh-CN" altLang="en-US" sz="2400" dirty="0"/>
              <a:t>，故得</a:t>
            </a:r>
            <a:r>
              <a:rPr lang="en-US" altLang="zh-CN" sz="2400" dirty="0">
                <a:solidFill>
                  <a:srgbClr val="FF0000"/>
                </a:solidFill>
              </a:rPr>
              <a:t>22X43</a:t>
            </a:r>
            <a:r>
              <a:rPr lang="zh-CN" altLang="en-US" sz="2400" dirty="0"/>
              <a:t>的区域。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存在问题：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、有很多点的降水量数据为零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、降水量数据较小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7997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8150E-9705-4D04-9067-AD4BCB4B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84AD2-73CA-4134-8BD6-DE8563759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2562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、根据经验，降水量有很强的时序关系，即，去年的这个月份多雨，今年同样的月份下雨的可能性会很大。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、现有的数据为每天一个数据，即有很强的时序性数据，很方便我们的使用。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、我们选用</a:t>
            </a:r>
            <a:r>
              <a:rPr lang="en-US" altLang="zh-CN" sz="2400" dirty="0"/>
              <a:t>LSTM</a:t>
            </a:r>
            <a:r>
              <a:rPr lang="zh-CN" altLang="en-US" sz="2400" dirty="0"/>
              <a:t>模型来捕获时序关系，预测降水量。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、输入为</a:t>
            </a:r>
            <a:r>
              <a:rPr lang="en-US" altLang="zh-CN" sz="2400" dirty="0" err="1"/>
              <a:t>cio</a:t>
            </a:r>
            <a:r>
              <a:rPr lang="zh-CN" altLang="en-US" sz="2400" dirty="0"/>
              <a:t>数据，输出为降水量数据</a:t>
            </a:r>
            <a:endParaRPr lang="en-US" altLang="zh-CN" sz="2400" dirty="0"/>
          </a:p>
        </p:txBody>
      </p:sp>
      <p:pic>
        <p:nvPicPr>
          <p:cNvPr id="1026" name="Picture 2" descr="https://pic2.zhimg.com/80/v2-e7917f8978ffbebdebaeee2022b2d11d_720w.jpg">
            <a:extLst>
              <a:ext uri="{FF2B5EF4-FFF2-40B4-BE49-F238E27FC236}">
                <a16:creationId xmlns:a16="http://schemas.microsoft.com/office/drawing/2014/main" id="{F83A75F1-D28B-4D9A-A196-0E2CE1929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4167187"/>
            <a:ext cx="68580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36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34CF4-92F5-4B10-ADE6-EE376BEA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AB4527-DC93-4ECC-B962-58830CC599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使用单一指标，皮尔森系数，其公式表达为：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皮尔森系数常用于度量两个变量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Y</a:t>
                </a:r>
                <a:r>
                  <a:rPr lang="zh-CN" altLang="en-US" sz="2400" dirty="0"/>
                  <a:t>之间的相关（线性相关），其值介于</a:t>
                </a:r>
                <a:r>
                  <a:rPr lang="en-US" altLang="zh-CN" sz="2400" dirty="0"/>
                  <a:t>-1</a:t>
                </a:r>
                <a:r>
                  <a:rPr lang="zh-CN" altLang="en-US" sz="2400" dirty="0"/>
                  <a:t>与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之间。</a:t>
                </a:r>
                <a:endParaRPr lang="en-US" altLang="zh-CN" sz="2400" dirty="0"/>
              </a:p>
              <a:p>
                <a:r>
                  <a:rPr lang="zh-CN" altLang="en-US" sz="2400" dirty="0"/>
                  <a:t>其值越接近与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说明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与</a:t>
                </a:r>
                <a:r>
                  <a:rPr lang="en-US" altLang="zh-CN" sz="2400" dirty="0"/>
                  <a:t>Y</a:t>
                </a:r>
                <a:r>
                  <a:rPr lang="zh-CN" altLang="en-US" sz="2400" dirty="0"/>
                  <a:t>正相关程度越高；其值越接近</a:t>
                </a:r>
                <a:r>
                  <a:rPr lang="en-US" altLang="zh-CN" sz="2400" dirty="0"/>
                  <a:t>-1</a:t>
                </a:r>
                <a:r>
                  <a:rPr lang="zh-CN" altLang="en-US" sz="2400" dirty="0"/>
                  <a:t>说明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与</a:t>
                </a:r>
                <a:r>
                  <a:rPr lang="en-US" altLang="zh-CN" sz="2400" dirty="0"/>
                  <a:t>Y</a:t>
                </a:r>
                <a:r>
                  <a:rPr lang="zh-CN" altLang="en-US" sz="2400" dirty="0"/>
                  <a:t>负相关程度越高；其值越接近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说明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与</a:t>
                </a:r>
                <a:r>
                  <a:rPr lang="en-US" altLang="zh-CN" sz="2400" dirty="0"/>
                  <a:t>Y</a:t>
                </a:r>
                <a:r>
                  <a:rPr lang="zh-CN" altLang="en-US" sz="2400" dirty="0"/>
                  <a:t>相关程度很低。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AB4527-DC93-4ECC-B962-58830CC599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63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0ED76-8211-4E09-ACDE-F8854CFA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B4D67-A607-41D5-9B22-1A60929E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实验说明：</a:t>
            </a:r>
            <a:endParaRPr lang="en-US" altLang="zh-CN" dirty="0"/>
          </a:p>
          <a:p>
            <a:r>
              <a:rPr lang="zh-CN" altLang="en-US" sz="2400" dirty="0"/>
              <a:t>在之前的工作中，做了很多实验，因为是一个探索的过程，所以有些实验的价值没有那么大，这里，我只讲述相对重要的一些实验。</a:t>
            </a:r>
            <a:endParaRPr lang="en-US" altLang="zh-CN" sz="2400" dirty="0"/>
          </a:p>
          <a:p>
            <a:r>
              <a:rPr lang="zh-CN" altLang="en-US" sz="2400" dirty="0"/>
              <a:t>在实验过程中，模型是一步一步完善的，所以，刚开始的模型简单，参数设置的也存在一定问题，我会探索性的对模型展开讲解。</a:t>
            </a:r>
            <a:endParaRPr lang="en-US" altLang="zh-CN" sz="2400" dirty="0"/>
          </a:p>
          <a:p>
            <a:r>
              <a:rPr lang="zh-CN" altLang="en-US" sz="2400" dirty="0"/>
              <a:t>对于实验的参数，在很多实验的基础上，确定了一个效果较好的参数范围，再在其中选择合适的参数，最终一步步确定所有的参数。</a:t>
            </a:r>
            <a:endParaRPr lang="en-US" altLang="zh-CN" sz="2400" dirty="0"/>
          </a:p>
          <a:p>
            <a:r>
              <a:rPr lang="zh-CN" altLang="en-US" sz="2400" dirty="0"/>
              <a:t>在实验的过程中，也发现了一些问题，将在后面部分，展开讨论。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2262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B44B8-CD86-4C2A-8204-4AFC47B6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实验进行时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DA9CA-7DEA-42C4-A5FD-CAE1DE107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第一部分实验：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运行环境：</a:t>
            </a:r>
            <a:r>
              <a:rPr lang="en-US" altLang="zh-CN" sz="2400" dirty="0"/>
              <a:t>python3 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pytorch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实验模型：双层的</a:t>
            </a:r>
            <a:r>
              <a:rPr lang="en-US" altLang="zh-CN" sz="2400" dirty="0"/>
              <a:t>LSTM</a:t>
            </a:r>
            <a:r>
              <a:rPr lang="zh-CN" altLang="en-US" sz="2400" dirty="0"/>
              <a:t>模型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模型输入：</a:t>
            </a:r>
            <a:r>
              <a:rPr lang="en-US" altLang="zh-CN" sz="2400" dirty="0"/>
              <a:t>1Dcio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模型输出：降水量数据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思想：用降水量数据去匹配 各个点进而预测出所有点的降水量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实验简述：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、使用模型训练</a:t>
            </a:r>
            <a:r>
              <a:rPr lang="en-US" altLang="zh-CN" sz="2400" dirty="0"/>
              <a:t>850</a:t>
            </a:r>
            <a:r>
              <a:rPr lang="zh-CN" altLang="en-US" sz="2400" dirty="0"/>
              <a:t>次的一个效果图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、隐藏层使用不同数量的神经元的效果对比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、输入数据使用不同的</a:t>
            </a:r>
            <a:r>
              <a:rPr lang="en-US" altLang="zh-CN" sz="2400" dirty="0"/>
              <a:t>batch</a:t>
            </a:r>
            <a:r>
              <a:rPr lang="zh-CN" altLang="en-US" sz="2400" dirty="0"/>
              <a:t>和不同的训练次数对比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3195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C36E0-DA97-4320-83F1-EA97AA51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5ECAB-7011-443C-8A76-F1BEBB9FE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5441497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LSTM</a:t>
            </a:r>
            <a:r>
              <a:rPr lang="zh-CN" altLang="en-US" sz="2400" dirty="0"/>
              <a:t>网络配置：两层</a:t>
            </a:r>
            <a:r>
              <a:rPr lang="en-US" altLang="zh-CN" sz="2400" dirty="0"/>
              <a:t>LSTM</a:t>
            </a:r>
            <a:r>
              <a:rPr lang="zh-CN" altLang="en-US" sz="2400" dirty="0"/>
              <a:t>叠加，隐藏层</a:t>
            </a:r>
            <a:r>
              <a:rPr lang="en-US" altLang="zh-CN" sz="2400" dirty="0"/>
              <a:t>15</a:t>
            </a:r>
            <a:r>
              <a:rPr lang="zh-CN" altLang="en-US" sz="2400" dirty="0"/>
              <a:t>个神经元，训练</a:t>
            </a:r>
            <a:r>
              <a:rPr lang="en-US" altLang="zh-CN" sz="2400" dirty="0"/>
              <a:t>850</a:t>
            </a:r>
            <a:r>
              <a:rPr lang="zh-CN" altLang="en-US" sz="2400" dirty="0"/>
              <a:t>次。</a:t>
            </a:r>
            <a:endParaRPr lang="zh-CN" altLang="en-US" sz="2400" dirty="0">
              <a:effectLst/>
            </a:endParaRPr>
          </a:p>
          <a:p>
            <a:r>
              <a:rPr lang="en-US" altLang="zh-CN" sz="2400" dirty="0"/>
              <a:t>LSTM(</a:t>
            </a:r>
            <a:r>
              <a:rPr lang="en-US" altLang="zh-CN" sz="2400" dirty="0" err="1"/>
              <a:t>input_size</a:t>
            </a:r>
            <a:r>
              <a:rPr lang="en-US" altLang="zh-CN" sz="2400" dirty="0"/>
              <a:t>=15, </a:t>
            </a:r>
            <a:r>
              <a:rPr lang="en-US" altLang="zh-CN" sz="2400" dirty="0" err="1"/>
              <a:t>hidden_size</a:t>
            </a:r>
            <a:r>
              <a:rPr lang="en-US" altLang="zh-CN" sz="2400" dirty="0"/>
              <a:t>=15, </a:t>
            </a:r>
            <a:r>
              <a:rPr lang="en-US" altLang="zh-CN" sz="2400" dirty="0" err="1"/>
              <a:t>num_layers</a:t>
            </a:r>
            <a:r>
              <a:rPr lang="en-US" altLang="zh-CN" sz="2400" dirty="0"/>
              <a:t>=2)</a:t>
            </a:r>
            <a:endParaRPr lang="en-US" altLang="zh-CN" sz="2400" dirty="0">
              <a:effectLst/>
            </a:endParaRPr>
          </a:p>
          <a:p>
            <a:r>
              <a:rPr lang="en-US" altLang="zh-CN" sz="2400" dirty="0"/>
              <a:t>input(</a:t>
            </a:r>
            <a:r>
              <a:rPr lang="en-US" altLang="zh-CN" sz="2400" dirty="0" err="1"/>
              <a:t>seq_len</a:t>
            </a:r>
            <a:r>
              <a:rPr lang="en-US" altLang="zh-CN" sz="2400" dirty="0"/>
              <a:t>, batch=1, </a:t>
            </a:r>
            <a:r>
              <a:rPr lang="en-US" altLang="zh-CN" sz="2400" dirty="0" err="1"/>
              <a:t>input_size</a:t>
            </a:r>
            <a:r>
              <a:rPr lang="en-US" altLang="zh-CN" sz="2400" dirty="0"/>
              <a:t>=15)</a:t>
            </a:r>
            <a:endParaRPr lang="en-US" altLang="zh-CN" sz="2400" dirty="0">
              <a:effectLst/>
            </a:endParaRPr>
          </a:p>
          <a:p>
            <a:r>
              <a:rPr lang="zh-CN" altLang="en-US" sz="2400" dirty="0"/>
              <a:t>皮尔森系数：</a:t>
            </a:r>
            <a:endParaRPr lang="zh-CN" altLang="en-US" sz="2400" dirty="0">
              <a:effectLst/>
            </a:endParaRPr>
          </a:p>
          <a:p>
            <a:r>
              <a:rPr lang="en-US" altLang="zh-CN" sz="2400" dirty="0"/>
              <a:t>0.10604126137238266</a:t>
            </a:r>
            <a:endParaRPr lang="zh-CN" altLang="en-US" sz="2400" dirty="0">
              <a:effectLst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3074" name="Picture 2" descr="https://docimg9.docs.qq.com/image/9VeLQriPGBQ6YSfOmfPIkA?w=391&amp;h=252">
            <a:extLst>
              <a:ext uri="{FF2B5EF4-FFF2-40B4-BE49-F238E27FC236}">
                <a16:creationId xmlns:a16="http://schemas.microsoft.com/office/drawing/2014/main" id="{2F51AFF0-EB18-4008-AC53-C771EFDD4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696" y="2097882"/>
            <a:ext cx="5487886" cy="35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82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37D6E-2290-4500-B65E-DC3B59F7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3C7AC-1E0A-42F6-86EA-4A6576C28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72" y="1979534"/>
            <a:ext cx="10248900" cy="3851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随机取了</a:t>
            </a:r>
            <a:r>
              <a:rPr lang="en-US" altLang="zh-CN" sz="2400" dirty="0"/>
              <a:t>10</a:t>
            </a:r>
            <a:r>
              <a:rPr lang="zh-CN" altLang="en-US" sz="2400" dirty="0"/>
              <a:t>个连续点进行预测。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LSTM</a:t>
            </a:r>
            <a:r>
              <a:rPr lang="zh-CN" altLang="en-US" sz="2400" dirty="0"/>
              <a:t>网络配置：两层</a:t>
            </a:r>
            <a:r>
              <a:rPr lang="en-US" altLang="zh-CN" sz="2400" dirty="0"/>
              <a:t>LSTM</a:t>
            </a:r>
            <a:r>
              <a:rPr lang="zh-CN" altLang="en-US" sz="2400" dirty="0"/>
              <a:t>叠加，训练</a:t>
            </a:r>
            <a:r>
              <a:rPr lang="en-US" altLang="zh-CN" sz="2400" dirty="0"/>
              <a:t>850</a:t>
            </a:r>
            <a:r>
              <a:rPr lang="zh-CN" altLang="en-US" sz="2400" dirty="0"/>
              <a:t>次。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LSTM(</a:t>
            </a:r>
            <a:r>
              <a:rPr lang="en-US" altLang="zh-CN" sz="2400" dirty="0" err="1"/>
              <a:t>input_size</a:t>
            </a:r>
            <a:r>
              <a:rPr lang="en-US" altLang="zh-CN" sz="2400" dirty="0"/>
              <a:t>=15, </a:t>
            </a:r>
            <a:r>
              <a:rPr lang="en-US" altLang="zh-CN" sz="2400" dirty="0" err="1"/>
              <a:t>hidden_size</a:t>
            </a:r>
            <a:r>
              <a:rPr lang="en-US" altLang="zh-CN" sz="2400" dirty="0"/>
              <a:t>=*, </a:t>
            </a:r>
            <a:r>
              <a:rPr lang="en-US" altLang="zh-CN" sz="2400" dirty="0" err="1"/>
              <a:t>num_layers</a:t>
            </a:r>
            <a:r>
              <a:rPr lang="en-US" altLang="zh-CN" sz="2400" dirty="0"/>
              <a:t>=2)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预测</a:t>
            </a:r>
            <a:r>
              <a:rPr lang="en-US" altLang="zh-CN" sz="2400" dirty="0"/>
              <a:t>15</a:t>
            </a:r>
            <a:r>
              <a:rPr lang="zh-CN" altLang="en-US" sz="2400" dirty="0"/>
              <a:t>天后的降水量。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这次用了</a:t>
            </a:r>
            <a:r>
              <a:rPr lang="en-US" altLang="zh-CN" sz="2400" dirty="0"/>
              <a:t>40%</a:t>
            </a:r>
            <a:r>
              <a:rPr lang="zh-CN" altLang="en-US" sz="2400" dirty="0"/>
              <a:t>的数据以提高算法的运行效率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h</a:t>
            </a:r>
            <a:r>
              <a:rPr lang="en-US" altLang="zh-CN" sz="2400" dirty="0" err="1">
                <a:effectLst/>
              </a:rPr>
              <a:t>idden_size</a:t>
            </a:r>
            <a:r>
              <a:rPr lang="zh-CN" altLang="en-US" sz="2400" dirty="0">
                <a:effectLst/>
              </a:rPr>
              <a:t>分别取</a:t>
            </a:r>
            <a:r>
              <a:rPr lang="en-US" altLang="zh-CN" sz="2400" dirty="0">
                <a:effectLst/>
              </a:rPr>
              <a:t>15</a:t>
            </a:r>
            <a:r>
              <a:rPr lang="zh-CN" altLang="en-US" sz="2400" dirty="0">
                <a:effectLst/>
              </a:rPr>
              <a:t>、</a:t>
            </a:r>
            <a:r>
              <a:rPr lang="en-US" altLang="zh-CN" sz="2400" dirty="0">
                <a:effectLst/>
              </a:rPr>
              <a:t>25</a:t>
            </a:r>
            <a:r>
              <a:rPr lang="zh-CN" altLang="en-US" sz="2400" dirty="0">
                <a:effectLst/>
              </a:rPr>
              <a:t>、</a:t>
            </a:r>
            <a:r>
              <a:rPr lang="en-US" altLang="zh-CN" sz="2400" dirty="0">
                <a:effectLst/>
              </a:rPr>
              <a:t>30</a:t>
            </a:r>
            <a:r>
              <a:rPr lang="zh-CN" altLang="en-US" sz="2400" dirty="0">
                <a:effectLst/>
              </a:rPr>
              <a:t>、</a:t>
            </a:r>
            <a:r>
              <a:rPr lang="en-US" altLang="zh-CN" sz="2400" dirty="0">
                <a:effectLst/>
              </a:rPr>
              <a:t>60</a:t>
            </a:r>
            <a:r>
              <a:rPr lang="zh-CN" altLang="en-US" sz="2400" dirty="0">
                <a:effectLst/>
              </a:rPr>
              <a:t>、</a:t>
            </a:r>
            <a:r>
              <a:rPr lang="en-US" altLang="zh-CN" sz="2400" dirty="0">
                <a:effectLst/>
              </a:rPr>
              <a:t>365.</a:t>
            </a:r>
            <a:r>
              <a:rPr lang="zh-CN" altLang="en-US" sz="2400" dirty="0">
                <a:effectLst/>
              </a:rPr>
              <a:t>对比其不同的值对结果的影响。</a:t>
            </a:r>
            <a:endParaRPr lang="en-US" altLang="zh-CN" sz="24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实验发现</a:t>
            </a:r>
            <a:r>
              <a:rPr lang="en-US" altLang="zh-CN" sz="2400" dirty="0" err="1"/>
              <a:t>hidden_size</a:t>
            </a:r>
            <a:r>
              <a:rPr lang="zh-CN" altLang="en-US" sz="2400" dirty="0"/>
              <a:t>取</a:t>
            </a:r>
            <a:r>
              <a:rPr lang="en-US" altLang="zh-CN" sz="2400" dirty="0"/>
              <a:t>30</a:t>
            </a:r>
            <a:r>
              <a:rPr lang="zh-CN" altLang="en-US" sz="2400" dirty="0"/>
              <a:t>时，效果较好。</a:t>
            </a:r>
            <a:endParaRPr lang="zh-CN" alt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302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1956</Words>
  <Application>Microsoft Office PowerPoint</Application>
  <PresentationFormat>宽屏</PresentationFormat>
  <Paragraphs>421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-apple-system</vt:lpstr>
      <vt:lpstr>等线</vt:lpstr>
      <vt:lpstr>等线 Light</vt:lpstr>
      <vt:lpstr>Arial</vt:lpstr>
      <vt:lpstr>Cambria Math</vt:lpstr>
      <vt:lpstr>Courier New</vt:lpstr>
      <vt:lpstr>Wingdings</vt:lpstr>
      <vt:lpstr>Office 主题​​</vt:lpstr>
      <vt:lpstr>海上降水量预测</vt:lpstr>
      <vt:lpstr>问题分析</vt:lpstr>
      <vt:lpstr>输入输出</vt:lpstr>
      <vt:lpstr>模型</vt:lpstr>
      <vt:lpstr>评价指标</vt:lpstr>
      <vt:lpstr>实验设置</vt:lpstr>
      <vt:lpstr>实验进行时</vt:lpstr>
      <vt:lpstr>实验一</vt:lpstr>
      <vt:lpstr>实验二</vt:lpstr>
      <vt:lpstr>实验二</vt:lpstr>
      <vt:lpstr>实验三</vt:lpstr>
      <vt:lpstr>实验三</vt:lpstr>
      <vt:lpstr>实验进行时</vt:lpstr>
      <vt:lpstr>实验四</vt:lpstr>
      <vt:lpstr>实验四</vt:lpstr>
      <vt:lpstr>实验五</vt:lpstr>
      <vt:lpstr>实验五</vt:lpstr>
      <vt:lpstr>实验进行时</vt:lpstr>
      <vt:lpstr>实验六</vt:lpstr>
      <vt:lpstr>附加</vt:lpstr>
      <vt:lpstr>附加</vt:lpstr>
      <vt:lpstr>结果分析</vt:lpstr>
      <vt:lpstr>结果分析</vt:lpstr>
      <vt:lpstr>存在疑问</vt:lpstr>
      <vt:lpstr>存在疑问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海上降水量预测</dc:title>
  <dc:creator>颜瑞文</dc:creator>
  <cp:lastModifiedBy>颜瑞文</cp:lastModifiedBy>
  <cp:revision>29</cp:revision>
  <dcterms:created xsi:type="dcterms:W3CDTF">2020-11-17T02:18:53Z</dcterms:created>
  <dcterms:modified xsi:type="dcterms:W3CDTF">2020-11-27T01:56:53Z</dcterms:modified>
</cp:coreProperties>
</file>