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9" r:id="rId4"/>
    <p:sldId id="292" r:id="rId5"/>
    <p:sldId id="298" r:id="rId6"/>
    <p:sldId id="300" r:id="rId7"/>
    <p:sldId id="295" r:id="rId8"/>
    <p:sldId id="301" r:id="rId9"/>
    <p:sldId id="296" r:id="rId10"/>
    <p:sldId id="297" r:id="rId11"/>
    <p:sldId id="302" r:id="rId12"/>
    <p:sldId id="293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71" r:id="rId23"/>
    <p:sldId id="294" r:id="rId24"/>
    <p:sldId id="25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2013-11-25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2013-11-25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2013-11-25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2013-11-25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2013-11-25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2013-11-25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2013-11-25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2013-11-25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 anchor="ctr"/>
          <a:lstStyle/>
          <a:p>
            <a:r>
              <a:rPr lang="pl-P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</a:t>
            </a:r>
            <a: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położeniu:</a:t>
            </a:r>
            <a:br>
              <a:rPr lang="pl-P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Podstawy przetwarzania obrazów</a:t>
            </a:r>
            <a:endParaRPr lang="pl-P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27.11.2013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Sobel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/>
              <a:t>Zaproponowany w </a:t>
            </a:r>
            <a:r>
              <a:rPr lang="pl-PL" sz="2400" dirty="0" smtClean="0"/>
              <a:t>1968 r. </a:t>
            </a:r>
            <a:r>
              <a:rPr lang="pl-PL" sz="2400" dirty="0"/>
              <a:t>przez </a:t>
            </a:r>
            <a:r>
              <a:rPr lang="pl-PL" sz="2400" dirty="0" smtClean="0"/>
              <a:t>Irwina Sobela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 operatora Prewitt różni się jedynie wagami komórek masek (1, 2, 1)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Lepsze wygładzenie obrazu</a:t>
            </a:r>
            <a:endParaRPr lang="pl-PL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35745"/>
            <a:ext cx="4392488" cy="3561607"/>
            <a:chOff x="323528" y="2660605"/>
            <a:chExt cx="4392488" cy="3561607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392488" cy="333327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57465" y="3635641"/>
                <a:ext cx="1614352" cy="829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65" y="3635641"/>
                <a:ext cx="1614352" cy="829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651852" y="4543931"/>
            <a:ext cx="625578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788023" y="4543931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585535" y="6056099"/>
            <a:ext cx="75820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16016" y="6056098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Scharr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/>
              <a:t>Zaproponowany </a:t>
            </a:r>
            <a:r>
              <a:rPr lang="pl-PL" sz="2400" dirty="0" smtClean="0"/>
              <a:t>w 2000 </a:t>
            </a:r>
            <a:r>
              <a:rPr lang="pl-PL" sz="2400" dirty="0" smtClean="0"/>
              <a:t>r. </a:t>
            </a:r>
            <a:r>
              <a:rPr lang="pl-PL" sz="2400" dirty="0"/>
              <a:t>przez </a:t>
            </a:r>
            <a:r>
              <a:rPr lang="pl-PL" sz="2400" dirty="0" smtClean="0"/>
              <a:t>Hanno Scharra</a:t>
            </a:r>
            <a:endParaRPr lang="pl-PL" sz="2400" dirty="0" smtClean="0"/>
          </a:p>
          <a:p>
            <a:pPr marL="571500" indent="-457200">
              <a:buAutoNum type="arabicPeriod"/>
            </a:pPr>
            <a:r>
              <a:rPr lang="pl-PL" sz="2400" dirty="0"/>
              <a:t>Od </a:t>
            </a:r>
            <a:r>
              <a:rPr lang="pl-PL" sz="2400" dirty="0" smtClean="0"/>
              <a:t>operatorów Prewitt i Sobela </a:t>
            </a:r>
            <a:r>
              <a:rPr lang="pl-PL" sz="2400" dirty="0"/>
              <a:t>różni się jedynie wagami komórek </a:t>
            </a:r>
            <a:r>
              <a:rPr lang="pl-PL" sz="2400" dirty="0" smtClean="0"/>
              <a:t>masek (3, 10, 3)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Lepiej wykrywa kierunek krawędzi</a:t>
            </a:r>
          </a:p>
          <a:p>
            <a:pPr marL="571500" indent="-457200">
              <a:buAutoNum type="arabicPeriod"/>
            </a:pPr>
            <a:endParaRPr lang="pl-PL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35745"/>
            <a:ext cx="4608512" cy="3561607"/>
            <a:chOff x="323528" y="2660605"/>
            <a:chExt cx="4608512" cy="3561607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608512" cy="333327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23728" y="3635641"/>
                <a:ext cx="1870833" cy="829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635641"/>
                <a:ext cx="1870833" cy="829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70902" y="5157192"/>
                <a:ext cx="191571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02" y="5157192"/>
                <a:ext cx="1915717" cy="823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59751" y="3648336"/>
                <a:ext cx="20439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51" y="3648336"/>
                <a:ext cx="204395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157192"/>
                <a:ext cx="204395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2043957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722286" y="4543931"/>
            <a:ext cx="625578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32040" y="4543931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661663" y="6056099"/>
            <a:ext cx="75820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849179" y="6056098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5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porównanie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653897">
            <a:off x="2690054" y="369377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Freeform 17"/>
          <p:cNvSpPr/>
          <p:nvPr/>
        </p:nvSpPr>
        <p:spPr>
          <a:xfrm>
            <a:off x="755576" y="6344131"/>
            <a:ext cx="1728192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Krzyż Robertsa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724191" y="6344130"/>
            <a:ext cx="111454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Prewitt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52221" y="6330333"/>
            <a:ext cx="97210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074026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5390883" y="370762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4" name="Picture 6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76" y="1527893"/>
            <a:ext cx="2356942" cy="21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Studia magisterskie\Praca magisterska\repo\Placeholder\seminar1\prezentacja\filtry\rober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9956"/>
            <a:ext cx="2300172" cy="21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tudia magisterskie\Praca magisterska\repo\Placeholder\seminar1\prezentacja\filtry\prewit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0"/>
            <a:ext cx="2282577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Studia magisterskie\Praca magisterska\repo\Placeholder\seminar1\prezentacja\filtry\sob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0987"/>
            <a:ext cx="2376263" cy="21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 -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Autor: John </a:t>
            </a:r>
            <a:r>
              <a:rPr lang="pl-PL" sz="2400" dirty="0"/>
              <a:t>F. </a:t>
            </a:r>
            <a:r>
              <a:rPr lang="pl-PL" sz="2400" dirty="0" smtClean="0"/>
              <a:t>Canny, 1986</a:t>
            </a:r>
          </a:p>
          <a:p>
            <a:r>
              <a:rPr lang="pl-PL" sz="2400" dirty="0" smtClean="0"/>
              <a:t>Cele: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detekcja – wykrycie jak największej liczby rzeczywistych krawędzi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lokalizacja – oznaczenie danej krawędzi jak najbliżej jej rzeczywistego położenia</a:t>
            </a:r>
          </a:p>
          <a:p>
            <a:pPr lvl="1"/>
            <a:r>
              <a:rPr lang="pl-PL" sz="2400" dirty="0"/>
              <a:t>m</a:t>
            </a:r>
            <a:r>
              <a:rPr lang="pl-PL" sz="2400" dirty="0" smtClean="0"/>
              <a:t>inimalna odpowiedź – oznaczenie danej krawędzi tylko raz, brak krawędzi powstałych w wyniku zakłóceń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kroki algorytmu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modułu gradientu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Usunięcie </a:t>
            </a:r>
            <a:r>
              <a:rPr lang="pl-PL" sz="2400" dirty="0"/>
              <a:t>niemaksymalnych </a:t>
            </a:r>
            <a:r>
              <a:rPr lang="pl-PL" sz="2400" dirty="0" smtClean="0"/>
              <a:t>pikseli</a:t>
            </a:r>
            <a:endParaRPr lang="pl-PL" sz="2400" dirty="0"/>
          </a:p>
          <a:p>
            <a:pPr marL="571500" indent="-457200">
              <a:buAutoNum type="arabicPeriod"/>
            </a:pPr>
            <a:r>
              <a:rPr lang="pl-PL" sz="2400" dirty="0"/>
              <a:t>Progowanie z histerezą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3723853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wygładzanie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 filtrem Gaussa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Odchylenie </a:t>
            </a:r>
            <a:r>
              <a:rPr lang="pl-PL" sz="2400" dirty="0"/>
              <a:t>standardowe filtru </a:t>
            </a:r>
            <a:r>
              <a:rPr lang="pl-PL" sz="2400" dirty="0" smtClean="0"/>
              <a:t>(</a:t>
            </a:r>
            <a:r>
              <a:rPr lang="el-GR" sz="2400" dirty="0" smtClean="0"/>
              <a:t>σ</a:t>
            </a:r>
            <a:r>
              <a:rPr lang="pl-PL" sz="2400" dirty="0" smtClean="0"/>
              <a:t>) </a:t>
            </a:r>
            <a:r>
              <a:rPr lang="pl-PL" sz="2400" dirty="0"/>
              <a:t>- parametr </a:t>
            </a:r>
            <a:r>
              <a:rPr lang="pl-PL" sz="2400" dirty="0" smtClean="0"/>
              <a:t>metody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Im większe </a:t>
            </a:r>
            <a:r>
              <a:rPr lang="el-GR" sz="2400" dirty="0" smtClean="0"/>
              <a:t>σ</a:t>
            </a:r>
            <a:r>
              <a:rPr lang="pl-PL" sz="2400" dirty="0" smtClean="0"/>
              <a:t>, tym mniej fałszywych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redukcja szumu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93479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 (</a:t>
              </a:r>
              <a:r>
                <a:rPr lang="el-GR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σ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3)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7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Ponowne filtrowanie obrazu (</a:t>
            </a:r>
            <a:r>
              <a:rPr lang="de-DE" sz="2400" dirty="0" smtClean="0"/>
              <a:t>Krzyż Robertsa</a:t>
            </a:r>
            <a:r>
              <a:rPr lang="pl-PL" sz="2400" dirty="0" smtClean="0"/>
              <a:t> /</a:t>
            </a:r>
            <a:r>
              <a:rPr lang="de-DE" sz="2400" dirty="0" smtClean="0"/>
              <a:t> Prewitt</a:t>
            </a:r>
            <a:r>
              <a:rPr lang="pl-PL" sz="2400" dirty="0" smtClean="0"/>
              <a:t> /</a:t>
            </a:r>
            <a:r>
              <a:rPr lang="de-DE" sz="2400" dirty="0" smtClean="0"/>
              <a:t> Sobel</a:t>
            </a:r>
            <a:r>
              <a:rPr lang="pl-PL" sz="2400" dirty="0" smtClean="0"/>
              <a:t> /</a:t>
            </a:r>
            <a:r>
              <a:rPr lang="de-DE" sz="2400" dirty="0" smtClean="0"/>
              <a:t> Scharr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znalezienie potencjalnych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Należy zapamiętać kierunek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pl-PL" sz="2400" dirty="0" smtClean="0"/>
              <a:t>Kierunek wyznacza się z dokładnością do 45° (pion, poziom, skosy)</a:t>
            </a:r>
          </a:p>
          <a:p>
            <a:pPr marL="571500" indent="-457200">
              <a:buAutoNum type="arabicPeriod" startAt="4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23528" y="2102860"/>
            <a:ext cx="8064896" cy="4536504"/>
            <a:chOff x="323528" y="2660605"/>
            <a:chExt cx="8064896" cy="453650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430817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800059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3886480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:\Studia magisterskie\Praca magisterska\repo\Placeholder\seminar1\prezentacja\canny\2.2. kierunek gradien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7" y="2800059"/>
            <a:ext cx="3533775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a magisterskie\Praca magisterska\repo\Placeholder\seminar1\prezentacja\canny\2.2. kierunek gradientu_SW_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177168" y="5568280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SW-NE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Studia magisterskie\Praca magisterska\repo\Placeholder\seminar1\prezentacja\canny\2.2. kierunek gradientu_E_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54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tudia magisterskie\Praca magisterska\repo\Placeholder\seminar1\prezentacja\canny\2.2. kierunek gradientu_SE_N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tudia magisterskie\Praca magisterska\repo\Placeholder\seminar1\prezentacja\canny\2.2. kierunek gradientu_N_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7058968" y="5568280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177168" y="6072336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SE-NW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058968" y="6072336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N-S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Porównanie każdego pikela z dwoma pikselami sąsiednimi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Piksele sąsiednie wyznaczane na podstawie informacji o kierunku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5656" y="3356992"/>
            <a:ext cx="5544616" cy="2748614"/>
            <a:chOff x="323528" y="2660605"/>
            <a:chExt cx="5544616" cy="274861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5544616" cy="252028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55853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D:\Studia magisterskie\Praca magisterska\repo\Placeholder\seminar1\prezentacja\canny\3.1. pikse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56007"/>
            <a:ext cx="5391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pl-PL" sz="2400" dirty="0" smtClean="0"/>
              <a:t>Jeśli jasność piksela nie jest większa od jasności obu sąsiadów, piksel ten jest zerowany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Cel: uzyskanie linii o grubości 1px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Pozostaje pozbyć się zbyt ciemnych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19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1" y="3799432"/>
            <a:ext cx="3538071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Splot </a:t>
            </a:r>
            <a:r>
              <a:rPr lang="pl-PL" sz="2800" dirty="0" smtClean="0"/>
              <a:t>obrazów</a:t>
            </a:r>
          </a:p>
          <a:p>
            <a:r>
              <a:rPr lang="pl-PL" sz="2800" dirty="0" smtClean="0"/>
              <a:t>Rozmycie Gaussa</a:t>
            </a:r>
            <a:endParaRPr lang="pl-PL" sz="2800" dirty="0" smtClean="0"/>
          </a:p>
          <a:p>
            <a:r>
              <a:rPr lang="pl-PL" sz="2800" dirty="0" smtClean="0"/>
              <a:t>Operatory detekcji krawędzi</a:t>
            </a:r>
            <a:endParaRPr lang="pl-PL" sz="2800" dirty="0" smtClean="0"/>
          </a:p>
          <a:p>
            <a:r>
              <a:rPr lang="pl-PL" sz="2800" dirty="0" smtClean="0"/>
              <a:t>Algorytm Canny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Określenie dwóch progów: T</a:t>
            </a:r>
            <a:r>
              <a:rPr lang="pl-PL" sz="2400" baseline="-25000" dirty="0"/>
              <a:t>1</a:t>
            </a:r>
            <a:r>
              <a:rPr lang="pl-PL" sz="2400" dirty="0" smtClean="0"/>
              <a:t>, T</a:t>
            </a:r>
            <a:r>
              <a:rPr lang="pl-PL" sz="2400" baseline="-25000" dirty="0" smtClean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T</a:t>
            </a:r>
            <a:r>
              <a:rPr lang="pl-PL" sz="2400" baseline="-25000" dirty="0"/>
              <a:t>1</a:t>
            </a:r>
            <a:r>
              <a:rPr lang="pl-PL" sz="2400" dirty="0"/>
              <a:t>, T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pl-PL" sz="2400" dirty="0" smtClean="0"/>
              <a:t>– parametry  metody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Zaakceptowanie </a:t>
            </a:r>
            <a:r>
              <a:rPr lang="pl-PL" sz="2400" dirty="0"/>
              <a:t>krawędzi, dla których moduł gradientu jest </a:t>
            </a:r>
            <a:r>
              <a:rPr lang="pl-PL" sz="2400" dirty="0" smtClean="0"/>
              <a:t>&gt; T</a:t>
            </a:r>
            <a:r>
              <a:rPr lang="pl-PL" sz="2400" baseline="-25000" dirty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Usunięcie krawędzi, dla których moduł gradientu jest &lt; T</a:t>
            </a:r>
            <a:r>
              <a:rPr lang="pl-PL" sz="2400" baseline="-25000" dirty="0" smtClean="0"/>
              <a:t>1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Rekurencyjne usunięcie krawędzi, dla których moduł gradientu jest</a:t>
            </a:r>
            <a:r>
              <a:rPr lang="pl-PL" sz="2400" dirty="0"/>
              <a:t> &lt; </a:t>
            </a:r>
            <a:r>
              <a:rPr lang="pl-PL" sz="2400" dirty="0" smtClean="0"/>
              <a:t>T</a:t>
            </a:r>
            <a:r>
              <a:rPr lang="pl-PL" sz="2400" baseline="-25000" dirty="0"/>
              <a:t>2</a:t>
            </a:r>
            <a:r>
              <a:rPr lang="pl-PL" sz="2400" dirty="0" smtClean="0"/>
              <a:t>, i które nie przylegają do już zaakceptowanej krawędzi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Cel: usunięcie ciemnych krawędzi przy zachowaniu ciemnych fragmentów jasnych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21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6864" y="2369939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tudia magisterskie\Praca magisterska\repo\Placeholder\seminar1\prezentacja\canny\4,1. wynik_3_75_1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a magisterskie\Praca magisterska\repo\Placeholder\seminar1\prezentacja\canny\4.2. wynik_1_75_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9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udia magisterskie\Praca magisterska\repo\Placeholder\seminar1\prezentacja\canny\4.3. wynik_3_25_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508104" y="3715735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46781" y="6344130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503265" y="6344129"/>
            <a:ext cx="1944216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950217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4036864" y="3673856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5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22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1100" y="1196752"/>
            <a:ext cx="7713692" cy="1631365"/>
            <a:chOff x="323528" y="2121670"/>
            <a:chExt cx="7713692" cy="1631365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40416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Adam Mickiewicz (57)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Henryk Sienkiewicz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70)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Bolesław Prus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(65)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507935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wynik działania aplikacji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7620000" cy="223224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Kod programu w Javie jest o ok. </a:t>
            </a:r>
            <a:r>
              <a:rPr lang="pl-PL" sz="2400" b="1" dirty="0" smtClean="0"/>
              <a:t>70%</a:t>
            </a:r>
            <a:r>
              <a:rPr lang="pl-PL" sz="2400" dirty="0" smtClean="0"/>
              <a:t> dłuższy niż w C#</a:t>
            </a:r>
          </a:p>
          <a:p>
            <a:r>
              <a:rPr lang="pl-PL" sz="2400" dirty="0" smtClean="0"/>
              <a:t>Kod C# lepiej wyraża intencje programisty – czytelnik skupia się na tym, „</a:t>
            </a:r>
            <a:r>
              <a:rPr lang="pl-PL" sz="2400" b="1" dirty="0" smtClean="0"/>
              <a:t>co</a:t>
            </a:r>
            <a:r>
              <a:rPr lang="pl-PL" sz="2400" dirty="0" smtClean="0"/>
              <a:t>” (a nie „</a:t>
            </a:r>
            <a:r>
              <a:rPr lang="pl-PL" sz="2400" b="1" dirty="0" smtClean="0"/>
              <a:t>jak</a:t>
            </a:r>
            <a:r>
              <a:rPr lang="pl-PL" sz="2400" dirty="0" smtClean="0"/>
              <a:t>”) się dzieje</a:t>
            </a:r>
          </a:p>
          <a:p>
            <a:r>
              <a:rPr lang="pl-PL" sz="2400" dirty="0" smtClean="0"/>
              <a:t>Zrozumienie działania kodu C# wymaga znajomości większej ilości mechanizmów</a:t>
            </a:r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184576"/>
          </a:xfrm>
        </p:spPr>
        <p:txBody>
          <a:bodyPr>
            <a:normAutofit/>
          </a:bodyPr>
          <a:lstStyle/>
          <a:p>
            <a:r>
              <a:rPr lang="pl-PL" sz="2400"/>
              <a:t>Steć P.; Filtracja obrazów rastrowych; </a:t>
            </a:r>
            <a:r>
              <a:rPr lang="pl-PL" sz="2400" i="1"/>
              <a:t>http://www.uz.zgora.pl</a:t>
            </a:r>
            <a:r>
              <a:rPr lang="pl-PL" sz="2400" i="1"/>
              <a:t>/~</a:t>
            </a:r>
            <a:r>
              <a:rPr lang="pl-PL" sz="2400" i="1" smtClean="0"/>
              <a:t>pstec/files/filtracja.pdf</a:t>
            </a:r>
            <a:endParaRPr lang="pl-PL" sz="2400" smtClean="0"/>
          </a:p>
          <a:p>
            <a:r>
              <a:rPr lang="pl-PL" sz="2400" dirty="0" smtClean="0"/>
              <a:t>Bołdak </a:t>
            </a:r>
            <a:r>
              <a:rPr lang="pl-PL" sz="2400" dirty="0"/>
              <a:t>C.; Wykrywanie cech w obrazach cyfrowych; </a:t>
            </a:r>
            <a:r>
              <a:rPr lang="pl-PL" sz="2400" i="1" dirty="0"/>
              <a:t>http://aragorn.pb.bialystok.pl/~</a:t>
            </a:r>
            <a:r>
              <a:rPr lang="pl-PL" sz="2400" i="1" dirty="0" smtClean="0"/>
              <a:t>boldak/DIP/CPO-W04-v01-50pr.pdf</a:t>
            </a:r>
            <a:endParaRPr lang="pl-PL" sz="2400" dirty="0" smtClean="0"/>
          </a:p>
          <a:p>
            <a:r>
              <a:rPr lang="en-US" sz="2400" dirty="0" err="1" smtClean="0"/>
              <a:t>Maini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en-US" sz="2400" dirty="0" smtClean="0"/>
              <a:t>.</a:t>
            </a:r>
            <a:r>
              <a:rPr lang="pl-PL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Aggarwal </a:t>
            </a:r>
            <a:r>
              <a:rPr lang="en-US" sz="2400" dirty="0" smtClean="0"/>
              <a:t>H.</a:t>
            </a:r>
            <a:r>
              <a:rPr lang="pl-PL" sz="2400" dirty="0"/>
              <a:t>;</a:t>
            </a:r>
            <a:r>
              <a:rPr lang="pl-PL" sz="2400" dirty="0" smtClean="0"/>
              <a:t> </a:t>
            </a:r>
            <a:r>
              <a:rPr lang="en-US" sz="2400" dirty="0" smtClean="0"/>
              <a:t>Study </a:t>
            </a:r>
            <a:r>
              <a:rPr lang="en-US" sz="2400" dirty="0"/>
              <a:t>and Comparison of Various Image Edge Detection </a:t>
            </a:r>
            <a:r>
              <a:rPr lang="en-US" sz="2400" dirty="0" smtClean="0"/>
              <a:t>Techniques</a:t>
            </a:r>
            <a:r>
              <a:rPr lang="pl-PL" sz="2400" dirty="0" smtClean="0"/>
              <a:t>; </a:t>
            </a:r>
            <a:r>
              <a:rPr lang="en-US" sz="2400" i="1" dirty="0" smtClean="0"/>
              <a:t>http</a:t>
            </a:r>
            <a:r>
              <a:rPr lang="en-US" sz="2400" i="1" dirty="0"/>
              <a:t>://wwwmath.tau.ac.il/~</a:t>
            </a:r>
            <a:r>
              <a:rPr lang="en-US" sz="2400" i="1" dirty="0" smtClean="0"/>
              <a:t>turkel/notes/Maini.pdf</a:t>
            </a:r>
            <a:endParaRPr lang="pl-PL" sz="2400" i="1" dirty="0" smtClean="0"/>
          </a:p>
          <a:p>
            <a:r>
              <a:rPr lang="pl-PL" sz="2400" i="1" dirty="0" smtClean="0"/>
              <a:t>Tadeusiewicz </a:t>
            </a:r>
            <a:r>
              <a:rPr lang="pl-PL" sz="2400" i="1" dirty="0"/>
              <a:t>R., Korohoda P.; Kraków 1997; Komputerowa analiza i przetwarzanie obrazów; Wydawnictwo Fundacji Postepu Telekomunikacji; ISBN </a:t>
            </a:r>
            <a:r>
              <a:rPr lang="pl-PL" sz="2400" i="1" dirty="0" smtClean="0"/>
              <a:t>83-86476-15-X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3135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Określenie:</a:t>
            </a:r>
          </a:p>
          <a:p>
            <a:pPr lvl="1"/>
            <a:r>
              <a:rPr lang="pl-PL" dirty="0" smtClean="0"/>
              <a:t>macierzy </a:t>
            </a:r>
            <a:r>
              <a:rPr lang="pl-PL" dirty="0" smtClean="0"/>
              <a:t>(maski) </a:t>
            </a:r>
            <a:r>
              <a:rPr lang="pl-PL" dirty="0" smtClean="0"/>
              <a:t>filtru</a:t>
            </a:r>
          </a:p>
          <a:p>
            <a:pPr lvl="1"/>
            <a:r>
              <a:rPr lang="pl-PL" dirty="0" smtClean="0"/>
              <a:t>współczynnika normalizującego (najczęściej równego sumie wartości komórek maski)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wartości każdego piksela obrazu poprzez: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omnożenie wartości komórek maski </a:t>
            </a:r>
            <a:r>
              <a:rPr lang="pl-PL" dirty="0"/>
              <a:t>przez wartości odpowiednich piskeli</a:t>
            </a:r>
          </a:p>
          <a:p>
            <a:pPr lvl="1"/>
            <a:r>
              <a:rPr lang="pl-PL" dirty="0" smtClean="0"/>
              <a:t>zsumowanie wartości wszystkich komórek maski</a:t>
            </a:r>
          </a:p>
          <a:p>
            <a:pPr lvl="1"/>
            <a:r>
              <a:rPr lang="pl-PL" dirty="0" smtClean="0"/>
              <a:t>podzielenie wyniku przez współczynnik normalizujący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Wartość współczynnika normalizującego równa sumie wartości komórek maski gwarantuje wartość wyniku mieszczącą się w przedziale dopuszczalnych wartości piksela (np. 0-255)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7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Splot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0122" y="1212802"/>
            <a:ext cx="5406134" cy="5456558"/>
            <a:chOff x="323528" y="2660605"/>
            <a:chExt cx="5406134" cy="5456558"/>
          </a:xfrm>
        </p:grpSpPr>
        <p:sp>
          <p:nvSpPr>
            <p:cNvPr id="8" name="Freeform 7"/>
            <p:cNvSpPr/>
            <p:nvPr/>
          </p:nvSpPr>
          <p:spPr>
            <a:xfrm>
              <a:off x="323528" y="2888938"/>
              <a:ext cx="5406134" cy="5228225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42262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Operacja splotu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2" descr="D:\Studia magisterskie\Praca magisterska\repo\Placeholder\seminar1\prezentacja\filtry\s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20" y="1772816"/>
            <a:ext cx="4922903" cy="47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rozmycie Gaussa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43192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Wartość piksela maleje </a:t>
            </a:r>
            <a:r>
              <a:rPr lang="pl-PL" sz="2400" dirty="0"/>
              <a:t>wraz </a:t>
            </a:r>
            <a:r>
              <a:rPr lang="pl-PL" sz="2400" dirty="0" smtClean="0"/>
              <a:t>z odległością od środka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Jest to filtr uśredniający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Pozwala wygładzić obraz (redukując szum, ale tracąc detale)</a:t>
            </a:r>
          </a:p>
          <a:p>
            <a:pPr marL="571500" indent="-457200">
              <a:buAutoNum type="arabicPeriod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195736" y="3209236"/>
            <a:ext cx="4032448" cy="2596028"/>
            <a:chOff x="323528" y="2660605"/>
            <a:chExt cx="4032448" cy="2596028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4032448" cy="2367694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11760" y="4105220"/>
                <a:ext cx="1268103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105220"/>
                <a:ext cx="1268103" cy="823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90865" y="3828286"/>
                <a:ext cx="1963678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65" y="3828286"/>
                <a:ext cx="1963678" cy="136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2641414" y="5268446"/>
            <a:ext cx="808793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3×3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66929" y="5268446"/>
            <a:ext cx="808793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5×5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9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rozmycie Gaussa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  <p:grpSp>
        <p:nvGrpSpPr>
          <p:cNvPr id="20" name="Group 19"/>
          <p:cNvGrpSpPr/>
          <p:nvPr/>
        </p:nvGrpSpPr>
        <p:grpSpPr>
          <a:xfrm>
            <a:off x="251520" y="1988840"/>
            <a:ext cx="8064896" cy="3252670"/>
            <a:chOff x="323528" y="2660605"/>
            <a:chExt cx="8064896" cy="3252670"/>
          </a:xfrm>
        </p:grpSpPr>
        <p:sp>
          <p:nvSpPr>
            <p:cNvPr id="21" name="Freeform 20"/>
            <p:cNvSpPr/>
            <p:nvPr/>
          </p:nvSpPr>
          <p:spPr>
            <a:xfrm>
              <a:off x="323528" y="2888939"/>
              <a:ext cx="8064896" cy="3024336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39366" y="374246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2678110"/>
            <a:ext cx="3533775" cy="2347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1686"/>
            <a:ext cx="3528392" cy="23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Zastosowanie operatorów dyskretnego różniczkowania w celu a</a:t>
            </a:r>
            <a:r>
              <a:rPr lang="pl-PL" sz="2400" dirty="0" smtClean="0"/>
              <a:t>proksymacji pochodnych kierunkowych intensywności obrazu (gradientów) w kilku kierunkach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Operatory różnią się liczbą i rodzajem masek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  <p:grpSp>
        <p:nvGrpSpPr>
          <p:cNvPr id="14" name="Group 13"/>
          <p:cNvGrpSpPr/>
          <p:nvPr/>
        </p:nvGrpSpPr>
        <p:grpSpPr>
          <a:xfrm>
            <a:off x="251520" y="3128658"/>
            <a:ext cx="8064896" cy="3252670"/>
            <a:chOff x="323528" y="2660605"/>
            <a:chExt cx="8064896" cy="3252670"/>
          </a:xfrm>
        </p:grpSpPr>
        <p:sp>
          <p:nvSpPr>
            <p:cNvPr id="15" name="Freeform 14"/>
            <p:cNvSpPr/>
            <p:nvPr/>
          </p:nvSpPr>
          <p:spPr>
            <a:xfrm>
              <a:off x="323528" y="2888939"/>
              <a:ext cx="8064896" cy="3024336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9" y="3824599"/>
            <a:ext cx="3533775" cy="23407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7745"/>
            <a:ext cx="3528391" cy="23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krawędzi - Krzyż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Robertsa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43192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Jeden </a:t>
            </a:r>
            <a:r>
              <a:rPr lang="pl-PL" sz="2400" dirty="0"/>
              <a:t>z najwcześniejszych algorytmów wykrywania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Zaproponowany </a:t>
            </a:r>
            <a:r>
              <a:rPr lang="pl-PL" sz="2400" dirty="0" smtClean="0"/>
              <a:t>w 1963 r. przez Lawrence’a G. </a:t>
            </a:r>
            <a:r>
              <a:rPr lang="pl-PL" sz="2400" dirty="0" smtClean="0"/>
              <a:t>Robertsa</a:t>
            </a:r>
          </a:p>
          <a:p>
            <a:pPr marL="571500" indent="-457200">
              <a:buAutoNum type="arabicPeriod"/>
            </a:pPr>
            <a:r>
              <a:rPr lang="pl-PL" sz="2400" dirty="0"/>
              <a:t>Wynikowy obraz </a:t>
            </a:r>
            <a:r>
              <a:rPr lang="pl-PL" sz="2400" dirty="0" smtClean="0"/>
              <a:t>otrzymuje się poprzez obliczenie </a:t>
            </a:r>
            <a:r>
              <a:rPr lang="pl-PL" sz="2400" dirty="0"/>
              <a:t>różnic </a:t>
            </a:r>
            <a:r>
              <a:rPr lang="pl-PL" sz="2400" dirty="0" smtClean="0"/>
              <a:t>modułów wartości odpowiadających sobie pikseli z obrazów powstałych przez zastosowanie masek</a:t>
            </a:r>
            <a:endParaRPr lang="pl-PL" sz="2400" dirty="0" smtClean="0"/>
          </a:p>
          <a:p>
            <a:pPr marL="571500" indent="-457200">
              <a:buAutoNum type="arabicPeriod"/>
            </a:pPr>
            <a:r>
              <a:rPr lang="pl-PL" sz="2400" dirty="0" smtClean="0"/>
              <a:t>Zaleta: mała złożoność obliczeniowa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Wada: mała odporność na szum</a:t>
            </a:r>
            <a:endParaRPr lang="pl-PL" sz="2400" dirty="0" smtClean="0"/>
          </a:p>
          <a:p>
            <a:pPr marL="571500" indent="-457200">
              <a:buAutoNum type="arabicPeriod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659835" y="4725144"/>
            <a:ext cx="3312368" cy="1728192"/>
            <a:chOff x="323528" y="2660605"/>
            <a:chExt cx="3312368" cy="172819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3312368" cy="149985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16416" y="5301208"/>
                <a:ext cx="12397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16" y="5301208"/>
                <a:ext cx="1239763" cy="554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75859" y="5305279"/>
                <a:ext cx="1239763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9" y="5305279"/>
                <a:ext cx="1239763" cy="552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3130273" y="5912083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98822" y="5912082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9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Prewitt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/>
              <a:t>Zaproponowany w </a:t>
            </a:r>
            <a:r>
              <a:rPr lang="pl-PL" sz="2400" dirty="0" smtClean="0"/>
              <a:t>1966 r. </a:t>
            </a:r>
            <a:r>
              <a:rPr lang="pl-PL" sz="2400" dirty="0"/>
              <a:t>przez </a:t>
            </a:r>
            <a:r>
              <a:rPr lang="pl-PL" sz="2400" dirty="0" smtClean="0"/>
              <a:t>Judith M. </a:t>
            </a:r>
            <a:r>
              <a:rPr lang="pl-PL" sz="2400" dirty="0" smtClean="0"/>
              <a:t>Prewitt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Zbiór 8 masek (</a:t>
            </a:r>
            <a:r>
              <a:rPr lang="pl-PL" sz="2400" dirty="0"/>
              <a:t>0° - krawędzie pionowe</a:t>
            </a:r>
            <a:r>
              <a:rPr lang="pl-PL" sz="2400" dirty="0" smtClean="0"/>
              <a:t>, </a:t>
            </a:r>
            <a:r>
              <a:rPr lang="pl-PL" sz="2400" dirty="0"/>
              <a:t>90° - </a:t>
            </a:r>
            <a:r>
              <a:rPr lang="pl-PL" sz="2400" dirty="0" smtClean="0"/>
              <a:t>poziome)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Wystarczy obliczyć splot z 4 macierzami (M</a:t>
            </a:r>
            <a:r>
              <a:rPr lang="pl-PL" sz="2400" baseline="-25000" dirty="0"/>
              <a:t>α</a:t>
            </a:r>
            <a:r>
              <a:rPr lang="pl-PL" sz="2400" baseline="-25000" dirty="0" smtClean="0"/>
              <a:t>+180°</a:t>
            </a:r>
            <a:r>
              <a:rPr lang="pl-PL" sz="2400" dirty="0" smtClean="0"/>
              <a:t> = -M</a:t>
            </a:r>
            <a:r>
              <a:rPr lang="pl-PL" sz="2400" baseline="-25000" dirty="0"/>
              <a:t>α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Lepsza skuteczność, ale większa złożoność obliczeniowa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35745"/>
            <a:ext cx="4392488" cy="3561607"/>
            <a:chOff x="323528" y="2660605"/>
            <a:chExt cx="4392488" cy="3561607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392488" cy="333327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342508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Maski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57465" y="3635641"/>
                <a:ext cx="1614353" cy="850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65" y="3635641"/>
                <a:ext cx="1614353" cy="8502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02" y="5157192"/>
                <a:ext cx="1787477" cy="82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51" y="3648336"/>
                <a:ext cx="1787477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l-PL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157192"/>
                <a:ext cx="1787477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651852" y="4543931"/>
            <a:ext cx="625578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788023" y="4543931"/>
            <a:ext cx="73093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585535" y="6056099"/>
            <a:ext cx="75820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16016" y="6056098"/>
            <a:ext cx="874949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135°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1297</Words>
  <Application>Microsoft Office PowerPoint</Application>
  <PresentationFormat>On-screen Show (4:3)</PresentationFormat>
  <Paragraphs>205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Projekt aplikacji mobilnej umożliwiającej umieszczenie wirtualnej grafiki w rzeczywistym położeniu: Podstawy przetwarzania obrazów</vt:lpstr>
      <vt:lpstr>Agenda</vt:lpstr>
      <vt:lpstr>Splot obrazów</vt:lpstr>
      <vt:lpstr>Splot obrazów</vt:lpstr>
      <vt:lpstr>Przykład – rozmycie Gaussa</vt:lpstr>
      <vt:lpstr>Przykład – rozmycie Gaussa</vt:lpstr>
      <vt:lpstr>Detekcja krawędzi</vt:lpstr>
      <vt:lpstr>Detekcja krawędzi - Krzyż Robertsa</vt:lpstr>
      <vt:lpstr>Detekcja krawędzi - Prewitt</vt:lpstr>
      <vt:lpstr>Detekcja krawędzi - Sobel</vt:lpstr>
      <vt:lpstr>Detekcja krawędzi - Scharr</vt:lpstr>
      <vt:lpstr>Detekcja krawędzi - porównanie</vt:lpstr>
      <vt:lpstr>Detekcja krawędzi - Canny</vt:lpstr>
      <vt:lpstr>Canny – kroki algorytmu</vt:lpstr>
      <vt:lpstr>Canny – wygładzanie</vt:lpstr>
      <vt:lpstr>Canny – obliczenie gradientu</vt:lpstr>
      <vt:lpstr>Canny – obliczenie gradientu</vt:lpstr>
      <vt:lpstr>Canny – usunięcie zbędnych pikseli</vt:lpstr>
      <vt:lpstr>Canny – usunięcie zbędnych pikseli</vt:lpstr>
      <vt:lpstr>Canny – progowanie z histerezą</vt:lpstr>
      <vt:lpstr>Canny – progowanie z histerezą</vt:lpstr>
      <vt:lpstr>[TODO] Podsumowanie</vt:lpstr>
      <vt:lpstr>Bibliografia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291</cp:revision>
  <dcterms:created xsi:type="dcterms:W3CDTF">2012-11-20T21:40:48Z</dcterms:created>
  <dcterms:modified xsi:type="dcterms:W3CDTF">2013-11-25T23:23:14Z</dcterms:modified>
</cp:coreProperties>
</file>