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86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71" r:id="rId14"/>
    <p:sldId id="258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2013-11-11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2013-11-11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2013-11-11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2013-11-11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2013-11-11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2013-11-11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2013-11-11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2013-11-11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/>
          <a:lstStyle/>
          <a:p>
            <a:r>
              <a:rPr lang="pl-P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położeniu.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Warszawa, 20.11.2013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pl-PL" sz="2400" dirty="0" smtClean="0"/>
              <a:t>Jeśli jasność piksela nie jest większa od jasności obu sąsiadów, piksel ten jest zerowany</a:t>
            </a:r>
            <a:endParaRPr lang="pl-PL" sz="2400" dirty="0" smtClean="0"/>
          </a:p>
          <a:p>
            <a:pPr marL="571500" indent="-457200">
              <a:buAutoNum type="arabicPeriod" startAt="3"/>
            </a:pPr>
            <a:r>
              <a:rPr lang="pl-PL" sz="2400" dirty="0" smtClean="0"/>
              <a:t>Cel: uzyskanie linii o grubości 1px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Pozostaje pozbyć się zbyt ciemnych krawędzi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1" y="3799432"/>
            <a:ext cx="3538071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Określenie dwóch progów: T</a:t>
            </a:r>
            <a:r>
              <a:rPr lang="pl-PL" sz="2400" baseline="-25000" dirty="0"/>
              <a:t>1</a:t>
            </a:r>
            <a:r>
              <a:rPr lang="pl-PL" sz="2400" dirty="0" smtClean="0"/>
              <a:t>, T</a:t>
            </a:r>
            <a:r>
              <a:rPr lang="pl-PL" sz="2400" baseline="-25000" dirty="0" smtClean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T</a:t>
            </a:r>
            <a:r>
              <a:rPr lang="pl-PL" sz="2400" baseline="-25000" dirty="0"/>
              <a:t>1</a:t>
            </a:r>
            <a:r>
              <a:rPr lang="pl-PL" sz="2400" dirty="0"/>
              <a:t>, T</a:t>
            </a:r>
            <a:r>
              <a:rPr lang="pl-PL" sz="2400" baseline="-25000" dirty="0"/>
              <a:t>2</a:t>
            </a:r>
            <a:r>
              <a:rPr lang="pl-PL" sz="2400" dirty="0"/>
              <a:t> </a:t>
            </a:r>
            <a:r>
              <a:rPr lang="pl-PL" sz="2400" dirty="0" smtClean="0"/>
              <a:t>– parametry  metody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Zaakceptowanie </a:t>
            </a:r>
            <a:r>
              <a:rPr lang="pl-PL" sz="2400" dirty="0"/>
              <a:t>krawędzi, dla których moduł gradientu jest </a:t>
            </a:r>
            <a:r>
              <a:rPr lang="pl-PL" sz="2400" dirty="0" smtClean="0"/>
              <a:t>&gt; T</a:t>
            </a:r>
            <a:r>
              <a:rPr lang="pl-PL" sz="2400" baseline="-25000" dirty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Usunięcie krawędzi, dla których moduł gradientu jest </a:t>
            </a:r>
            <a:r>
              <a:rPr lang="pl-PL" sz="2400" dirty="0" smtClean="0"/>
              <a:t>&lt; T</a:t>
            </a:r>
            <a:r>
              <a:rPr lang="pl-PL" sz="2400" baseline="-25000" dirty="0" smtClean="0"/>
              <a:t>1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Rekurencyjne usunięcie krawędzi, dla których moduł gradientu jest</a:t>
            </a:r>
            <a:r>
              <a:rPr lang="pl-PL" sz="2400" dirty="0"/>
              <a:t> &lt; </a:t>
            </a:r>
            <a:r>
              <a:rPr lang="pl-PL" sz="2400" dirty="0" smtClean="0"/>
              <a:t>T</a:t>
            </a:r>
            <a:r>
              <a:rPr lang="pl-PL" sz="2400" baseline="-25000" dirty="0"/>
              <a:t>2</a:t>
            </a:r>
            <a:r>
              <a:rPr lang="pl-PL" sz="2400" dirty="0" smtClean="0"/>
              <a:t>, i które nie przylegają do już zaakceptowanej krawędzi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Cel: usunięcie ciemnych krawędzi przy zachowaniu ciemnych fragmentów jasnych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6864" y="2369939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tudia magisterskie\Praca magisterska\repo\Placeholder\seminar1\prezentacja\canny\4,1. wynik_3_75_1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udia magisterskie\Praca magisterska\repo\Placeholder\seminar1\prezentacja\canny\4.2. wynik_1_75_1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9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tudia magisterskie\Praca magisterska\repo\Placeholder\seminar1\prezentacja\canny\4.3. wynik_3_25_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508104" y="3715735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46781" y="6344130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503265" y="6344129"/>
            <a:ext cx="1944216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950217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4036864" y="3673856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5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1100" y="1196752"/>
            <a:ext cx="7713692" cy="1631365"/>
            <a:chOff x="323528" y="2121670"/>
            <a:chExt cx="7713692" cy="1631365"/>
          </a:xfrm>
        </p:grpSpPr>
        <p:sp>
          <p:nvSpPr>
            <p:cNvPr id="8" name="Freeform 7"/>
            <p:cNvSpPr/>
            <p:nvPr/>
          </p:nvSpPr>
          <p:spPr>
            <a:xfrm>
              <a:off x="323528" y="2348875"/>
              <a:ext cx="7713692" cy="140416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Adam Mickiewicz (57)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Henryk Sienkiewicz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70)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Bolesław Prus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(65)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121670"/>
              <a:ext cx="507935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wynik działania aplikacji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7620000" cy="223224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Kod programu w Javie jest o ok. </a:t>
            </a:r>
            <a:r>
              <a:rPr lang="pl-PL" sz="2400" b="1" dirty="0" smtClean="0"/>
              <a:t>70%</a:t>
            </a:r>
            <a:r>
              <a:rPr lang="pl-PL" sz="2400" dirty="0" smtClean="0"/>
              <a:t> dłuższy niż w C#</a:t>
            </a:r>
          </a:p>
          <a:p>
            <a:r>
              <a:rPr lang="pl-PL" sz="2400" dirty="0" smtClean="0"/>
              <a:t>Kod C# lepiej wyraża intencje programisty – czytelnik skupia się na tym, „</a:t>
            </a:r>
            <a:r>
              <a:rPr lang="pl-PL" sz="2400" b="1" dirty="0" smtClean="0"/>
              <a:t>co</a:t>
            </a:r>
            <a:r>
              <a:rPr lang="pl-PL" sz="2400" dirty="0" smtClean="0"/>
              <a:t>” (a nie „</a:t>
            </a:r>
            <a:r>
              <a:rPr lang="pl-PL" sz="2400" b="1" dirty="0" smtClean="0"/>
              <a:t>jak</a:t>
            </a:r>
            <a:r>
              <a:rPr lang="pl-PL" sz="2400" dirty="0" smtClean="0"/>
              <a:t>”) się dzieje</a:t>
            </a:r>
          </a:p>
          <a:p>
            <a:r>
              <a:rPr lang="pl-PL" sz="2400" dirty="0" smtClean="0"/>
              <a:t>Zrozumienie działania kodu C# wymaga znajomości większej ilości mechanizmów</a:t>
            </a:r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sp>
        <p:nvSpPr>
          <p:cNvPr id="4" name="TextBox 3"/>
          <p:cNvSpPr txBox="1"/>
          <p:nvPr/>
        </p:nvSpPr>
        <p:spPr>
          <a:xfrm>
            <a:off x="2771800" y="567416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solidFill>
                  <a:schemeClr val="tx2"/>
                </a:solidFill>
              </a:rPr>
              <a:t>Zrzuty ekranu na slajdzie 7. pochodzą z programów:</a:t>
            </a:r>
          </a:p>
          <a:p>
            <a:pPr marL="285750" indent="-285750">
              <a:buFontTx/>
              <a:buChar char="-"/>
            </a:pPr>
            <a:r>
              <a:rPr lang="pl-PL" i="1" dirty="0" smtClean="0">
                <a:solidFill>
                  <a:schemeClr val="tx2"/>
                </a:solidFill>
              </a:rPr>
              <a:t>Eclipse SDK 3.7.2</a:t>
            </a:r>
          </a:p>
          <a:p>
            <a:pPr marL="285750" indent="-285750">
              <a:buFontTx/>
              <a:buChar char="-"/>
            </a:pPr>
            <a:r>
              <a:rPr lang="pl-PL" i="1" dirty="0" smtClean="0">
                <a:solidFill>
                  <a:schemeClr val="tx2"/>
                </a:solidFill>
              </a:rPr>
              <a:t>Microsoft Visual Studio 2010 Ultimate</a:t>
            </a:r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Java i C#</a:t>
            </a:r>
          </a:p>
          <a:p>
            <a:r>
              <a:rPr lang="pl-PL" sz="2800" dirty="0" smtClean="0"/>
              <a:t>Podobieństwa</a:t>
            </a:r>
          </a:p>
          <a:p>
            <a:r>
              <a:rPr lang="pl-PL" sz="2800" dirty="0" smtClean="0"/>
              <a:t>Przykładowy program</a:t>
            </a:r>
          </a:p>
          <a:p>
            <a:r>
              <a:rPr lang="pl-PL" sz="2800" dirty="0" smtClean="0"/>
              <a:t>Różnice</a:t>
            </a:r>
          </a:p>
          <a:p>
            <a:r>
              <a:rPr lang="pl-PL" sz="2800" dirty="0" smtClean="0"/>
              <a:t>Mechanizmy C#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obrazu, splot 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TODO</a:t>
            </a:r>
          </a:p>
          <a:p>
            <a:r>
              <a:rPr lang="de-DE" sz="2400" dirty="0"/>
              <a:t>Krzyż </a:t>
            </a:r>
            <a:r>
              <a:rPr lang="de-DE" sz="2400" dirty="0" smtClean="0"/>
              <a:t>Robertsa</a:t>
            </a:r>
            <a:endParaRPr lang="pl-PL" sz="2400" dirty="0" smtClean="0"/>
          </a:p>
          <a:p>
            <a:r>
              <a:rPr lang="de-DE" sz="2400" dirty="0" smtClean="0"/>
              <a:t>Prewitt</a:t>
            </a:r>
            <a:endParaRPr lang="pl-PL" sz="2400" dirty="0" smtClean="0"/>
          </a:p>
          <a:p>
            <a:r>
              <a:rPr lang="de-DE" sz="2400" dirty="0" smtClean="0"/>
              <a:t>Sobel</a:t>
            </a:r>
            <a:endParaRPr lang="pl-PL" sz="2400" dirty="0" smtClean="0"/>
          </a:p>
          <a:p>
            <a:r>
              <a:rPr lang="de-DE" sz="2400" dirty="0" smtClean="0"/>
              <a:t>Scharr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0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krawędzi: Canny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John </a:t>
            </a:r>
            <a:r>
              <a:rPr lang="pl-PL" sz="2400" dirty="0"/>
              <a:t>F. </a:t>
            </a:r>
            <a:r>
              <a:rPr lang="pl-PL" sz="2400" dirty="0" smtClean="0"/>
              <a:t>Canny, 1986</a:t>
            </a:r>
          </a:p>
          <a:p>
            <a:r>
              <a:rPr lang="pl-PL" sz="2400" dirty="0" smtClean="0"/>
              <a:t>Cele: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detekcja – wykrycie jak największej liczby rzeczywistych krawędzi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lokalizacja – oznaczenie danej krawędzi jak najbliżej jej rzeczywistego położenia</a:t>
            </a:r>
          </a:p>
          <a:p>
            <a:pPr lvl="1"/>
            <a:r>
              <a:rPr lang="pl-PL" sz="2400" dirty="0"/>
              <a:t>m</a:t>
            </a:r>
            <a:r>
              <a:rPr lang="pl-PL" sz="2400" dirty="0" smtClean="0"/>
              <a:t>inimalna odpowiedź – oznaczenie danej krawędzi tylko raz, brak krawędzi powstałych w wyniku zakłóceń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4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kroki algorytmu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modułu gradientu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Usunięcie </a:t>
            </a:r>
            <a:r>
              <a:rPr lang="pl-PL" sz="2400" dirty="0"/>
              <a:t>niemaksymalnych </a:t>
            </a:r>
            <a:r>
              <a:rPr lang="pl-PL" sz="2400" dirty="0" smtClean="0"/>
              <a:t>pikseli</a:t>
            </a:r>
            <a:endParaRPr lang="pl-PL" sz="2400" dirty="0"/>
          </a:p>
          <a:p>
            <a:pPr marL="571500" indent="-457200">
              <a:buAutoNum type="arabicPeriod"/>
            </a:pPr>
            <a:r>
              <a:rPr lang="pl-PL" sz="2400" dirty="0"/>
              <a:t>Progowanie z histerezą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3" y="3723853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wygładzanie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 filtrem Gaussa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Odchylenie </a:t>
            </a:r>
            <a:r>
              <a:rPr lang="pl-PL" sz="2400" dirty="0"/>
              <a:t>standardowe filtru </a:t>
            </a:r>
            <a:r>
              <a:rPr lang="pl-PL" sz="2400" dirty="0" smtClean="0"/>
              <a:t>(</a:t>
            </a:r>
            <a:r>
              <a:rPr lang="el-GR" sz="2400" dirty="0" smtClean="0"/>
              <a:t>σ</a:t>
            </a:r>
            <a:r>
              <a:rPr lang="pl-PL" sz="2400" dirty="0" smtClean="0"/>
              <a:t>) </a:t>
            </a:r>
            <a:r>
              <a:rPr lang="pl-PL" sz="2400" dirty="0"/>
              <a:t>- parametr </a:t>
            </a:r>
            <a:r>
              <a:rPr lang="pl-PL" sz="2400" dirty="0" smtClean="0"/>
              <a:t>metody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Im większe </a:t>
            </a:r>
            <a:r>
              <a:rPr lang="el-GR" sz="2400" dirty="0" smtClean="0"/>
              <a:t>σ</a:t>
            </a:r>
            <a:r>
              <a:rPr lang="pl-PL" sz="2400" dirty="0" smtClean="0"/>
              <a:t>, tym mniej fałszywych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redukcja szumu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93479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 (</a:t>
              </a:r>
              <a:r>
                <a:rPr lang="el-GR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σ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3)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17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Ponowne filtrowanie obrazu (</a:t>
            </a:r>
            <a:r>
              <a:rPr lang="de-DE" sz="2400" dirty="0" smtClean="0"/>
              <a:t>Krzyż Robertsa</a:t>
            </a:r>
            <a:r>
              <a:rPr lang="pl-PL" sz="2400" dirty="0" smtClean="0"/>
              <a:t> /</a:t>
            </a:r>
            <a:r>
              <a:rPr lang="de-DE" sz="2400" dirty="0" smtClean="0"/>
              <a:t> Prewitt</a:t>
            </a:r>
            <a:r>
              <a:rPr lang="pl-PL" sz="2400" dirty="0" smtClean="0"/>
              <a:t> /</a:t>
            </a:r>
            <a:r>
              <a:rPr lang="de-DE" sz="2400" dirty="0" smtClean="0"/>
              <a:t> Sobel</a:t>
            </a:r>
            <a:r>
              <a:rPr lang="pl-PL" sz="2400" dirty="0" smtClean="0"/>
              <a:t> /</a:t>
            </a:r>
            <a:r>
              <a:rPr lang="de-DE" sz="2400" dirty="0" smtClean="0"/>
              <a:t> Scharr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</a:t>
            </a:r>
            <a:r>
              <a:rPr lang="pl-PL" sz="2400" dirty="0" smtClean="0"/>
              <a:t>znalezienie potencjalnych</a:t>
            </a:r>
            <a:r>
              <a:rPr lang="pl-PL" sz="2400" dirty="0" smtClean="0"/>
              <a:t>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Należy zapamiętać kierunek gradientu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pl-PL" sz="2400" dirty="0" smtClean="0"/>
              <a:t>Kierunek wyznacza się z dokładnością do 45° (pion, poziom, skosy)</a:t>
            </a:r>
          </a:p>
          <a:p>
            <a:pPr marL="571500" indent="-457200">
              <a:buAutoNum type="arabicPeriod" startAt="4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23528" y="2102860"/>
            <a:ext cx="8064896" cy="4536504"/>
            <a:chOff x="323528" y="2660605"/>
            <a:chExt cx="8064896" cy="453650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430817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2800059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3886480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:\Studia magisterskie\Praca magisterska\repo\Placeholder\seminar1\prezentacja\canny\2.2. kierunek gradien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47" y="2800059"/>
            <a:ext cx="3533775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ia magisterskie\Praca magisterska\repo\Placeholder\seminar1\prezentacja\canny\2.2. kierunek gradientu_SW_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2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210480" y="5568280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SW-NE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:\Studia magisterskie\Praca magisterska\repo\Placeholder\seminar1\prezentacja\canny\2.2. kierunek gradientu_E_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66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tudia magisterskie\Praca magisterska\repo\Placeholder\seminar1\prezentacja\canny\2.2. kierunek gradientu_SE_N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2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tudia magisterskie\Praca magisterska\repo\Placeholder\seminar1\prezentacja\canny\2.2. kierunek gradientu_N_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7092280" y="5568280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210480" y="6072336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SE-NW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092280" y="6072336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Porównanie każdego pikela z dwoma pikselami sąsiednimi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Piksele sąsiednie wyznaczane na podstawie informacji o kierunku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5656" y="3356992"/>
            <a:ext cx="5544616" cy="2748614"/>
            <a:chOff x="323528" y="2660605"/>
            <a:chExt cx="5544616" cy="274861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5544616" cy="252028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55853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 descr="D:\Studia magisterskie\Praca magisterska\repo\Placeholder\seminar1\prezentacja\canny\3.1. pikse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56007"/>
            <a:ext cx="5391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512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Projekt aplikacji mobilnej umożliwiającej umieszczenie wirtualnej grafiki w rzeczywistym położeniu.</vt:lpstr>
      <vt:lpstr>[TODO] Agenda</vt:lpstr>
      <vt:lpstr>Filtrowanie obrazu, splot obrazów</vt:lpstr>
      <vt:lpstr>Detekcja krawędzi: Canny</vt:lpstr>
      <vt:lpstr>Canny – kroki algorytmu</vt:lpstr>
      <vt:lpstr>Canny – wygładzanie</vt:lpstr>
      <vt:lpstr>Canny – obliczenie gradientu</vt:lpstr>
      <vt:lpstr>Canny – obliczenie gradientu</vt:lpstr>
      <vt:lpstr>Canny – usunięcie zbędnych pikseli</vt:lpstr>
      <vt:lpstr>Canny – usunięcie zbędnych pikseli</vt:lpstr>
      <vt:lpstr>Canny – progowanie z histerezą</vt:lpstr>
      <vt:lpstr>Canny – progowanie z histerezą</vt:lpstr>
      <vt:lpstr>[TODO] 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230</cp:revision>
  <dcterms:created xsi:type="dcterms:W3CDTF">2012-11-20T21:40:48Z</dcterms:created>
  <dcterms:modified xsi:type="dcterms:W3CDTF">2013-11-11T11:59:38Z</dcterms:modified>
</cp:coreProperties>
</file>