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81" r:id="rId5"/>
    <p:sldId id="266" r:id="rId6"/>
    <p:sldId id="271" r:id="rId7"/>
    <p:sldId id="258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2013-10-20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2013-10-20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2013-10-20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2013-10-20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2013-10-20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2013-10-20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2013-10-20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2013-10-20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/>
          <a:lstStyle/>
          <a:p>
            <a: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położeniu.</a:t>
            </a:r>
            <a:endParaRPr lang="pl-P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20</a:t>
            </a:r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.11.2013</a:t>
            </a:r>
            <a:endParaRPr lang="pl-PL" sz="32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Java i C#</a:t>
            </a:r>
          </a:p>
          <a:p>
            <a:r>
              <a:rPr lang="pl-PL" sz="3200" dirty="0" smtClean="0"/>
              <a:t>Podobieństwa</a:t>
            </a:r>
          </a:p>
          <a:p>
            <a:r>
              <a:rPr lang="pl-PL" sz="3200" dirty="0" smtClean="0"/>
              <a:t>Przykładowy program</a:t>
            </a:r>
          </a:p>
          <a:p>
            <a:r>
              <a:rPr lang="pl-PL" sz="3200" dirty="0" smtClean="0"/>
              <a:t>Różnice</a:t>
            </a:r>
          </a:p>
          <a:p>
            <a:r>
              <a:rPr lang="pl-PL" sz="3200" dirty="0" smtClean="0"/>
              <a:t>Mechanizmy C#</a:t>
            </a:r>
          </a:p>
          <a:p>
            <a:r>
              <a:rPr lang="pl-PL" sz="32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inżynierskie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[OLD] Java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</a:t>
            </a:r>
            <a:r>
              <a:rPr lang="pl-PL" sz="2400" dirty="0" smtClean="0"/>
              <a:t>tworzona </a:t>
            </a:r>
            <a:r>
              <a:rPr lang="pl-PL" sz="2400" dirty="0"/>
              <a:t>w 1995 roku przez Sun </a:t>
            </a:r>
            <a:r>
              <a:rPr lang="pl-PL" sz="2400" dirty="0" smtClean="0"/>
              <a:t>Microsystems</a:t>
            </a:r>
            <a:endParaRPr lang="pl-PL" sz="2400" dirty="0"/>
          </a:p>
          <a:p>
            <a:r>
              <a:rPr lang="pl-PL" sz="2400" dirty="0"/>
              <a:t>O</a:t>
            </a:r>
            <a:r>
              <a:rPr lang="pl-PL" sz="2400" dirty="0" smtClean="0"/>
              <a:t>d </a:t>
            </a:r>
            <a:r>
              <a:rPr lang="pl-PL" sz="2400" dirty="0"/>
              <a:t>2010 właścielem jest </a:t>
            </a:r>
            <a:r>
              <a:rPr lang="pl-PL" sz="2400" dirty="0" smtClean="0"/>
              <a:t>Oracle</a:t>
            </a:r>
            <a:endParaRPr lang="pl-PL" sz="2400" dirty="0"/>
          </a:p>
          <a:p>
            <a:r>
              <a:rPr lang="pl-PL" sz="2400" dirty="0"/>
              <a:t>O</a:t>
            </a:r>
            <a:r>
              <a:rPr lang="pl-PL" sz="2400" dirty="0" smtClean="0"/>
              <a:t>parta </a:t>
            </a:r>
            <a:r>
              <a:rPr lang="pl-PL" sz="2400" dirty="0"/>
              <a:t>na C++ i </a:t>
            </a:r>
            <a:r>
              <a:rPr lang="pl-PL" sz="2400" dirty="0" smtClean="0"/>
              <a:t>Smalltalk</a:t>
            </a:r>
            <a:endParaRPr lang="pl-PL" sz="2400" dirty="0"/>
          </a:p>
          <a:p>
            <a:r>
              <a:rPr lang="pl-PL" sz="2400" dirty="0"/>
              <a:t>A</a:t>
            </a:r>
            <a:r>
              <a:rPr lang="pl-PL" sz="2400" dirty="0" smtClean="0"/>
              <a:t>ktualna </a:t>
            </a:r>
            <a:r>
              <a:rPr lang="pl-PL" sz="2400" dirty="0"/>
              <a:t>wersja: </a:t>
            </a:r>
            <a:r>
              <a:rPr lang="pl-PL" sz="2400" dirty="0" smtClean="0"/>
              <a:t>7</a:t>
            </a:r>
          </a:p>
          <a:p>
            <a:r>
              <a:rPr lang="pl-PL" sz="2400" dirty="0" smtClean="0"/>
              <a:t>Platformy:</a:t>
            </a:r>
          </a:p>
          <a:p>
            <a:pPr lvl="1"/>
            <a:r>
              <a:rPr lang="pl-PL" sz="2400" dirty="0" smtClean="0"/>
              <a:t>Linux</a:t>
            </a:r>
          </a:p>
          <a:p>
            <a:pPr lvl="1"/>
            <a:r>
              <a:rPr lang="pl-PL" sz="2400" dirty="0" smtClean="0"/>
              <a:t>Unix</a:t>
            </a:r>
          </a:p>
          <a:p>
            <a:pPr lvl="1"/>
            <a:r>
              <a:rPr lang="pl-PL" sz="2400" dirty="0" smtClean="0"/>
              <a:t>Windows</a:t>
            </a:r>
          </a:p>
          <a:p>
            <a:pPr lvl="1"/>
            <a:r>
              <a:rPr lang="pl-PL" sz="2400" dirty="0" smtClean="0"/>
              <a:t>Android</a:t>
            </a:r>
          </a:p>
          <a:p>
            <a:pPr lvl="1"/>
            <a:r>
              <a:rPr lang="pl-PL" sz="2400" dirty="0" smtClean="0"/>
              <a:t>inne</a:t>
            </a:r>
            <a:endParaRPr lang="pl-P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inżynierskie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00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[OLD]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Przykładowy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1751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l-PL" sz="2400" dirty="0"/>
              <a:t>Aplikacja konsolowa wyświetlająca sformatowane dane osób / samochodów / dowolnych innych obiektów</a:t>
            </a:r>
            <a:r>
              <a:rPr lang="pl-PL" sz="2400" dirty="0" smtClean="0"/>
              <a:t>:</a:t>
            </a:r>
            <a:endParaRPr lang="pl-P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6" name="Group 5"/>
          <p:cNvGrpSpPr/>
          <p:nvPr/>
        </p:nvGrpSpPr>
        <p:grpSpPr>
          <a:xfrm>
            <a:off x="691140" y="2517715"/>
            <a:ext cx="3304796" cy="4079637"/>
            <a:chOff x="323528" y="2121670"/>
            <a:chExt cx="3304796" cy="4079637"/>
          </a:xfrm>
        </p:grpSpPr>
        <p:sp>
          <p:nvSpPr>
            <p:cNvPr id="7" name="Freeform 6"/>
            <p:cNvSpPr/>
            <p:nvPr/>
          </p:nvSpPr>
          <p:spPr>
            <a:xfrm>
              <a:off x="323528" y="2348875"/>
              <a:ext cx="3304796" cy="3852432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709212" y="2121670"/>
              <a:ext cx="133493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Eclipse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4" y="3013942"/>
            <a:ext cx="3196914" cy="352387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27984" y="2517715"/>
            <a:ext cx="3016764" cy="4079637"/>
            <a:chOff x="323528" y="2121670"/>
            <a:chExt cx="3016764" cy="4079637"/>
          </a:xfrm>
        </p:grpSpPr>
        <p:sp>
          <p:nvSpPr>
            <p:cNvPr id="11" name="Freeform 10"/>
            <p:cNvSpPr/>
            <p:nvPr/>
          </p:nvSpPr>
          <p:spPr>
            <a:xfrm>
              <a:off x="323528" y="2348875"/>
              <a:ext cx="3016764" cy="3852432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121670"/>
              <a:ext cx="205501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Visual Studio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27258"/>
            <a:ext cx="2757400" cy="3543501"/>
          </a:xfrm>
          <a:prstGeom prst="rect">
            <a:avLst/>
          </a:prstGeom>
        </p:spPr>
      </p:pic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inżynierskie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7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[OLD] Metody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rozszerzające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inżynierskie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1100" y="4317915"/>
            <a:ext cx="7713692" cy="2207429"/>
            <a:chOff x="323528" y="2121670"/>
            <a:chExt cx="7713692" cy="2207429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980224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sz="2200" dirty="0">
                  <a:latin typeface="Consolas" pitchFamily="49" charset="0"/>
                  <a:cs typeface="Consolas" pitchFamily="49" charset="0"/>
                </a:rPr>
                <a:t>static </a:t>
              </a:r>
              <a:r>
                <a:rPr lang="en-US" sz="2200" dirty="0" err="1">
                  <a:latin typeface="Consolas" pitchFamily="49" charset="0"/>
                  <a:cs typeface="Consolas" pitchFamily="49" charset="0"/>
                </a:rPr>
                <a:t>bool</a:t>
              </a:r>
              <a:r>
                <a:rPr lang="en-US" sz="2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dirty="0" err="1">
                  <a:latin typeface="Consolas" pitchFamily="49" charset="0"/>
                  <a:cs typeface="Consolas" pitchFamily="49" charset="0"/>
                </a:rPr>
                <a:t>IsNullOrEmpty</a:t>
              </a:r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(</a:t>
              </a:r>
              <a:endParaRPr lang="pl-PL" sz="2200" dirty="0" smtClean="0"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2400"/>
                </a:lnSpc>
              </a:pPr>
              <a:r>
                <a:rPr lang="pl-PL" sz="2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this</a:t>
              </a:r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dirty="0">
                  <a:latin typeface="Consolas" pitchFamily="49" charset="0"/>
                  <a:cs typeface="Consolas" pitchFamily="49" charset="0"/>
                </a:rPr>
                <a:t>string value)</a:t>
              </a:r>
            </a:p>
            <a:p>
              <a:pPr>
                <a:lnSpc>
                  <a:spcPts val="2400"/>
                </a:lnSpc>
              </a:pPr>
              <a:r>
                <a:rPr lang="en-US" sz="22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lnSpc>
                  <a:spcPts val="2400"/>
                </a:lnSpc>
              </a:pPr>
              <a:r>
                <a:rPr lang="en-US" sz="2200" dirty="0">
                  <a:latin typeface="Consolas" pitchFamily="49" charset="0"/>
                  <a:cs typeface="Consolas" pitchFamily="49" charset="0"/>
                </a:rPr>
                <a:t>  return value </a:t>
              </a: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== null</a:t>
              </a:r>
              <a:r>
                <a:rPr lang="en-US" sz="2200" dirty="0">
                  <a:latin typeface="Consolas" pitchFamily="49" charset="0"/>
                  <a:cs typeface="Consolas" pitchFamily="49" charset="0"/>
                </a:rPr>
                <a:t> || </a:t>
              </a:r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value.Len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g</a:t>
              </a:r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th</a:t>
              </a:r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dirty="0">
                  <a:latin typeface="Consolas" pitchFamily="49" charset="0"/>
                  <a:cs typeface="Consolas" pitchFamily="49" charset="0"/>
                </a:rPr>
                <a:t>== 0;</a:t>
              </a:r>
            </a:p>
            <a:p>
              <a:pPr>
                <a:lnSpc>
                  <a:spcPts val="2400"/>
                </a:lnSpc>
              </a:pPr>
              <a:r>
                <a:rPr lang="en-US" sz="22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37112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 – metody rozszerzające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264570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l-PL" sz="2400" dirty="0" smtClean="0"/>
              <a:t>Metody rozszerzające (ang. </a:t>
            </a:r>
            <a:r>
              <a:rPr lang="pl-PL" sz="2400" i="1" dirty="0" smtClean="0"/>
              <a:t>extension methods</a:t>
            </a:r>
            <a:r>
              <a:rPr lang="pl-PL" sz="2400" dirty="0" smtClean="0"/>
              <a:t>):</a:t>
            </a:r>
          </a:p>
          <a:p>
            <a:r>
              <a:rPr lang="pl-PL" sz="2400" dirty="0" smtClean="0"/>
              <a:t>Pozwalają </a:t>
            </a:r>
            <a:r>
              <a:rPr lang="pl-PL" sz="2400" dirty="0"/>
              <a:t>na </a:t>
            </a:r>
            <a:r>
              <a:rPr lang="pl-PL" sz="2400" dirty="0" smtClean="0"/>
              <a:t>„dołączenie” </a:t>
            </a:r>
            <a:r>
              <a:rPr lang="pl-PL" sz="2400" dirty="0"/>
              <a:t>metody do istniejącej klasy (lub </a:t>
            </a:r>
            <a:r>
              <a:rPr lang="pl-PL" sz="2400" dirty="0" smtClean="0"/>
              <a:t>interfejsu</a:t>
            </a:r>
            <a:r>
              <a:rPr lang="pl-PL" sz="2400" dirty="0"/>
              <a:t>) bez ingerencji w jej kod </a:t>
            </a:r>
            <a:r>
              <a:rPr lang="pl-PL" sz="2400" dirty="0" smtClean="0"/>
              <a:t>źródłowy</a:t>
            </a:r>
          </a:p>
          <a:p>
            <a:r>
              <a:rPr lang="pl-PL" sz="2400" dirty="0" smtClean="0"/>
              <a:t>Składnia: metody statyczne, których pierwszy parametr oznaczony jest słowem kluczowym </a:t>
            </a:r>
            <a:r>
              <a:rPr lang="pl-PL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</a:p>
          <a:p>
            <a:r>
              <a:rPr lang="pl-PL" sz="2400" dirty="0" smtClean="0"/>
              <a:t>Można </a:t>
            </a:r>
            <a:r>
              <a:rPr lang="pl-PL" sz="2400" dirty="0"/>
              <a:t>je wywołać nawet na referencjach mających </a:t>
            </a:r>
            <a:r>
              <a:rPr lang="pl-PL" sz="2400" dirty="0" smtClean="0"/>
              <a:t>wartość </a:t>
            </a:r>
            <a:r>
              <a:rPr lang="pl-PL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pl-PL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inżynierskie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1100" y="1653619"/>
            <a:ext cx="7713692" cy="1631365"/>
            <a:chOff x="323528" y="2121670"/>
            <a:chExt cx="7713692" cy="1631365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40416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Adam Mickiewicz (57)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Henryk Sienkiewicz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70)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Bolesław Prus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(65)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507935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wynik działania aplikacji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7620000" cy="223224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Kod programu w Javie jest o ok. </a:t>
            </a:r>
            <a:r>
              <a:rPr lang="pl-PL" sz="2400" b="1" dirty="0" smtClean="0"/>
              <a:t>70%</a:t>
            </a:r>
            <a:r>
              <a:rPr lang="pl-PL" sz="2400" dirty="0" smtClean="0"/>
              <a:t> dłuższy niż w C#</a:t>
            </a:r>
          </a:p>
          <a:p>
            <a:r>
              <a:rPr lang="pl-PL" sz="2400" dirty="0" smtClean="0"/>
              <a:t>Kod C# lepiej wyraża intencje programisty – czytelnik skupia się na tym, „</a:t>
            </a:r>
            <a:r>
              <a:rPr lang="pl-PL" sz="2400" b="1" dirty="0" smtClean="0"/>
              <a:t>co</a:t>
            </a:r>
            <a:r>
              <a:rPr lang="pl-PL" sz="2400" dirty="0" smtClean="0"/>
              <a:t>” (a nie „</a:t>
            </a:r>
            <a:r>
              <a:rPr lang="pl-PL" sz="2400" b="1" dirty="0" smtClean="0"/>
              <a:t>jak</a:t>
            </a:r>
            <a:r>
              <a:rPr lang="pl-PL" sz="2400" dirty="0" smtClean="0"/>
              <a:t>”) się dzieje</a:t>
            </a:r>
          </a:p>
          <a:p>
            <a:r>
              <a:rPr lang="pl-PL" sz="2400" dirty="0" smtClean="0"/>
              <a:t>Zrozumienie działania kodu C# wymaga znajomości większej ilości mechanizmów</a:t>
            </a:r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inżynierskie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  <p:sp>
        <p:nvSpPr>
          <p:cNvPr id="4" name="TextBox 3"/>
          <p:cNvSpPr txBox="1"/>
          <p:nvPr/>
        </p:nvSpPr>
        <p:spPr>
          <a:xfrm>
            <a:off x="2771800" y="567416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solidFill>
                  <a:schemeClr val="tx2"/>
                </a:solidFill>
              </a:rPr>
              <a:t>Zrzuty ekranu na slajdzie 7. pochodzą z programów:</a:t>
            </a:r>
          </a:p>
          <a:p>
            <a:pPr marL="285750" indent="-285750">
              <a:buFontTx/>
              <a:buChar char="-"/>
            </a:pPr>
            <a:r>
              <a:rPr lang="pl-PL" i="1" dirty="0" smtClean="0">
                <a:solidFill>
                  <a:schemeClr val="tx2"/>
                </a:solidFill>
              </a:rPr>
              <a:t>Eclipse SDK 3.7.2</a:t>
            </a:r>
          </a:p>
          <a:p>
            <a:pPr marL="285750" indent="-285750">
              <a:buFontTx/>
              <a:buChar char="-"/>
            </a:pPr>
            <a:r>
              <a:rPr lang="pl-PL" i="1" dirty="0" smtClean="0">
                <a:solidFill>
                  <a:schemeClr val="tx2"/>
                </a:solidFill>
              </a:rPr>
              <a:t>Microsoft Visual Studio 2010 Ultimate</a:t>
            </a:r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293</Words>
  <Application>Microsoft Office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Projekt aplikacji mobilnej umożliwiającej umieszczenie wirtualnej grafiki w rzeczywistym położeniu.</vt:lpstr>
      <vt:lpstr>[TODO] Agenda</vt:lpstr>
      <vt:lpstr>[OLD] Java</vt:lpstr>
      <vt:lpstr>[OLD] Przykładowy program</vt:lpstr>
      <vt:lpstr>[OLD] Metody rozszerzające</vt:lpstr>
      <vt:lpstr>[TODO] 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209</cp:revision>
  <dcterms:created xsi:type="dcterms:W3CDTF">2012-11-20T21:40:48Z</dcterms:created>
  <dcterms:modified xsi:type="dcterms:W3CDTF">2013-10-20T11:51:40Z</dcterms:modified>
</cp:coreProperties>
</file>