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86" r:id="rId4"/>
    <p:sldId id="292" r:id="rId5"/>
    <p:sldId id="293" r:id="rId6"/>
    <p:sldId id="282" r:id="rId7"/>
    <p:sldId id="283" r:id="rId8"/>
    <p:sldId id="284" r:id="rId9"/>
    <p:sldId id="285" r:id="rId10"/>
    <p:sldId id="287" r:id="rId11"/>
    <p:sldId id="288" r:id="rId12"/>
    <p:sldId id="289" r:id="rId13"/>
    <p:sldId id="290" r:id="rId14"/>
    <p:sldId id="291" r:id="rId15"/>
    <p:sldId id="271" r:id="rId16"/>
    <p:sldId id="294" r:id="rId17"/>
    <p:sldId id="258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4" autoAdjust="0"/>
    <p:restoredTop sz="94610" autoAdjust="0"/>
  </p:normalViewPr>
  <p:slideViewPr>
    <p:cSldViewPr>
      <p:cViewPr varScale="1">
        <p:scale>
          <a:sx n="88" d="100"/>
          <a:sy n="88" d="100"/>
        </p:scale>
        <p:origin x="-142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438A0-9889-4524-A836-B1F16A347C9A}" type="datetimeFigureOut">
              <a:rPr lang="pl-PL" smtClean="0"/>
              <a:t>2013-11-20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BCF94-5E0C-4AF2-9306-7726CDED62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211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CF94-5E0C-4AF2-9306-7726CDED62A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86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02F3-6FCB-4412-BC1B-6BD1E19AD95B}" type="datetime1">
              <a:rPr lang="pl-PL" smtClean="0"/>
              <a:t>2013-11-20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9CA8-94EC-4527-8F8B-DBD707D01242}" type="datetime1">
              <a:rPr lang="pl-PL" smtClean="0"/>
              <a:t>2013-11-20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B1C5-C0C6-4424-A29E-91E4E3F5914E}" type="datetime1">
              <a:rPr lang="pl-PL" smtClean="0"/>
              <a:t>2013-11-20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EE3F-7E13-4B6A-B05F-2A1CC7201CC3}" type="datetime1">
              <a:rPr lang="pl-PL" smtClean="0"/>
              <a:t>2013-11-20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B4A4-D862-4963-A883-5BE55689752D}" type="datetime1">
              <a:rPr lang="pl-PL" smtClean="0"/>
              <a:t>2013-11-20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A0BF-0AC4-4E7D-86B2-1B30987E526B}" type="datetime1">
              <a:rPr lang="pl-PL" smtClean="0"/>
              <a:t>2013-11-20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3D31-0660-41AD-834D-9D9D939F4607}" type="datetime1">
              <a:rPr lang="pl-PL" smtClean="0"/>
              <a:t>2013-11-20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2FC2-C779-4CA5-A028-34554AA059CA}" type="datetime1">
              <a:rPr lang="pl-PL" smtClean="0"/>
              <a:t>2013-11-20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F76F-7CB7-4392-91ED-3475F360F105}" type="datetime1">
              <a:rPr lang="pl-PL" smtClean="0"/>
              <a:t>2013-11-20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7A76-55E0-441A-BB3A-40C4EB3C696C}" type="datetime1">
              <a:rPr lang="pl-PL" smtClean="0"/>
              <a:t>2013-11-20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46FE-61EF-4578-81F4-2582C0B09E9B}" type="datetime1">
              <a:rPr lang="pl-PL" smtClean="0"/>
              <a:t>2013-11-20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E6C93D-B0D7-4F37-81A4-6580E5D8BBFF}" type="datetime1">
              <a:rPr lang="pl-PL" smtClean="0"/>
              <a:t>2013-11-20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608" y="1772816"/>
            <a:ext cx="7543800" cy="2376264"/>
          </a:xfrm>
        </p:spPr>
        <p:txBody>
          <a:bodyPr/>
          <a:lstStyle/>
          <a:p>
            <a:r>
              <a:rPr lang="pl-PL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 aplikacji mobilnej umożliwiającej umieszczenie wirtualnej grafiki w rzeczywistym położeniu.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3888" y="5301208"/>
            <a:ext cx="4536504" cy="1198984"/>
          </a:xfrm>
        </p:spPr>
        <p:txBody>
          <a:bodyPr>
            <a:noAutofit/>
          </a:bodyPr>
          <a:lstStyle/>
          <a:p>
            <a:r>
              <a:rPr lang="pl-PL" sz="3200" i="1" dirty="0" smtClean="0">
                <a:solidFill>
                  <a:schemeClr val="tx2"/>
                </a:solidFill>
                <a:latin typeface="+mj-lt"/>
              </a:rPr>
              <a:t>Michał Aniserowicz</a:t>
            </a:r>
          </a:p>
          <a:p>
            <a:r>
              <a:rPr lang="pl-PL" sz="3200" i="1" dirty="0" smtClean="0">
                <a:solidFill>
                  <a:schemeClr val="tx2"/>
                </a:solidFill>
                <a:latin typeface="+mj-lt"/>
              </a:rPr>
              <a:t>Warszawa, 20.11.2013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73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obliczenie gradientu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 startAt="4"/>
            </a:pPr>
            <a:r>
              <a:rPr lang="pl-PL" sz="2400" dirty="0" smtClean="0"/>
              <a:t>Kierunek wyznacza się z dokładnością do 45° (pion, poziom, skosy)</a:t>
            </a:r>
          </a:p>
          <a:p>
            <a:pPr marL="571500" indent="-457200">
              <a:buAutoNum type="arabicPeriod" startAt="4"/>
            </a:pP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10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323528" y="2102860"/>
            <a:ext cx="8064896" cy="4536504"/>
            <a:chOff x="323528" y="2660605"/>
            <a:chExt cx="8064896" cy="4536504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8064896" cy="4308170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3070700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rezultat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050" name="Picture 2" descr="D:\Studia magisterskie\Praca magisterska\repo\Placeholder\seminar1\prezentacja\canny\1. gau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1" y="2800059"/>
            <a:ext cx="35337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039366" y="3886480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D:\Studia magisterskie\Praca magisterska\repo\Placeholder\seminar1\prezentacja\canny\2.2. kierunek gradient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547" y="2800059"/>
            <a:ext cx="3533775" cy="264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Studia magisterskie\Praca magisterska\repo\Placeholder\seminar1\prezentacja\canny\2.2. kierunek gradientu_SW_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20" y="5568280"/>
            <a:ext cx="3714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3"/>
          <p:cNvSpPr/>
          <p:nvPr/>
        </p:nvSpPr>
        <p:spPr>
          <a:xfrm>
            <a:off x="5177168" y="5568280"/>
            <a:ext cx="1257448" cy="381000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SW-NE</a:t>
            </a:r>
            <a:endParaRPr lang="pl-PL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D:\Studia magisterskie\Praca magisterska\repo\Placeholder\seminar1\prezentacja\canny\2.2. kierunek gradientu_E_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654" y="5568280"/>
            <a:ext cx="3714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Studia magisterskie\Praca magisterska\repo\Placeholder\seminar1\prezentacja\canny\2.2. kierunek gradientu_SE_N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20" y="6072336"/>
            <a:ext cx="3714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Studia magisterskie\Praca magisterska\repo\Placeholder\seminar1\prezentacja\canny\2.2. kierunek gradientu_N_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920" y="6072336"/>
            <a:ext cx="3714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7"/>
          <p:cNvSpPr/>
          <p:nvPr/>
        </p:nvSpPr>
        <p:spPr>
          <a:xfrm>
            <a:off x="7058968" y="5568280"/>
            <a:ext cx="897408" cy="381000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E-W</a:t>
            </a:r>
            <a:endParaRPr lang="pl-PL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5177168" y="6072336"/>
            <a:ext cx="1257448" cy="381000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SE-NW</a:t>
            </a:r>
            <a:endParaRPr lang="pl-PL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7058968" y="6072336"/>
            <a:ext cx="897408" cy="381000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N-S</a:t>
            </a:r>
            <a:endParaRPr lang="pl-PL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75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usunięcie zbędnych pikseli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30886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Porównanie każdego pikela z dwoma pikselami sąsiednimi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Piksele sąsiednie wyznaczane na podstawie informacji o kierunku gradientu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11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1475656" y="3356992"/>
            <a:ext cx="5544616" cy="2748614"/>
            <a:chOff x="323528" y="2660605"/>
            <a:chExt cx="5544616" cy="2748614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5544616" cy="2520280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1558532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051" name="Picture 3" descr="D:\Studia magisterskie\Praca magisterska\repo\Placeholder\seminar1\prezentacja\canny\3.1. pikse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56007"/>
            <a:ext cx="53911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32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usunięcie zbędnych pikseli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30886" cy="48006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 startAt="3"/>
            </a:pPr>
            <a:r>
              <a:rPr lang="pl-PL" sz="2400" dirty="0" smtClean="0"/>
              <a:t>Jeśli jasność piksela nie jest większa od jasności obu sąsiadów, piksel ten jest zerowany</a:t>
            </a:r>
          </a:p>
          <a:p>
            <a:pPr marL="571500" indent="-457200">
              <a:buAutoNum type="arabicPeriod" startAt="3"/>
            </a:pPr>
            <a:r>
              <a:rPr lang="pl-PL" sz="2400" dirty="0" smtClean="0"/>
              <a:t>Cel: uzyskanie linii o grubości 1px</a:t>
            </a:r>
          </a:p>
          <a:p>
            <a:pPr marL="571500" indent="-457200">
              <a:buAutoNum type="arabicPeriod" startAt="3"/>
            </a:pPr>
            <a:r>
              <a:rPr lang="pl-PL" sz="2400" dirty="0" smtClean="0"/>
              <a:t>Pozostaje pozbyć się zbyt ciemnych krawędzi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12</a:t>
            </a:fld>
            <a:endParaRPr lang="pl-PL"/>
          </a:p>
        </p:txBody>
      </p:sp>
      <p:grpSp>
        <p:nvGrpSpPr>
          <p:cNvPr id="10" name="Group 9"/>
          <p:cNvGrpSpPr/>
          <p:nvPr/>
        </p:nvGrpSpPr>
        <p:grpSpPr>
          <a:xfrm>
            <a:off x="251520" y="3128658"/>
            <a:ext cx="8064896" cy="3540702"/>
            <a:chOff x="323528" y="2660605"/>
            <a:chExt cx="8064896" cy="3540702"/>
          </a:xfrm>
        </p:grpSpPr>
        <p:sp>
          <p:nvSpPr>
            <p:cNvPr id="11" name="Freeform 10"/>
            <p:cNvSpPr/>
            <p:nvPr/>
          </p:nvSpPr>
          <p:spPr>
            <a:xfrm>
              <a:off x="323528" y="2888939"/>
              <a:ext cx="8064896" cy="331236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09212" y="2660605"/>
              <a:ext cx="3070700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rezultat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4039366" y="4882282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5" name="Picture 2" descr="D:\Studia magisterskie\Praca magisterska\repo\Placeholder\seminar1\prezentacja\canny\2.1. grad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1" y="3803005"/>
            <a:ext cx="3533775" cy="26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Studia magisterskie\Praca magisterska\repo\Placeholder\seminar1\prezentacja\canny\3.2. krawędzi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321" y="3799432"/>
            <a:ext cx="3538071" cy="26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1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progowanie z histerezą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859216" cy="48006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pl-PL" sz="2400" dirty="0" smtClean="0"/>
              <a:t>Określenie dwóch progów: T</a:t>
            </a:r>
            <a:r>
              <a:rPr lang="pl-PL" sz="2400" baseline="-25000" dirty="0"/>
              <a:t>1</a:t>
            </a:r>
            <a:r>
              <a:rPr lang="pl-PL" sz="2400" dirty="0" smtClean="0"/>
              <a:t>, T</a:t>
            </a:r>
            <a:r>
              <a:rPr lang="pl-PL" sz="2400" baseline="-25000" dirty="0" smtClean="0"/>
              <a:t>2</a:t>
            </a:r>
            <a:endParaRPr lang="pl-PL" sz="2400" dirty="0" smtClean="0"/>
          </a:p>
          <a:p>
            <a:pPr marL="571500" indent="-457200">
              <a:buFont typeface="+mj-lt"/>
              <a:buAutoNum type="arabicPeriod"/>
            </a:pPr>
            <a:r>
              <a:rPr lang="pl-PL" sz="2400" dirty="0"/>
              <a:t>T</a:t>
            </a:r>
            <a:r>
              <a:rPr lang="pl-PL" sz="2400" baseline="-25000" dirty="0"/>
              <a:t>1</a:t>
            </a:r>
            <a:r>
              <a:rPr lang="pl-PL" sz="2400" dirty="0"/>
              <a:t>, T</a:t>
            </a:r>
            <a:r>
              <a:rPr lang="pl-PL" sz="2400" baseline="-25000" dirty="0"/>
              <a:t>2</a:t>
            </a:r>
            <a:r>
              <a:rPr lang="pl-PL" sz="2400" dirty="0"/>
              <a:t> </a:t>
            </a:r>
            <a:r>
              <a:rPr lang="pl-PL" sz="2400" dirty="0" smtClean="0"/>
              <a:t>– parametry  metody</a:t>
            </a:r>
          </a:p>
          <a:p>
            <a:pPr marL="571500" indent="-457200">
              <a:buFont typeface="+mj-lt"/>
              <a:buAutoNum type="arabicPeriod"/>
            </a:pPr>
            <a:r>
              <a:rPr lang="pl-PL" sz="2400" dirty="0" smtClean="0"/>
              <a:t>Zaakceptowanie </a:t>
            </a:r>
            <a:r>
              <a:rPr lang="pl-PL" sz="2400" dirty="0"/>
              <a:t>krawędzi, dla których moduł gradientu jest </a:t>
            </a:r>
            <a:r>
              <a:rPr lang="pl-PL" sz="2400" dirty="0" smtClean="0"/>
              <a:t>&gt; T</a:t>
            </a:r>
            <a:r>
              <a:rPr lang="pl-PL" sz="2400" baseline="-25000" dirty="0"/>
              <a:t>2</a:t>
            </a:r>
            <a:endParaRPr lang="pl-PL" sz="2400" dirty="0" smtClean="0"/>
          </a:p>
          <a:p>
            <a:pPr marL="571500" indent="-457200">
              <a:buFont typeface="+mj-lt"/>
              <a:buAutoNum type="arabicPeriod"/>
            </a:pPr>
            <a:r>
              <a:rPr lang="pl-PL" sz="2400" dirty="0" smtClean="0"/>
              <a:t>Usunięcie krawędzi, dla których moduł gradientu jest &lt; T</a:t>
            </a:r>
            <a:r>
              <a:rPr lang="pl-PL" sz="2400" baseline="-25000" dirty="0" smtClean="0"/>
              <a:t>1</a:t>
            </a:r>
            <a:endParaRPr lang="pl-PL" sz="2400" dirty="0" smtClean="0"/>
          </a:p>
          <a:p>
            <a:pPr marL="571500" indent="-457200">
              <a:buFont typeface="+mj-lt"/>
              <a:buAutoNum type="arabicPeriod"/>
            </a:pPr>
            <a:r>
              <a:rPr lang="pl-PL" sz="2400" dirty="0" smtClean="0"/>
              <a:t>Rekurencyjne usunięcie krawędzi, dla których moduł gradientu jest</a:t>
            </a:r>
            <a:r>
              <a:rPr lang="pl-PL" sz="2400" dirty="0"/>
              <a:t> &lt; </a:t>
            </a:r>
            <a:r>
              <a:rPr lang="pl-PL" sz="2400" dirty="0" smtClean="0"/>
              <a:t>T</a:t>
            </a:r>
            <a:r>
              <a:rPr lang="pl-PL" sz="2400" baseline="-25000" dirty="0"/>
              <a:t>2</a:t>
            </a:r>
            <a:r>
              <a:rPr lang="pl-PL" sz="2400" dirty="0" smtClean="0"/>
              <a:t>, i które nie przylegają do już zaakceptowanej krawędzi</a:t>
            </a:r>
          </a:p>
          <a:p>
            <a:pPr marL="571500" indent="-457200">
              <a:buFont typeface="+mj-lt"/>
              <a:buAutoNum type="arabicPeriod"/>
            </a:pPr>
            <a:r>
              <a:rPr lang="pl-PL" sz="2400" dirty="0" smtClean="0"/>
              <a:t>Cel: usunięcie ciemnych krawędzi przy zachowaniu ciemnych fragmentów jasnych krawędzi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268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progowanie z histerezą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14</a:t>
            </a:fld>
            <a:endParaRPr lang="pl-PL"/>
          </a:p>
        </p:txBody>
      </p:sp>
      <p:grpSp>
        <p:nvGrpSpPr>
          <p:cNvPr id="10" name="Group 9"/>
          <p:cNvGrpSpPr/>
          <p:nvPr/>
        </p:nvGrpSpPr>
        <p:grpSpPr>
          <a:xfrm>
            <a:off x="285055" y="1034033"/>
            <a:ext cx="8064896" cy="5688632"/>
            <a:chOff x="323528" y="2660605"/>
            <a:chExt cx="8064896" cy="5688632"/>
          </a:xfrm>
        </p:grpSpPr>
        <p:sp>
          <p:nvSpPr>
            <p:cNvPr id="11" name="Freeform 10"/>
            <p:cNvSpPr/>
            <p:nvPr/>
          </p:nvSpPr>
          <p:spPr>
            <a:xfrm>
              <a:off x="323528" y="2888939"/>
              <a:ext cx="8064896" cy="546029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09211" y="2660605"/>
              <a:ext cx="3181181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Przykładowe rezultaty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4036864" y="2369939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074" name="Picture 2" descr="D:\Studia magisterskie\Praca magisterska\repo\Placeholder\seminar1\prezentacja\canny\3.2. krawędzi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98" y="1556792"/>
            <a:ext cx="2817990" cy="21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Studia magisterskie\Praca magisterska\repo\Placeholder\seminar1\prezentacja\canny\4,1. wynik_3_75_1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378" y="1556792"/>
            <a:ext cx="2817990" cy="21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Studia magisterskie\Praca magisterska\repo\Placeholder\seminar1\prezentacja\canny\4.2. wynik_1_75_12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9" y="4198394"/>
            <a:ext cx="2817990" cy="21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Studia magisterskie\Praca magisterska\repo\Placeholder\seminar1\prezentacja\canny\4.3. wynik_3_25_7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198394"/>
            <a:ext cx="2817990" cy="21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7"/>
          <p:cNvSpPr/>
          <p:nvPr/>
        </p:nvSpPr>
        <p:spPr>
          <a:xfrm>
            <a:off x="5508104" y="3715735"/>
            <a:ext cx="2016224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l-G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=3, T</a:t>
            </a:r>
            <a:r>
              <a:rPr lang="pl-PL" sz="1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=75, T</a:t>
            </a:r>
            <a:r>
              <a:rPr lang="pl-PL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=125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146781" y="6344130"/>
            <a:ext cx="2016224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l-G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=1, T</a:t>
            </a:r>
            <a:r>
              <a:rPr lang="pl-PL" sz="1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=75, T</a:t>
            </a:r>
            <a:r>
              <a:rPr lang="pl-PL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=125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503265" y="6344129"/>
            <a:ext cx="1944216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l-G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=3, T</a:t>
            </a:r>
            <a:r>
              <a:rPr lang="pl-PL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=25, T</a:t>
            </a:r>
            <a:r>
              <a:rPr lang="pl-PL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=75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1950217" y="3679392"/>
            <a:ext cx="409352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ight Arrow 21"/>
          <p:cNvSpPr/>
          <p:nvPr/>
        </p:nvSpPr>
        <p:spPr>
          <a:xfrm rot="2434950">
            <a:off x="4036864" y="3673856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25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[TODO] </a:t>
            </a:r>
            <a:r>
              <a:rPr lang="pl-P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Podsumowanie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15</a:t>
            </a:fld>
            <a:endParaRPr lang="pl-PL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31100" y="1196752"/>
            <a:ext cx="7713692" cy="1631365"/>
            <a:chOff x="323528" y="2121670"/>
            <a:chExt cx="7713692" cy="1631365"/>
          </a:xfrm>
        </p:grpSpPr>
        <p:sp>
          <p:nvSpPr>
            <p:cNvPr id="8" name="Freeform 7"/>
            <p:cNvSpPr/>
            <p:nvPr/>
          </p:nvSpPr>
          <p:spPr>
            <a:xfrm>
              <a:off x="323528" y="2348875"/>
              <a:ext cx="7713692" cy="1404160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r>
                <a:rPr lang="pl-PL" sz="2200" dirty="0" smtClean="0">
                  <a:latin typeface="Consolas" pitchFamily="49" charset="0"/>
                  <a:cs typeface="Consolas" pitchFamily="49" charset="0"/>
                </a:rPr>
                <a:t>Adam Mickiewicz (57)</a:t>
              </a:r>
            </a:p>
            <a:p>
              <a:pPr>
                <a:lnSpc>
                  <a:spcPts val="2400"/>
                </a:lnSpc>
              </a:pPr>
              <a:r>
                <a:rPr lang="pl-PL" sz="2200" dirty="0" smtClean="0">
                  <a:latin typeface="Consolas" pitchFamily="49" charset="0"/>
                  <a:cs typeface="Consolas" pitchFamily="49" charset="0"/>
                </a:rPr>
                <a:t>Henryk Sienkiewicz </a:t>
              </a:r>
              <a:r>
                <a:rPr lang="pl-PL" sz="22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pl-PL" sz="2200" dirty="0" smtClean="0">
                  <a:latin typeface="Consolas" pitchFamily="49" charset="0"/>
                  <a:cs typeface="Consolas" pitchFamily="49" charset="0"/>
                </a:rPr>
                <a:t>70)</a:t>
              </a:r>
            </a:p>
            <a:p>
              <a:pPr>
                <a:lnSpc>
                  <a:spcPts val="2400"/>
                </a:lnSpc>
              </a:pPr>
              <a:r>
                <a:rPr lang="pl-PL" sz="2200" dirty="0" smtClean="0">
                  <a:latin typeface="Consolas" pitchFamily="49" charset="0"/>
                  <a:cs typeface="Consolas" pitchFamily="49" charset="0"/>
                </a:rPr>
                <a:t>Bolesław Prus </a:t>
              </a:r>
              <a:r>
                <a:rPr lang="pl-PL" sz="2200" dirty="0">
                  <a:latin typeface="Consolas" pitchFamily="49" charset="0"/>
                  <a:cs typeface="Consolas" pitchFamily="49" charset="0"/>
                </a:rPr>
                <a:t>(65)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121670"/>
              <a:ext cx="5079352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wynik działania aplikacji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7620000" cy="2232248"/>
          </a:xfrm>
        </p:spPr>
        <p:txBody>
          <a:bodyPr>
            <a:normAutofit/>
          </a:bodyPr>
          <a:lstStyle/>
          <a:p>
            <a:r>
              <a:rPr lang="pl-PL" sz="2400" dirty="0" smtClean="0"/>
              <a:t>Kod programu w Javie jest o ok. </a:t>
            </a:r>
            <a:r>
              <a:rPr lang="pl-PL" sz="2400" b="1" dirty="0" smtClean="0"/>
              <a:t>70%</a:t>
            </a:r>
            <a:r>
              <a:rPr lang="pl-PL" sz="2400" dirty="0" smtClean="0"/>
              <a:t> dłuższy niż w C#</a:t>
            </a:r>
          </a:p>
          <a:p>
            <a:r>
              <a:rPr lang="pl-PL" sz="2400" dirty="0" smtClean="0"/>
              <a:t>Kod C# lepiej wyraża intencje programisty – czytelnik skupia się na tym, „</a:t>
            </a:r>
            <a:r>
              <a:rPr lang="pl-PL" sz="2400" b="1" dirty="0" smtClean="0"/>
              <a:t>co</a:t>
            </a:r>
            <a:r>
              <a:rPr lang="pl-PL" sz="2400" dirty="0" smtClean="0"/>
              <a:t>” (a nie „</a:t>
            </a:r>
            <a:r>
              <a:rPr lang="pl-PL" sz="2400" b="1" dirty="0" smtClean="0"/>
              <a:t>jak</a:t>
            </a:r>
            <a:r>
              <a:rPr lang="pl-PL" sz="2400" dirty="0" smtClean="0"/>
              <a:t>”) się dzieje</a:t>
            </a:r>
          </a:p>
          <a:p>
            <a:r>
              <a:rPr lang="pl-PL" sz="2400" dirty="0" smtClean="0"/>
              <a:t>Zrozumienie działania kodu C# wymaga znajomości większej ilości mechanizmów</a:t>
            </a:r>
          </a:p>
        </p:txBody>
      </p:sp>
    </p:spTree>
    <p:extLst>
      <p:ext uri="{BB962C8B-B14F-4D97-AF65-F5344CB8AC3E}">
        <p14:creationId xmlns:p14="http://schemas.microsoft.com/office/powerpoint/2010/main" val="32786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Bibliografia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16</a:t>
            </a:fld>
            <a:endParaRPr lang="pl-PL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7620000" cy="5184576"/>
          </a:xfrm>
        </p:spPr>
        <p:txBody>
          <a:bodyPr>
            <a:normAutofit/>
          </a:bodyPr>
          <a:lstStyle/>
          <a:p>
            <a:r>
              <a:rPr lang="en-US" sz="2400" dirty="0" err="1"/>
              <a:t>Maini</a:t>
            </a:r>
            <a:r>
              <a:rPr lang="en-US" sz="2400" dirty="0"/>
              <a:t> R</a:t>
            </a:r>
            <a:r>
              <a:rPr lang="en-US" sz="2400" dirty="0" smtClean="0"/>
              <a:t>.</a:t>
            </a:r>
            <a:r>
              <a:rPr lang="pl-PL" sz="2400" dirty="0" smtClean="0"/>
              <a:t>,</a:t>
            </a:r>
            <a:r>
              <a:rPr lang="en-US" sz="2400" dirty="0" smtClean="0"/>
              <a:t> </a:t>
            </a:r>
            <a:r>
              <a:rPr lang="en-US" sz="2400" dirty="0"/>
              <a:t>Aggarwal </a:t>
            </a:r>
            <a:r>
              <a:rPr lang="en-US" sz="2400" dirty="0" smtClean="0"/>
              <a:t>H.</a:t>
            </a:r>
            <a:r>
              <a:rPr lang="pl-PL" sz="2400" dirty="0"/>
              <a:t>;</a:t>
            </a:r>
            <a:r>
              <a:rPr lang="pl-PL" sz="2400" dirty="0" smtClean="0"/>
              <a:t> </a:t>
            </a:r>
            <a:r>
              <a:rPr lang="en-US" sz="2400" dirty="0" smtClean="0"/>
              <a:t>Study </a:t>
            </a:r>
            <a:r>
              <a:rPr lang="en-US" sz="2400" dirty="0"/>
              <a:t>and Comparison of Various Image Edge Detection </a:t>
            </a:r>
            <a:r>
              <a:rPr lang="en-US" sz="2400" dirty="0" smtClean="0"/>
              <a:t>Techniques</a:t>
            </a:r>
            <a:r>
              <a:rPr lang="pl-PL" sz="2400" dirty="0" smtClean="0"/>
              <a:t>; </a:t>
            </a:r>
            <a:r>
              <a:rPr lang="en-US" sz="2400" i="1" dirty="0" smtClean="0"/>
              <a:t>http</a:t>
            </a:r>
            <a:r>
              <a:rPr lang="en-US" sz="2400" i="1" dirty="0"/>
              <a:t>://wwwmath.tau.ac.il/~</a:t>
            </a:r>
            <a:r>
              <a:rPr lang="en-US" sz="2400" i="1" dirty="0" smtClean="0"/>
              <a:t>turkel/notes/Maini.pdf</a:t>
            </a:r>
            <a:endParaRPr lang="pl-PL" sz="2400" i="1" dirty="0" smtClean="0"/>
          </a:p>
          <a:p>
            <a:r>
              <a:rPr lang="pl-PL" sz="2400" dirty="0" smtClean="0"/>
              <a:t>Bołdak C.; Wykrywanie </a:t>
            </a:r>
            <a:r>
              <a:rPr lang="pl-PL" sz="2400" dirty="0"/>
              <a:t>cech w obrazach </a:t>
            </a:r>
            <a:r>
              <a:rPr lang="pl-PL" sz="2400" dirty="0" smtClean="0"/>
              <a:t>cyfrowych; </a:t>
            </a:r>
            <a:r>
              <a:rPr lang="pl-PL" sz="2400" i="1" dirty="0" smtClean="0"/>
              <a:t>http</a:t>
            </a:r>
            <a:r>
              <a:rPr lang="pl-PL" sz="2400" i="1" dirty="0"/>
              <a:t>://aragorn.pb.bialystok.pl/~</a:t>
            </a:r>
            <a:r>
              <a:rPr lang="pl-PL" sz="2400" i="1" dirty="0" smtClean="0"/>
              <a:t>boldak/DIP/CPO-W04-v01-50pr.pdf</a:t>
            </a:r>
            <a:endParaRPr lang="pl-PL" sz="2400" i="1" dirty="0"/>
          </a:p>
          <a:p>
            <a:r>
              <a:rPr lang="pl-PL" sz="2400" i="1" dirty="0"/>
              <a:t>Tadeusiewicz R., Korohoda P.; Kraków 1997; Komputerowa analiza i przetwarzanie obrazów; Wydawnictwo Fundacji Postepu Telekomunikacji; ISBN </a:t>
            </a:r>
            <a:r>
              <a:rPr lang="pl-PL" sz="2400" i="1" dirty="0" smtClean="0"/>
              <a:t>83-86476-15-X</a:t>
            </a:r>
          </a:p>
          <a:p>
            <a:r>
              <a:rPr lang="pl-PL" sz="2400" i="1" dirty="0"/>
              <a:t>Tadeusiewicz R., Flasinski M.; Warszawa 1991; Rozpoznawanie obrazów; PWN; ISBN 83-01-10558-5</a:t>
            </a:r>
          </a:p>
        </p:txBody>
      </p:sp>
    </p:spTree>
    <p:extLst>
      <p:ext uri="{BB962C8B-B14F-4D97-AF65-F5344CB8AC3E}">
        <p14:creationId xmlns:p14="http://schemas.microsoft.com/office/powerpoint/2010/main" val="3135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416" y="2420888"/>
            <a:ext cx="6611888" cy="1143000"/>
          </a:xfrm>
        </p:spPr>
        <p:txBody>
          <a:bodyPr/>
          <a:lstStyle/>
          <a:p>
            <a:r>
              <a:rPr lang="pl-PL" sz="6000" dirty="0" smtClean="0"/>
              <a:t>Dziękuję za </a:t>
            </a:r>
            <a:r>
              <a:rPr lang="pl-PL" sz="6000" dirty="0"/>
              <a:t>uwagę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11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Splot obrazów</a:t>
            </a:r>
            <a:endParaRPr lang="pl-PL" sz="2800" dirty="0" smtClean="0"/>
          </a:p>
          <a:p>
            <a:r>
              <a:rPr lang="pl-PL" sz="2800" dirty="0" smtClean="0"/>
              <a:t>Filtrowanie obrazów</a:t>
            </a:r>
            <a:endParaRPr lang="pl-PL" sz="2800" dirty="0" smtClean="0"/>
          </a:p>
          <a:p>
            <a:r>
              <a:rPr lang="pl-PL" sz="2800" dirty="0" smtClean="0"/>
              <a:t>Detekcja krawędzi</a:t>
            </a:r>
            <a:endParaRPr lang="pl-PL" sz="2800" dirty="0" smtClean="0"/>
          </a:p>
          <a:p>
            <a:r>
              <a:rPr lang="pl-PL" sz="2800" dirty="0" smtClean="0"/>
              <a:t>Podsumowanie</a:t>
            </a:r>
            <a:endParaRPr lang="pl-PL" sz="28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1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Filtrowanie obrazu, splot obrazów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TODO</a:t>
            </a:r>
          </a:p>
          <a:p>
            <a:r>
              <a:rPr lang="de-DE" sz="2400" dirty="0"/>
              <a:t>Krzyż </a:t>
            </a:r>
            <a:r>
              <a:rPr lang="de-DE" sz="2400" dirty="0" smtClean="0"/>
              <a:t>Robertsa</a:t>
            </a:r>
            <a:endParaRPr lang="pl-PL" sz="2400" dirty="0" smtClean="0"/>
          </a:p>
          <a:p>
            <a:r>
              <a:rPr lang="de-DE" sz="2400" dirty="0" smtClean="0"/>
              <a:t>Prewitt</a:t>
            </a:r>
            <a:endParaRPr lang="pl-PL" sz="2400" dirty="0" smtClean="0"/>
          </a:p>
          <a:p>
            <a:r>
              <a:rPr lang="de-DE" sz="2400" dirty="0" smtClean="0"/>
              <a:t>Sobel</a:t>
            </a:r>
            <a:endParaRPr lang="pl-PL" sz="2400" dirty="0" smtClean="0"/>
          </a:p>
          <a:p>
            <a:r>
              <a:rPr lang="de-DE" sz="2400" dirty="0" smtClean="0"/>
              <a:t>Scharr</a:t>
            </a: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30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Filtrowanie – splot obrazów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Wygładzenie obrazu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4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1907704" y="3056650"/>
            <a:ext cx="4456924" cy="3540702"/>
            <a:chOff x="323528" y="2660605"/>
            <a:chExt cx="4456924" cy="3540702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4456924" cy="331236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2847104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obraz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6" name="Picture 2" descr="D:\Studia magisterskie\Praca magisterska\repo\Placeholder\seminar1\prezentacja\filtry\in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149080"/>
            <a:ext cx="8096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4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Filtrowanie - porównanie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5</a:t>
            </a:fld>
            <a:endParaRPr lang="pl-PL"/>
          </a:p>
        </p:txBody>
      </p:sp>
      <p:grpSp>
        <p:nvGrpSpPr>
          <p:cNvPr id="10" name="Group 9"/>
          <p:cNvGrpSpPr/>
          <p:nvPr/>
        </p:nvGrpSpPr>
        <p:grpSpPr>
          <a:xfrm>
            <a:off x="285055" y="1034033"/>
            <a:ext cx="8064896" cy="5688632"/>
            <a:chOff x="323528" y="2660605"/>
            <a:chExt cx="8064896" cy="5688632"/>
          </a:xfrm>
        </p:grpSpPr>
        <p:sp>
          <p:nvSpPr>
            <p:cNvPr id="11" name="Freeform 10"/>
            <p:cNvSpPr/>
            <p:nvPr/>
          </p:nvSpPr>
          <p:spPr>
            <a:xfrm>
              <a:off x="323528" y="2888939"/>
              <a:ext cx="8064896" cy="546029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09211" y="2660605"/>
              <a:ext cx="3181181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Przykładowe rezultaty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 rot="7653897">
            <a:off x="2690054" y="3693772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Freeform 17"/>
          <p:cNvSpPr/>
          <p:nvPr/>
        </p:nvSpPr>
        <p:spPr>
          <a:xfrm>
            <a:off x="755576" y="6344131"/>
            <a:ext cx="1728192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Krzyż Robertsa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724191" y="6344130"/>
            <a:ext cx="1114547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Prewitt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552221" y="6330333"/>
            <a:ext cx="972107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Sobel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4074026" y="3679392"/>
            <a:ext cx="409352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ight Arrow 21"/>
          <p:cNvSpPr/>
          <p:nvPr/>
        </p:nvSpPr>
        <p:spPr>
          <a:xfrm rot="2434950">
            <a:off x="5390883" y="3707624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054" name="Picture 6" descr="D:\Studia magisterskie\Praca magisterska\repo\Placeholder\seminar1\prezentacja\filtry\in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076" y="1527893"/>
            <a:ext cx="2356942" cy="211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Studia magisterskie\Praca magisterska\repo\Placeholder\seminar1\prezentacja\filtry\rober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79956"/>
            <a:ext cx="2300172" cy="212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Studia magisterskie\Praca magisterska\repo\Placeholder\seminar1\prezentacja\filtry\prewit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149080"/>
            <a:ext cx="2282577" cy="216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D:\Studia magisterskie\Praca magisterska\repo\Placeholder\seminar1\prezentacja\filtry\sob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180987"/>
            <a:ext cx="2376263" cy="212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0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Detekcja krawędzi: Canny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John </a:t>
            </a:r>
            <a:r>
              <a:rPr lang="pl-PL" sz="2400" dirty="0"/>
              <a:t>F. </a:t>
            </a:r>
            <a:r>
              <a:rPr lang="pl-PL" sz="2400" dirty="0" smtClean="0"/>
              <a:t>Canny, 1986</a:t>
            </a:r>
          </a:p>
          <a:p>
            <a:r>
              <a:rPr lang="pl-PL" sz="2400" dirty="0" smtClean="0"/>
              <a:t>Cele:</a:t>
            </a:r>
          </a:p>
          <a:p>
            <a:pPr lvl="1"/>
            <a:r>
              <a:rPr lang="pl-PL" sz="2400" dirty="0"/>
              <a:t>d</a:t>
            </a:r>
            <a:r>
              <a:rPr lang="pl-PL" sz="2400" dirty="0" smtClean="0"/>
              <a:t>obra detekcja – wykrycie jak największej liczby rzeczywistych krawędzi</a:t>
            </a:r>
          </a:p>
          <a:p>
            <a:pPr lvl="1"/>
            <a:r>
              <a:rPr lang="pl-PL" sz="2400" dirty="0"/>
              <a:t>d</a:t>
            </a:r>
            <a:r>
              <a:rPr lang="pl-PL" sz="2400" dirty="0" smtClean="0"/>
              <a:t>obra lokalizacja – oznaczenie danej krawędzi jak najbliżej jej rzeczywistego położenia</a:t>
            </a:r>
          </a:p>
          <a:p>
            <a:pPr lvl="1"/>
            <a:r>
              <a:rPr lang="pl-PL" sz="2400" dirty="0"/>
              <a:t>m</a:t>
            </a:r>
            <a:r>
              <a:rPr lang="pl-PL" sz="2400" dirty="0" smtClean="0"/>
              <a:t>inimalna odpowiedź – oznaczenie danej krawędzi tylko raz, brak krawędzi powstałych w wyniku zakłóceń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54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kroki algorytmu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Wygładzenie obrazu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Obliczenie modułu gradientu obrazu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Usunięcie </a:t>
            </a:r>
            <a:r>
              <a:rPr lang="pl-PL" sz="2400" dirty="0"/>
              <a:t>niemaksymalnych </a:t>
            </a:r>
            <a:r>
              <a:rPr lang="pl-PL" sz="2400" dirty="0" smtClean="0"/>
              <a:t>pikseli</a:t>
            </a:r>
            <a:endParaRPr lang="pl-PL" sz="2400" dirty="0"/>
          </a:p>
          <a:p>
            <a:pPr marL="571500" indent="-457200">
              <a:buAutoNum type="arabicPeriod"/>
            </a:pPr>
            <a:r>
              <a:rPr lang="pl-PL" sz="2400" dirty="0"/>
              <a:t>Progowanie z histerezą</a:t>
            </a: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7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1907704" y="3056650"/>
            <a:ext cx="4456924" cy="3540702"/>
            <a:chOff x="323528" y="2660605"/>
            <a:chExt cx="4456924" cy="3540702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4456924" cy="331236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2847104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obraz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7" name="Picture 3" descr="D:\Studia magisterskie\Praca magisterska\repo\Placeholder\seminar1\prezentacja\canny\0. in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73" y="3723853"/>
            <a:ext cx="35337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3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wygładzanie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Wygładzenie obrazu filtrem Gaussa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Odchylenie </a:t>
            </a:r>
            <a:r>
              <a:rPr lang="pl-PL" sz="2400" dirty="0"/>
              <a:t>standardowe filtru </a:t>
            </a:r>
            <a:r>
              <a:rPr lang="pl-PL" sz="2400" dirty="0" smtClean="0"/>
              <a:t>(</a:t>
            </a:r>
            <a:r>
              <a:rPr lang="el-GR" sz="2400" dirty="0" smtClean="0"/>
              <a:t>σ</a:t>
            </a:r>
            <a:r>
              <a:rPr lang="pl-PL" sz="2400" dirty="0" smtClean="0"/>
              <a:t>) </a:t>
            </a:r>
            <a:r>
              <a:rPr lang="pl-PL" sz="2400" dirty="0"/>
              <a:t>- parametr </a:t>
            </a:r>
            <a:r>
              <a:rPr lang="pl-PL" sz="2400" dirty="0" smtClean="0"/>
              <a:t>metody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Im większe </a:t>
            </a:r>
            <a:r>
              <a:rPr lang="el-GR" sz="2400" dirty="0" smtClean="0"/>
              <a:t>σ</a:t>
            </a:r>
            <a:r>
              <a:rPr lang="pl-PL" sz="2400" dirty="0" smtClean="0"/>
              <a:t>, tym mniej fałszywych krawędzi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Cel: redukcja szumu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8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251520" y="3128658"/>
            <a:ext cx="8064896" cy="3540702"/>
            <a:chOff x="323528" y="2660605"/>
            <a:chExt cx="8064896" cy="3540702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8064896" cy="331236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3934796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rezultat (</a:t>
              </a:r>
              <a:r>
                <a:rPr lang="el-GR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σ</a:t>
              </a: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= 3)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7" name="Picture 3" descr="D:\Studia magisterskie\Praca magisterska\repo\Placeholder\seminar1\prezentacja\canny\0. in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1" y="3795861"/>
            <a:ext cx="35337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Studia magisterskie\Praca magisterska\repo\Placeholder\seminar1\prezentacja\canny\1. gau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617" y="3795861"/>
            <a:ext cx="35337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039366" y="4882282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091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obliczenie gradientu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Ponowne filtrowanie obrazu (</a:t>
            </a:r>
            <a:r>
              <a:rPr lang="de-DE" sz="2400" dirty="0" smtClean="0"/>
              <a:t>Krzyż Robertsa</a:t>
            </a:r>
            <a:r>
              <a:rPr lang="pl-PL" sz="2400" dirty="0" smtClean="0"/>
              <a:t> /</a:t>
            </a:r>
            <a:r>
              <a:rPr lang="de-DE" sz="2400" dirty="0" smtClean="0"/>
              <a:t> Prewitt</a:t>
            </a:r>
            <a:r>
              <a:rPr lang="pl-PL" sz="2400" dirty="0" smtClean="0"/>
              <a:t> /</a:t>
            </a:r>
            <a:r>
              <a:rPr lang="de-DE" sz="2400" dirty="0" smtClean="0"/>
              <a:t> Sobel</a:t>
            </a:r>
            <a:r>
              <a:rPr lang="pl-PL" sz="2400" dirty="0" smtClean="0"/>
              <a:t> /</a:t>
            </a:r>
            <a:r>
              <a:rPr lang="de-DE" sz="2400" dirty="0" smtClean="0"/>
              <a:t> Scharr</a:t>
            </a:r>
            <a:r>
              <a:rPr lang="pl-PL" sz="2400" dirty="0" smtClean="0"/>
              <a:t>)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Cel: znalezienie potencjalnych krawędzi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Należy zapamiętać kierunek gradientu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9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251520" y="3128658"/>
            <a:ext cx="8064896" cy="3540702"/>
            <a:chOff x="323528" y="2660605"/>
            <a:chExt cx="8064896" cy="3540702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8064896" cy="331236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3070700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rezultat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050" name="Picture 2" descr="D:\Studia magisterskie\Praca magisterska\repo\Placeholder\seminar1\prezentacja\canny\1. gau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1" y="3795861"/>
            <a:ext cx="35337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039366" y="4882282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074" name="Picture 2" descr="D:\Studia magisterskie\Praca magisterska\repo\Placeholder\seminar1\prezentacja\canny\2.1.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03005"/>
            <a:ext cx="3533775" cy="26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5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</TotalTime>
  <Words>594</Words>
  <Application>Microsoft Office PowerPoint</Application>
  <PresentationFormat>On-screen Show (4:3)</PresentationFormat>
  <Paragraphs>122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Projekt aplikacji mobilnej umożliwiającej umieszczenie wirtualnej grafiki w rzeczywistym położeniu.</vt:lpstr>
      <vt:lpstr>Agenda</vt:lpstr>
      <vt:lpstr>Filtrowanie obrazu, splot obrazów</vt:lpstr>
      <vt:lpstr>Filtrowanie – splot obrazów</vt:lpstr>
      <vt:lpstr>Filtrowanie - porównanie</vt:lpstr>
      <vt:lpstr>Detekcja krawędzi: Canny</vt:lpstr>
      <vt:lpstr>Canny – kroki algorytmu</vt:lpstr>
      <vt:lpstr>Canny – wygładzanie</vt:lpstr>
      <vt:lpstr>Canny – obliczenie gradientu</vt:lpstr>
      <vt:lpstr>Canny – obliczenie gradientu</vt:lpstr>
      <vt:lpstr>Canny – usunięcie zbędnych pikseli</vt:lpstr>
      <vt:lpstr>Canny – usunięcie zbędnych pikseli</vt:lpstr>
      <vt:lpstr>Canny – progowanie z histerezą</vt:lpstr>
      <vt:lpstr>Canny – progowanie z histerezą</vt:lpstr>
      <vt:lpstr>[TODO] Podsumowanie</vt:lpstr>
      <vt:lpstr>Bibliografia</vt:lpstr>
      <vt:lpstr>Dziękuję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manisero</dc:creator>
  <cp:lastModifiedBy>manisero</cp:lastModifiedBy>
  <cp:revision>244</cp:revision>
  <dcterms:created xsi:type="dcterms:W3CDTF">2012-11-20T21:40:48Z</dcterms:created>
  <dcterms:modified xsi:type="dcterms:W3CDTF">2013-11-20T20:38:36Z</dcterms:modified>
</cp:coreProperties>
</file>