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6" r:id="rId4"/>
    <p:sldId id="292" r:id="rId5"/>
    <p:sldId id="293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71" r:id="rId16"/>
    <p:sldId id="258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4610" autoAdjust="0"/>
  </p:normalViewPr>
  <p:slideViewPr>
    <p:cSldViewPr>
      <p:cViewPr varScale="1">
        <p:scale>
          <a:sx n="88" d="100"/>
          <a:sy n="88" d="100"/>
        </p:scale>
        <p:origin x="-142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438A0-9889-4524-A836-B1F16A347C9A}" type="datetimeFigureOut">
              <a:rPr lang="pl-PL" smtClean="0"/>
              <a:t>2013-11-11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F94-5E0C-4AF2-9306-7726CDED62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CF94-5E0C-4AF2-9306-7726CDED62A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8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02F3-6FCB-4412-BC1B-6BD1E19AD95B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9CA8-94EC-4527-8F8B-DBD707D01242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B1C5-C0C6-4424-A29E-91E4E3F5914E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3F-7E13-4B6A-B05F-2A1CC7201CC3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B4A4-D862-4963-A883-5BE55689752D}" type="datetime1">
              <a:rPr lang="pl-PL" smtClean="0"/>
              <a:t>2013-11-11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A0BF-0AC4-4E7D-86B2-1B30987E526B}" type="datetime1">
              <a:rPr lang="pl-PL" smtClean="0"/>
              <a:t>2013-11-11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3D31-0660-41AD-834D-9D9D939F4607}" type="datetime1">
              <a:rPr lang="pl-PL" smtClean="0"/>
              <a:t>2013-11-11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B2FC2-C779-4CA5-A028-34554AA059CA}" type="datetime1">
              <a:rPr lang="pl-PL" smtClean="0"/>
              <a:t>2013-11-11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76F-7CB7-4392-91ED-3475F360F105}" type="datetime1">
              <a:rPr lang="pl-PL" smtClean="0"/>
              <a:t>2013-11-11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7A76-55E0-441A-BB3A-40C4EB3C696C}" type="datetime1">
              <a:rPr lang="pl-PL" smtClean="0"/>
              <a:t>2013-11-11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46FE-61EF-4578-81F4-2582C0B09E9B}" type="datetime1">
              <a:rPr lang="pl-PL" smtClean="0"/>
              <a:t>2013-11-11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smtClean="0"/>
              <a:t>Seminarium dyplomowe inżynierskie</a:t>
            </a:r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560CCA-E071-4361-AF3D-B0CE296716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l-PL" smtClean="0"/>
              <a:t>Seminarium dyplomowe inżynierskie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E6C93D-B0D7-4F37-81A4-6580E5D8BBFF}" type="datetime1">
              <a:rPr lang="pl-PL" smtClean="0"/>
              <a:t>2013-11-11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608" y="1772816"/>
            <a:ext cx="7543800" cy="2376264"/>
          </a:xfrm>
        </p:spPr>
        <p:txBody>
          <a:bodyPr/>
          <a:lstStyle/>
          <a:p>
            <a:r>
              <a:rPr lang="pl-P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aplikacji mobilnej umożliwiającej umieszczenie wirtualnej grafiki w rzeczywistym położeniu.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5301208"/>
            <a:ext cx="4536504" cy="1198984"/>
          </a:xfrm>
        </p:spPr>
        <p:txBody>
          <a:bodyPr>
            <a:noAutofit/>
          </a:bodyPr>
          <a:lstStyle/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Michał Aniserowicz</a:t>
            </a:r>
          </a:p>
          <a:p>
            <a:r>
              <a:rPr lang="pl-PL" sz="3200" i="1" dirty="0" smtClean="0">
                <a:solidFill>
                  <a:schemeClr val="tx2"/>
                </a:solidFill>
                <a:latin typeface="+mj-lt"/>
              </a:rPr>
              <a:t>Warszawa, 20.11.2013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73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4"/>
            </a:pPr>
            <a:r>
              <a:rPr lang="pl-PL" sz="2400" dirty="0" smtClean="0"/>
              <a:t>Kierunek wyznacza się z dokładnością do 45° (pion, poziom, skosy)</a:t>
            </a:r>
          </a:p>
          <a:p>
            <a:pPr marL="571500" indent="-457200">
              <a:buAutoNum type="arabicPeriod" startAt="4"/>
            </a:pP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10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323528" y="2102860"/>
            <a:ext cx="8064896" cy="4536504"/>
            <a:chOff x="323528" y="2660605"/>
            <a:chExt cx="8064896" cy="453650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430817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2800059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3886480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D:\Studia magisterskie\Praca magisterska\repo\Placeholder\seminar1\prezentacja\canny\2.2. kierunek gradien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47" y="2800059"/>
            <a:ext cx="3533775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tudia magisterskie\Praca magisterska\repo\Placeholder\seminar1\prezentacja\canny\2.2. kierunek gradientu_SW_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5177168" y="5568280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SW-NE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D:\Studia magisterskie\Praca magisterska\repo\Placeholder\seminar1\prezentacja\canny\2.2. kierunek gradientu_E_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54" y="5568280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tudia magisterskie\Praca magisterska\repo\Placeholder\seminar1\prezentacja\canny\2.2. kierunek gradientu_SE_N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tudia magisterskie\Praca magisterska\repo\Placeholder\seminar1\prezentacja\canny\2.2. kierunek gradientu_N_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20" y="6072336"/>
            <a:ext cx="3714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7058968" y="5568280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177168" y="6072336"/>
            <a:ext cx="125744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SE-NW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058968" y="6072336"/>
            <a:ext cx="897408" cy="381000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N-S</a:t>
            </a:r>
            <a:endParaRPr lang="pl-PL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7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Porównanie każdego pikela z dwoma pikselami sąsiednimi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Piksele sąsiednie wyznaczane na podstawie informacji o kierunku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11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475656" y="3356992"/>
            <a:ext cx="5544616" cy="2748614"/>
            <a:chOff x="323528" y="2660605"/>
            <a:chExt cx="5544616" cy="2748614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5544616" cy="252028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155853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1" name="Picture 3" descr="D:\Studia magisterskie\Praca magisterska\repo\Placeholder\seminar1\prezentacja\canny\3.1. pikse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56007"/>
            <a:ext cx="5391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3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usunięcie zbędnych pikseli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3088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 startAt="3"/>
            </a:pPr>
            <a:r>
              <a:rPr lang="pl-PL" sz="2400" dirty="0" smtClean="0"/>
              <a:t>Jeśli jasność piksela nie jest większa od jasności obu sąsiadów, piksel ten jest zerowany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Cel: uzyskanie linii o grubości 1px</a:t>
            </a:r>
          </a:p>
          <a:p>
            <a:pPr marL="571500" indent="-457200">
              <a:buAutoNum type="arabicPeriod" startAt="3"/>
            </a:pPr>
            <a:r>
              <a:rPr lang="pl-PL" sz="2400" dirty="0" smtClean="0"/>
              <a:t>Pozostaje pozbyć się zbyt ciemnych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12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5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1" y="3799432"/>
            <a:ext cx="3538071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859216" cy="4800600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Określenie dwóch progów: T</a:t>
            </a:r>
            <a:r>
              <a:rPr lang="pl-PL" sz="2400" baseline="-25000" dirty="0"/>
              <a:t>1</a:t>
            </a:r>
            <a:r>
              <a:rPr lang="pl-PL" sz="2400" dirty="0" smtClean="0"/>
              <a:t>, T</a:t>
            </a:r>
            <a:r>
              <a:rPr lang="pl-PL" sz="2400" baseline="-25000" dirty="0" smtClean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/>
              <a:t>T</a:t>
            </a:r>
            <a:r>
              <a:rPr lang="pl-PL" sz="2400" baseline="-25000" dirty="0"/>
              <a:t>1</a:t>
            </a:r>
            <a:r>
              <a:rPr lang="pl-PL" sz="2400" dirty="0"/>
              <a:t>, T</a:t>
            </a:r>
            <a:r>
              <a:rPr lang="pl-PL" sz="2400" baseline="-25000" dirty="0"/>
              <a:t>2</a:t>
            </a:r>
            <a:r>
              <a:rPr lang="pl-PL" sz="2400" dirty="0"/>
              <a:t> </a:t>
            </a:r>
            <a:r>
              <a:rPr lang="pl-PL" sz="2400" dirty="0" smtClean="0"/>
              <a:t>– parametry  metody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Zaakceptowanie </a:t>
            </a:r>
            <a:r>
              <a:rPr lang="pl-PL" sz="2400" dirty="0"/>
              <a:t>krawędzi, dla których moduł gradientu jest </a:t>
            </a:r>
            <a:r>
              <a:rPr lang="pl-PL" sz="2400" dirty="0" smtClean="0"/>
              <a:t>&gt; T</a:t>
            </a:r>
            <a:r>
              <a:rPr lang="pl-PL" sz="2400" baseline="-25000" dirty="0"/>
              <a:t>2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Usunięcie krawędzi, dla których moduł gradientu jest &lt; T</a:t>
            </a:r>
            <a:r>
              <a:rPr lang="pl-PL" sz="2400" baseline="-25000" dirty="0" smtClean="0"/>
              <a:t>1</a:t>
            </a:r>
            <a:endParaRPr lang="pl-PL" sz="2400" dirty="0" smtClean="0"/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Rekurencyjne usunięcie krawędzi, dla których moduł gradientu jest</a:t>
            </a:r>
            <a:r>
              <a:rPr lang="pl-PL" sz="2400" dirty="0"/>
              <a:t> &lt; </a:t>
            </a:r>
            <a:r>
              <a:rPr lang="pl-PL" sz="2400" dirty="0" smtClean="0"/>
              <a:t>T</a:t>
            </a:r>
            <a:r>
              <a:rPr lang="pl-PL" sz="2400" baseline="-25000" dirty="0"/>
              <a:t>2</a:t>
            </a:r>
            <a:r>
              <a:rPr lang="pl-PL" sz="2400" dirty="0" smtClean="0"/>
              <a:t>, i które nie przylegają do już zaakceptowanej krawędzi</a:t>
            </a:r>
          </a:p>
          <a:p>
            <a:pPr marL="571500" indent="-457200">
              <a:buFont typeface="+mj-lt"/>
              <a:buAutoNum type="arabicPeriod"/>
            </a:pPr>
            <a:r>
              <a:rPr lang="pl-PL" sz="2400" dirty="0" smtClean="0"/>
              <a:t>Cel: usunięcie ciemnych krawędzi przy zachowaniu ciemnych fragmentów jasnych krawędzi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progowanie z histerezą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14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4036864" y="2369939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3.2. krawędz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Studia magisterskie\Praca magisterska\repo\Placeholder\seminar1\prezentacja\canny\4,1. wynik_3_75_1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78" y="1556792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Studia magisterskie\Praca magisterska\repo\Placeholder\seminar1\prezentacja\canny\4.2. wynik_1_75_1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9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Studia magisterskie\Praca magisterska\repo\Placeholder\seminar1\prezentacja\canny\4.3. wynik_3_25_7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98394"/>
            <a:ext cx="2817990" cy="21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/>
          <p:cNvSpPr/>
          <p:nvPr/>
        </p:nvSpPr>
        <p:spPr>
          <a:xfrm>
            <a:off x="5508104" y="3715735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46781" y="6344130"/>
            <a:ext cx="2016224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=1, T</a:t>
            </a:r>
            <a:r>
              <a:rPr lang="pl-PL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503265" y="6344129"/>
            <a:ext cx="1944216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=25, T</a:t>
            </a:r>
            <a:r>
              <a:rPr lang="pl-PL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=75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950217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4036864" y="3673856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5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Podsumowanie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15</a:t>
            </a:fld>
            <a:endParaRPr lang="pl-PL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1100" y="1196752"/>
            <a:ext cx="7713692" cy="1631365"/>
            <a:chOff x="323528" y="2121670"/>
            <a:chExt cx="7713692" cy="1631365"/>
          </a:xfrm>
        </p:grpSpPr>
        <p:sp>
          <p:nvSpPr>
            <p:cNvPr id="8" name="Freeform 7"/>
            <p:cNvSpPr/>
            <p:nvPr/>
          </p:nvSpPr>
          <p:spPr>
            <a:xfrm>
              <a:off x="323528" y="2348875"/>
              <a:ext cx="7713692" cy="1404160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Adam Mickiewicz (57)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Henryk Sienkiewicz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70)</a:t>
              </a:r>
            </a:p>
            <a:p>
              <a:pPr>
                <a:lnSpc>
                  <a:spcPts val="2400"/>
                </a:lnSpc>
              </a:pPr>
              <a:r>
                <a:rPr lang="pl-PL" sz="2200" dirty="0" smtClean="0">
                  <a:latin typeface="Consolas" pitchFamily="49" charset="0"/>
                  <a:cs typeface="Consolas" pitchFamily="49" charset="0"/>
                </a:rPr>
                <a:t>Bolesław Prus </a:t>
              </a:r>
              <a:r>
                <a:rPr lang="pl-PL" sz="2200" dirty="0">
                  <a:latin typeface="Consolas" pitchFamily="49" charset="0"/>
                  <a:cs typeface="Consolas" pitchFamily="49" charset="0"/>
                </a:rPr>
                <a:t>(65)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121670"/>
              <a:ext cx="5079352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wynik działania aplikacji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7620000" cy="2232248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Kod programu w Javie jest o ok. </a:t>
            </a:r>
            <a:r>
              <a:rPr lang="pl-PL" sz="2400" b="1" dirty="0" smtClean="0"/>
              <a:t>70%</a:t>
            </a:r>
            <a:r>
              <a:rPr lang="pl-PL" sz="2400" dirty="0" smtClean="0"/>
              <a:t> dłuższy niż w C#</a:t>
            </a:r>
          </a:p>
          <a:p>
            <a:r>
              <a:rPr lang="pl-PL" sz="2400" dirty="0" smtClean="0"/>
              <a:t>Kod C# lepiej wyraża intencje programisty – czytelnik skupia się na tym, „</a:t>
            </a:r>
            <a:r>
              <a:rPr lang="pl-PL" sz="2400" b="1" dirty="0" smtClean="0"/>
              <a:t>co</a:t>
            </a:r>
            <a:r>
              <a:rPr lang="pl-PL" sz="2400" dirty="0" smtClean="0"/>
              <a:t>” (a nie „</a:t>
            </a:r>
            <a:r>
              <a:rPr lang="pl-PL" sz="2400" b="1" dirty="0" smtClean="0"/>
              <a:t>jak</a:t>
            </a:r>
            <a:r>
              <a:rPr lang="pl-PL" sz="2400" dirty="0" smtClean="0"/>
              <a:t>”) się dzieje</a:t>
            </a:r>
          </a:p>
          <a:p>
            <a:r>
              <a:rPr lang="pl-PL" sz="2400" dirty="0" smtClean="0"/>
              <a:t>Zrozumienie działania kodu C# wymaga znajomości większej ilości mechanizmów</a:t>
            </a:r>
          </a:p>
        </p:txBody>
      </p:sp>
    </p:spTree>
    <p:extLst>
      <p:ext uri="{BB962C8B-B14F-4D97-AF65-F5344CB8AC3E}">
        <p14:creationId xmlns:p14="http://schemas.microsoft.com/office/powerpoint/2010/main" val="32786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6" y="2420888"/>
            <a:ext cx="6611888" cy="1143000"/>
          </a:xfrm>
        </p:spPr>
        <p:txBody>
          <a:bodyPr/>
          <a:lstStyle/>
          <a:p>
            <a:r>
              <a:rPr lang="pl-PL" sz="6000" dirty="0" smtClean="0"/>
              <a:t>Dziękuję za </a:t>
            </a:r>
            <a:r>
              <a:rPr lang="pl-PL" sz="6000" dirty="0"/>
              <a:t>uwagę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16</a:t>
            </a:fld>
            <a:endParaRPr lang="pl-PL"/>
          </a:p>
        </p:txBody>
      </p:sp>
      <p:sp>
        <p:nvSpPr>
          <p:cNvPr id="4" name="TextBox 3"/>
          <p:cNvSpPr txBox="1"/>
          <p:nvPr/>
        </p:nvSpPr>
        <p:spPr>
          <a:xfrm>
            <a:off x="2771800" y="567416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smtClean="0">
                <a:solidFill>
                  <a:schemeClr val="tx2"/>
                </a:solidFill>
              </a:rPr>
              <a:t>Zrzuty ekranu na slajdzie 7. pochodzą z programów: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Eclipse SDK 3.7.2</a:t>
            </a:r>
          </a:p>
          <a:p>
            <a:pPr marL="285750" indent="-285750">
              <a:buFontTx/>
              <a:buChar char="-"/>
            </a:pPr>
            <a:r>
              <a:rPr lang="pl-PL" i="1" dirty="0" smtClean="0">
                <a:solidFill>
                  <a:schemeClr val="tx2"/>
                </a:solidFill>
              </a:rPr>
              <a:t>Microsoft Visual Studio 2010 Ultimate</a:t>
            </a:r>
          </a:p>
        </p:txBody>
      </p:sp>
    </p:spTree>
    <p:extLst>
      <p:ext uri="{BB962C8B-B14F-4D97-AF65-F5344CB8AC3E}">
        <p14:creationId xmlns:p14="http://schemas.microsoft.com/office/powerpoint/2010/main" val="12211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[TODO]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Java i C#</a:t>
            </a:r>
          </a:p>
          <a:p>
            <a:r>
              <a:rPr lang="pl-PL" sz="2800" dirty="0" smtClean="0"/>
              <a:t>Podobieństwa</a:t>
            </a:r>
          </a:p>
          <a:p>
            <a:r>
              <a:rPr lang="pl-PL" sz="2800" dirty="0" smtClean="0"/>
              <a:t>Przykładowy program</a:t>
            </a:r>
          </a:p>
          <a:p>
            <a:r>
              <a:rPr lang="pl-PL" sz="2800" dirty="0" smtClean="0"/>
              <a:t>Różnice</a:t>
            </a:r>
          </a:p>
          <a:p>
            <a:r>
              <a:rPr lang="pl-PL" sz="2800" dirty="0" smtClean="0"/>
              <a:t>Mechanizmy C#</a:t>
            </a:r>
          </a:p>
          <a:p>
            <a:r>
              <a:rPr lang="pl-PL" sz="2800" dirty="0" smtClean="0"/>
              <a:t>Podsumowanie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1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obrazu, 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TODO</a:t>
            </a:r>
          </a:p>
          <a:p>
            <a:r>
              <a:rPr lang="de-DE" sz="2400" dirty="0"/>
              <a:t>Krzyż </a:t>
            </a:r>
            <a:r>
              <a:rPr lang="de-DE" sz="2400" dirty="0" smtClean="0"/>
              <a:t>Robertsa</a:t>
            </a:r>
            <a:endParaRPr lang="pl-PL" sz="2400" dirty="0" smtClean="0"/>
          </a:p>
          <a:p>
            <a:r>
              <a:rPr lang="de-DE" sz="2400" dirty="0" smtClean="0"/>
              <a:t>Prewitt</a:t>
            </a:r>
            <a:endParaRPr lang="pl-PL" sz="2400" dirty="0" smtClean="0"/>
          </a:p>
          <a:p>
            <a:r>
              <a:rPr lang="de-DE" sz="2400" dirty="0" smtClean="0"/>
              <a:t>Sobel</a:t>
            </a:r>
            <a:endParaRPr lang="pl-PL" sz="2400" dirty="0" smtClean="0"/>
          </a:p>
          <a:p>
            <a:r>
              <a:rPr lang="de-DE" sz="2400" dirty="0" smtClean="0"/>
              <a:t>Scharr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0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splot obrazów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</a:t>
            </a:r>
            <a:r>
              <a:rPr lang="pl-PL" sz="2400" dirty="0" smtClean="0"/>
              <a:t>obrazu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4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8096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Filtrowanie - porównanie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5</a:t>
            </a:fld>
            <a:endParaRPr lang="pl-PL"/>
          </a:p>
        </p:txBody>
      </p:sp>
      <p:grpSp>
        <p:nvGrpSpPr>
          <p:cNvPr id="10" name="Group 9"/>
          <p:cNvGrpSpPr/>
          <p:nvPr/>
        </p:nvGrpSpPr>
        <p:grpSpPr>
          <a:xfrm>
            <a:off x="285055" y="1034033"/>
            <a:ext cx="8064896" cy="5688632"/>
            <a:chOff x="323528" y="2660605"/>
            <a:chExt cx="8064896" cy="5688632"/>
          </a:xfrm>
        </p:grpSpPr>
        <p:sp>
          <p:nvSpPr>
            <p:cNvPr id="11" name="Freeform 10"/>
            <p:cNvSpPr/>
            <p:nvPr/>
          </p:nvSpPr>
          <p:spPr>
            <a:xfrm>
              <a:off x="323528" y="2888939"/>
              <a:ext cx="8064896" cy="546029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09211" y="2660605"/>
              <a:ext cx="3181181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Przykładowe 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rezultaty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 rot="7653897">
            <a:off x="2690054" y="369377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Freeform 17"/>
          <p:cNvSpPr/>
          <p:nvPr/>
        </p:nvSpPr>
        <p:spPr>
          <a:xfrm>
            <a:off x="755576" y="6344131"/>
            <a:ext cx="1728192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Krzyż Robertsa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724191" y="6344130"/>
            <a:ext cx="111454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Prewitt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52221" y="6330333"/>
            <a:ext cx="972107" cy="325229"/>
          </a:xfrm>
          <a:custGeom>
            <a:avLst/>
            <a:gdLst>
              <a:gd name="connsiteX0" fmla="*/ 0 w 2483862"/>
              <a:gd name="connsiteY0" fmla="*/ 74061 h 444358"/>
              <a:gd name="connsiteX1" fmla="*/ 74061 w 2483862"/>
              <a:gd name="connsiteY1" fmla="*/ 0 h 444358"/>
              <a:gd name="connsiteX2" fmla="*/ 2409801 w 2483862"/>
              <a:gd name="connsiteY2" fmla="*/ 0 h 444358"/>
              <a:gd name="connsiteX3" fmla="*/ 2483862 w 2483862"/>
              <a:gd name="connsiteY3" fmla="*/ 74061 h 444358"/>
              <a:gd name="connsiteX4" fmla="*/ 2483862 w 2483862"/>
              <a:gd name="connsiteY4" fmla="*/ 370297 h 444358"/>
              <a:gd name="connsiteX5" fmla="*/ 2409801 w 2483862"/>
              <a:gd name="connsiteY5" fmla="*/ 444358 h 444358"/>
              <a:gd name="connsiteX6" fmla="*/ 74061 w 2483862"/>
              <a:gd name="connsiteY6" fmla="*/ 444358 h 444358"/>
              <a:gd name="connsiteX7" fmla="*/ 0 w 2483862"/>
              <a:gd name="connsiteY7" fmla="*/ 370297 h 444358"/>
              <a:gd name="connsiteX8" fmla="*/ 0 w 2483862"/>
              <a:gd name="connsiteY8" fmla="*/ 74061 h 4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862" h="444358">
                <a:moveTo>
                  <a:pt x="0" y="74061"/>
                </a:moveTo>
                <a:cubicBezTo>
                  <a:pt x="0" y="33158"/>
                  <a:pt x="33158" y="0"/>
                  <a:pt x="74061" y="0"/>
                </a:cubicBezTo>
                <a:lnTo>
                  <a:pt x="2409801" y="0"/>
                </a:lnTo>
                <a:cubicBezTo>
                  <a:pt x="2450704" y="0"/>
                  <a:pt x="2483862" y="33158"/>
                  <a:pt x="2483862" y="74061"/>
                </a:cubicBezTo>
                <a:lnTo>
                  <a:pt x="2483862" y="370297"/>
                </a:lnTo>
                <a:cubicBezTo>
                  <a:pt x="2483862" y="411200"/>
                  <a:pt x="2450704" y="444358"/>
                  <a:pt x="2409801" y="444358"/>
                </a:cubicBezTo>
                <a:lnTo>
                  <a:pt x="74061" y="444358"/>
                </a:lnTo>
                <a:cubicBezTo>
                  <a:pt x="33158" y="444358"/>
                  <a:pt x="0" y="411200"/>
                  <a:pt x="0" y="370297"/>
                </a:cubicBezTo>
                <a:lnTo>
                  <a:pt x="0" y="740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783" tIns="21692" rIns="225783" bIns="21692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Sobel</a:t>
            </a:r>
            <a:endParaRPr lang="pl-PL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074026" y="3679392"/>
            <a:ext cx="40935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ight Arrow 21"/>
          <p:cNvSpPr/>
          <p:nvPr/>
        </p:nvSpPr>
        <p:spPr>
          <a:xfrm rot="2434950">
            <a:off x="5390883" y="3707624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4" name="Picture 6" descr="D:\Studia magisterskie\Praca magisterska\repo\Placeholder\seminar1\prezentacja\filtry\in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076" y="1527893"/>
            <a:ext cx="2356942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tudia magisterskie\Praca magisterska\repo\Placeholder\seminar1\prezentacja\filtry\rober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79956"/>
            <a:ext cx="2300172" cy="212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tudia magisterskie\Praca magisterska\repo\Placeholder\seminar1\prezentacja\filtry\prewit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149080"/>
            <a:ext cx="2282577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tudia magisterskie\Praca magisterska\repo\Placeholder\seminar1\prezentacja\filtry\sob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80987"/>
            <a:ext cx="2376263" cy="21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0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Detekcja krawędzi: Canny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John </a:t>
            </a:r>
            <a:r>
              <a:rPr lang="pl-PL" sz="2400" dirty="0"/>
              <a:t>F. </a:t>
            </a:r>
            <a:r>
              <a:rPr lang="pl-PL" sz="2400" dirty="0" smtClean="0"/>
              <a:t>Canny, 1986</a:t>
            </a:r>
          </a:p>
          <a:p>
            <a:r>
              <a:rPr lang="pl-PL" sz="2400" dirty="0" smtClean="0"/>
              <a:t>Cele: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detekcja – wykrycie jak największej liczby rzeczywistych krawędzi</a:t>
            </a:r>
          </a:p>
          <a:p>
            <a:pPr lvl="1"/>
            <a:r>
              <a:rPr lang="pl-PL" sz="2400" dirty="0"/>
              <a:t>d</a:t>
            </a:r>
            <a:r>
              <a:rPr lang="pl-PL" sz="2400" dirty="0" smtClean="0"/>
              <a:t>obra lokalizacja – oznaczenie danej krawędzi jak najbliżej jej rzeczywistego położenia</a:t>
            </a:r>
          </a:p>
          <a:p>
            <a:pPr lvl="1"/>
            <a:r>
              <a:rPr lang="pl-PL" sz="2400" dirty="0"/>
              <a:t>m</a:t>
            </a:r>
            <a:r>
              <a:rPr lang="pl-PL" sz="2400" dirty="0" smtClean="0"/>
              <a:t>inimalna odpowiedź – oznaczenie danej krawędzi tylko raz, brak krawędzi powstałych w wyniku zakłóceń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54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kroki algorytmu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Obliczenie modułu gradientu obrazu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Usunięcie </a:t>
            </a:r>
            <a:r>
              <a:rPr lang="pl-PL" sz="2400" dirty="0"/>
              <a:t>niemaksymalnych </a:t>
            </a:r>
            <a:r>
              <a:rPr lang="pl-PL" sz="2400" dirty="0" smtClean="0"/>
              <a:t>pikseli</a:t>
            </a:r>
            <a:endParaRPr lang="pl-PL" sz="2400" dirty="0"/>
          </a:p>
          <a:p>
            <a:pPr marL="571500" indent="-457200">
              <a:buAutoNum type="arabicPeriod"/>
            </a:pPr>
            <a:r>
              <a:rPr lang="pl-PL" sz="2400" dirty="0"/>
              <a:t>Progowanie z histerezą</a:t>
            </a:r>
            <a:endParaRPr lang="pl-PL" sz="2400" dirty="0" smtClean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7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1907704" y="3056650"/>
            <a:ext cx="4456924" cy="3540702"/>
            <a:chOff x="323528" y="2660605"/>
            <a:chExt cx="4456924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4456924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2847104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obraz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73" y="3723853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wygładzanie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Wygładzenie obrazu filtrem Gaussa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Odchylenie </a:t>
            </a:r>
            <a:r>
              <a:rPr lang="pl-PL" sz="2400" dirty="0"/>
              <a:t>standardowe filtru </a:t>
            </a:r>
            <a:r>
              <a:rPr lang="pl-PL" sz="2400" dirty="0" smtClean="0"/>
              <a:t>(</a:t>
            </a:r>
            <a:r>
              <a:rPr lang="el-GR" sz="2400" dirty="0" smtClean="0"/>
              <a:t>σ</a:t>
            </a:r>
            <a:r>
              <a:rPr lang="pl-PL" sz="2400" dirty="0" smtClean="0"/>
              <a:t>) </a:t>
            </a:r>
            <a:r>
              <a:rPr lang="pl-PL" sz="2400" dirty="0"/>
              <a:t>- parametr </a:t>
            </a:r>
            <a:r>
              <a:rPr lang="pl-PL" sz="2400" dirty="0" smtClean="0"/>
              <a:t>metody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Im większe </a:t>
            </a:r>
            <a:r>
              <a:rPr lang="el-GR" sz="2400" dirty="0" smtClean="0"/>
              <a:t>σ</a:t>
            </a:r>
            <a:r>
              <a:rPr lang="pl-PL" sz="2400" dirty="0" smtClean="0"/>
              <a:t>, tym mniej fałszywych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redukcja szumu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8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934796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 (</a:t>
              </a:r>
              <a:r>
                <a:rPr lang="el-GR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σ</a:t>
              </a: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= 3)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 descr="D:\Studia magisterskie\Praca magisterska\repo\Placeholder\seminar1\prezentacja\canny\0. 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17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0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620000" cy="1143000"/>
          </a:xfrm>
        </p:spPr>
        <p:txBody>
          <a:bodyPr/>
          <a:lstStyle/>
          <a:p>
            <a:r>
              <a:rPr lang="pl-P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Canny – obliczenie gradientu</a:t>
            </a:r>
            <a:endParaRPr lang="pl-PL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4800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pl-PL" sz="2400" dirty="0" smtClean="0"/>
              <a:t>Ponowne filtrowanie obrazu (</a:t>
            </a:r>
            <a:r>
              <a:rPr lang="de-DE" sz="2400" dirty="0" smtClean="0"/>
              <a:t>Krzyż Robertsa</a:t>
            </a:r>
            <a:r>
              <a:rPr lang="pl-PL" sz="2400" dirty="0" smtClean="0"/>
              <a:t> /</a:t>
            </a:r>
            <a:r>
              <a:rPr lang="de-DE" sz="2400" dirty="0" smtClean="0"/>
              <a:t> Prewitt</a:t>
            </a:r>
            <a:r>
              <a:rPr lang="pl-PL" sz="2400" dirty="0" smtClean="0"/>
              <a:t> /</a:t>
            </a:r>
            <a:r>
              <a:rPr lang="de-DE" sz="2400" dirty="0" smtClean="0"/>
              <a:t> Sobel</a:t>
            </a:r>
            <a:r>
              <a:rPr lang="pl-PL" sz="2400" dirty="0" smtClean="0"/>
              <a:t> /</a:t>
            </a:r>
            <a:r>
              <a:rPr lang="de-DE" sz="2400" dirty="0" smtClean="0"/>
              <a:t> Scharr</a:t>
            </a:r>
            <a:r>
              <a:rPr lang="pl-PL" sz="2400" dirty="0" smtClean="0"/>
              <a:t>)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Cel: znalezienie potencjalnych krawędzi</a:t>
            </a:r>
          </a:p>
          <a:p>
            <a:pPr marL="571500" indent="-457200">
              <a:buAutoNum type="arabicPeriod"/>
            </a:pPr>
            <a:r>
              <a:rPr lang="pl-PL" sz="2400" dirty="0" smtClean="0"/>
              <a:t>Należy zapamiętać kierunek gradientu</a:t>
            </a: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51124" y="1841964"/>
            <a:ext cx="3672408" cy="365760"/>
          </a:xfrm>
        </p:spPr>
        <p:txBody>
          <a:bodyPr/>
          <a:lstStyle/>
          <a:p>
            <a:pPr algn="l"/>
            <a:r>
              <a:rPr lang="pl-P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Seminarium dyplomowe magisterskie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0CCA-E071-4361-AF3D-B0CE296716D1}" type="slidenum">
              <a:rPr lang="pl-PL" smtClean="0"/>
              <a:t>9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251520" y="3128658"/>
            <a:ext cx="8064896" cy="3540702"/>
            <a:chOff x="323528" y="2660605"/>
            <a:chExt cx="8064896" cy="3540702"/>
          </a:xfrm>
        </p:grpSpPr>
        <p:sp>
          <p:nvSpPr>
            <p:cNvPr id="8" name="Freeform 7"/>
            <p:cNvSpPr/>
            <p:nvPr/>
          </p:nvSpPr>
          <p:spPr>
            <a:xfrm>
              <a:off x="323528" y="2888939"/>
              <a:ext cx="8064896" cy="3312368"/>
            </a:xfrm>
            <a:custGeom>
              <a:avLst/>
              <a:gdLst>
                <a:gd name="connsiteX0" fmla="*/ 0 w 7713692"/>
                <a:gd name="connsiteY0" fmla="*/ 0 h 1944224"/>
                <a:gd name="connsiteX1" fmla="*/ 7713692 w 7713692"/>
                <a:gd name="connsiteY1" fmla="*/ 0 h 1944224"/>
                <a:gd name="connsiteX2" fmla="*/ 7713692 w 7713692"/>
                <a:gd name="connsiteY2" fmla="*/ 1944224 h 1944224"/>
                <a:gd name="connsiteX3" fmla="*/ 0 w 7713692"/>
                <a:gd name="connsiteY3" fmla="*/ 1944224 h 1944224"/>
                <a:gd name="connsiteX4" fmla="*/ 0 w 7713692"/>
                <a:gd name="connsiteY4" fmla="*/ 0 h 19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3692" h="1944224">
                  <a:moveTo>
                    <a:pt x="0" y="0"/>
                  </a:moveTo>
                  <a:lnTo>
                    <a:pt x="7713692" y="0"/>
                  </a:lnTo>
                  <a:lnTo>
                    <a:pt x="7713692" y="1944224"/>
                  </a:lnTo>
                  <a:lnTo>
                    <a:pt x="0" y="19442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000" tIns="324000" rIns="180000" bIns="180000" numCol="1" spcCol="1270" anchor="t" anchorCtr="0">
              <a:noAutofit/>
            </a:bodyPr>
            <a:lstStyle/>
            <a:p>
              <a:pPr>
                <a:lnSpc>
                  <a:spcPts val="2400"/>
                </a:lnSpc>
              </a:pP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709212" y="2660605"/>
              <a:ext cx="3070700" cy="444358"/>
            </a:xfrm>
            <a:custGeom>
              <a:avLst/>
              <a:gdLst>
                <a:gd name="connsiteX0" fmla="*/ 0 w 2483862"/>
                <a:gd name="connsiteY0" fmla="*/ 74061 h 444358"/>
                <a:gd name="connsiteX1" fmla="*/ 74061 w 2483862"/>
                <a:gd name="connsiteY1" fmla="*/ 0 h 444358"/>
                <a:gd name="connsiteX2" fmla="*/ 2409801 w 2483862"/>
                <a:gd name="connsiteY2" fmla="*/ 0 h 444358"/>
                <a:gd name="connsiteX3" fmla="*/ 2483862 w 2483862"/>
                <a:gd name="connsiteY3" fmla="*/ 74061 h 444358"/>
                <a:gd name="connsiteX4" fmla="*/ 2483862 w 2483862"/>
                <a:gd name="connsiteY4" fmla="*/ 370297 h 444358"/>
                <a:gd name="connsiteX5" fmla="*/ 2409801 w 2483862"/>
                <a:gd name="connsiteY5" fmla="*/ 444358 h 444358"/>
                <a:gd name="connsiteX6" fmla="*/ 74061 w 2483862"/>
                <a:gd name="connsiteY6" fmla="*/ 444358 h 444358"/>
                <a:gd name="connsiteX7" fmla="*/ 0 w 2483862"/>
                <a:gd name="connsiteY7" fmla="*/ 370297 h 444358"/>
                <a:gd name="connsiteX8" fmla="*/ 0 w 2483862"/>
                <a:gd name="connsiteY8" fmla="*/ 74061 h 444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3862" h="444358">
                  <a:moveTo>
                    <a:pt x="0" y="74061"/>
                  </a:moveTo>
                  <a:cubicBezTo>
                    <a:pt x="0" y="33158"/>
                    <a:pt x="33158" y="0"/>
                    <a:pt x="74061" y="0"/>
                  </a:cubicBezTo>
                  <a:lnTo>
                    <a:pt x="2409801" y="0"/>
                  </a:lnTo>
                  <a:cubicBezTo>
                    <a:pt x="2450704" y="0"/>
                    <a:pt x="2483862" y="33158"/>
                    <a:pt x="2483862" y="74061"/>
                  </a:cubicBezTo>
                  <a:lnTo>
                    <a:pt x="2483862" y="370297"/>
                  </a:lnTo>
                  <a:cubicBezTo>
                    <a:pt x="2483862" y="411200"/>
                    <a:pt x="2450704" y="444358"/>
                    <a:pt x="2409801" y="444358"/>
                  </a:cubicBezTo>
                  <a:lnTo>
                    <a:pt x="74061" y="444358"/>
                  </a:lnTo>
                  <a:cubicBezTo>
                    <a:pt x="33158" y="444358"/>
                    <a:pt x="0" y="411200"/>
                    <a:pt x="0" y="370297"/>
                  </a:cubicBezTo>
                  <a:lnTo>
                    <a:pt x="0" y="740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5783" tIns="21692" rIns="225783" bIns="21692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24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Przykładowy rezultat</a:t>
              </a:r>
              <a:endParaRPr lang="pl-PL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50" name="Picture 2" descr="D:\Studia magisterskie\Praca magisterska\repo\Placeholder\seminar1\prezentacja\canny\1. 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1" y="3795861"/>
            <a:ext cx="35337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039366" y="4882282"/>
            <a:ext cx="489204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4" name="Picture 2" descr="D:\Studia magisterskie\Praca magisterska\repo\Placeholder\seminar1\prezentacja\canny\2.1. grad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3005"/>
            <a:ext cx="3533775" cy="26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539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Projekt aplikacji mobilnej umożliwiającej umieszczenie wirtualnej grafiki w rzeczywistym położeniu.</vt:lpstr>
      <vt:lpstr>[TODO] Agenda</vt:lpstr>
      <vt:lpstr>Filtrowanie obrazu, splot obrazów</vt:lpstr>
      <vt:lpstr>Filtrowanie – splot obrazów</vt:lpstr>
      <vt:lpstr>Filtrowanie - porównanie</vt:lpstr>
      <vt:lpstr>Detekcja krawędzi: Canny</vt:lpstr>
      <vt:lpstr>Canny – kroki algorytmu</vt:lpstr>
      <vt:lpstr>Canny – wygładzanie</vt:lpstr>
      <vt:lpstr>Canny – obliczenie gradientu</vt:lpstr>
      <vt:lpstr>Canny – obliczenie gradientu</vt:lpstr>
      <vt:lpstr>Canny – usunięcie zbędnych pikseli</vt:lpstr>
      <vt:lpstr>Canny – usunięcie zbędnych pikseli</vt:lpstr>
      <vt:lpstr>Canny – progowanie z histerezą</vt:lpstr>
      <vt:lpstr>Canny – progowanie z histerezą</vt:lpstr>
      <vt:lpstr>[TODO] Podsumowanie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238</cp:revision>
  <dcterms:created xsi:type="dcterms:W3CDTF">2012-11-20T21:40:48Z</dcterms:created>
  <dcterms:modified xsi:type="dcterms:W3CDTF">2013-11-11T19:31:07Z</dcterms:modified>
</cp:coreProperties>
</file>