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6" r:id="rId6"/>
    <p:sldId id="267" r:id="rId7"/>
    <p:sldId id="264" r:id="rId8"/>
    <p:sldId id="261" r:id="rId9"/>
    <p:sldId id="259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7A0A-6123-44C6-94EA-A3C615213AA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 FRAMEWORK TO EVALUATE MARINE RESERVES IN MEXICO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01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Caio Faro, Jael Martinez, Juan Carlos Villasenor and </a:t>
            </a:r>
            <a:r>
              <a:rPr lang="en-US" dirty="0" err="1" smtClean="0">
                <a:solidFill>
                  <a:schemeClr val="bg1"/>
                </a:solidFill>
              </a:rPr>
              <a:t>Melaina</a:t>
            </a:r>
            <a:r>
              <a:rPr lang="en-US" dirty="0" smtClean="0">
                <a:solidFill>
                  <a:schemeClr val="bg1"/>
                </a:solidFill>
              </a:rPr>
              <a:t> Wright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TURFeffect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Fall Review Meeting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November 03, 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1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chemeClr val="bg1"/>
                </a:solidFill>
              </a:rPr>
              <a:t>Questions?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Determine a set of biophysical, socioeconomic and governance indicators that can be used to evaluate the effectiveness of no-take marine reserves in Mexico.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2. Use the selected indicators to propose a framework for evaluating the effectiveness of no-take marine reserves in Mexico.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3. Develop an English/Spanish guidebook with the selected indicators that walks the user through implementing our framework.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Upcoming Academic Deliverables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Academic defense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report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brief and poster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Collection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Indicators and Reserves Objectives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Survey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Analysis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Outreach and Feedback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</a:t>
            </a:r>
            <a:r>
              <a:rPr lang="en-US" b="1" dirty="0" smtClean="0">
                <a:solidFill>
                  <a:schemeClr val="bg1"/>
                </a:solidFill>
              </a:rPr>
              <a:t>Progress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Collection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Started during Spring quarter and continued over the summer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Jael </a:t>
            </a:r>
            <a:r>
              <a:rPr lang="en-US" dirty="0" smtClean="0">
                <a:solidFill>
                  <a:schemeClr val="bg1"/>
                </a:solidFill>
              </a:rPr>
              <a:t>and the ETJ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Indicators and Reserves’ Objectives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Redefined indicators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Matched indicators with objectives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87630"/>
              </p:ext>
            </p:extLst>
          </p:nvPr>
        </p:nvGraphicFramePr>
        <p:xfrm>
          <a:off x="838199" y="1304209"/>
          <a:ext cx="10515601" cy="424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426"/>
                <a:gridCol w="3339841"/>
                <a:gridCol w="475254"/>
                <a:gridCol w="331238"/>
                <a:gridCol w="192022"/>
                <a:gridCol w="192022"/>
                <a:gridCol w="192022"/>
                <a:gridCol w="192022"/>
                <a:gridCol w="336038"/>
                <a:gridCol w="480055"/>
                <a:gridCol w="475254"/>
                <a:gridCol w="331238"/>
                <a:gridCol w="336038"/>
                <a:gridCol w="331238"/>
                <a:gridCol w="192022"/>
                <a:gridCol w="192022"/>
                <a:gridCol w="336038"/>
                <a:gridCol w="331238"/>
                <a:gridCol w="336038"/>
                <a:gridCol w="336038"/>
                <a:gridCol w="336038"/>
                <a:gridCol w="331238"/>
                <a:gridCol w="187221"/>
              </a:tblGrid>
              <a:tr h="1978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Tipo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Objetivos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Biophysical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Socio-economical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Governance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Diversity index (Richness, Shannon, Simpson)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Density of mature organisms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Density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Natural Disturbance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Trophic 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Biomass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Landings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Income from landings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Alternative economic opportunities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Access to the fishery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Number of fishers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Legal recognition of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Reserve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Illegal harvesting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Management plan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Reserve enforcement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Size of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Reasoning for reserve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Membership to fisher organizations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Type of fisher organizations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b"/>
                </a:tc>
              </a:tr>
              <a:tr h="34109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ZRP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Recuperar especies de interés comercial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</a:tr>
              <a:tr h="37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Conservar especies en régimen de protección especial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</a:tr>
              <a:tr h="37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Mejorar la productividad pesquera en aguas adyacentes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</a:tr>
              <a:tr h="341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Evitar que se llegue a la sobreexplotación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</a:tr>
              <a:tr h="341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none" strike="noStrike" dirty="0" err="1">
                          <a:effectLst/>
                        </a:rPr>
                        <a:t>Recuperar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especies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sobreexplotadas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</a:tr>
              <a:tr h="672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Contribuir al mantenimiento de los procesos biológicos (crianza, reclutamiento, crecimiento, reproducción, alimentación)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</a:tr>
              <a:tr h="38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>
                          <a:effectLst/>
                        </a:rPr>
                        <a:t>Preservar el hábitat de las especies pesqueras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37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Survey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Survey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Application </a:t>
            </a:r>
            <a:r>
              <a:rPr lang="en-US" dirty="0" smtClean="0">
                <a:solidFill>
                  <a:schemeClr val="bg1"/>
                </a:solidFill>
              </a:rPr>
              <a:t>over the </a:t>
            </a:r>
            <a:r>
              <a:rPr lang="en-US" dirty="0" smtClean="0">
                <a:solidFill>
                  <a:schemeClr val="bg1"/>
                </a:solidFill>
              </a:rPr>
              <a:t>summer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Review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Improvement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tests in 1 </a:t>
            </a:r>
            <a:r>
              <a:rPr lang="en-US" dirty="0" smtClean="0">
                <a:solidFill>
                  <a:schemeClr val="bg1"/>
                </a:solidFill>
              </a:rPr>
              <a:t>week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Analysis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Changed Methods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Improved analysis with feedback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Outreach and Feedback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5264217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Outreach and </a:t>
            </a:r>
            <a:r>
              <a:rPr lang="en-US" dirty="0" smtClean="0">
                <a:solidFill>
                  <a:schemeClr val="bg1"/>
                </a:solidFill>
              </a:rPr>
              <a:t>Feedback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Workshop </a:t>
            </a:r>
            <a:r>
              <a:rPr lang="en-US" dirty="0" smtClean="0">
                <a:solidFill>
                  <a:schemeClr val="bg1"/>
                </a:solidFill>
              </a:rPr>
              <a:t>“ </a:t>
            </a:r>
            <a:r>
              <a:rPr lang="en-US" dirty="0" err="1" smtClean="0">
                <a:solidFill>
                  <a:schemeClr val="bg1"/>
                </a:solidFill>
              </a:rPr>
              <a:t>Evaluacion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Seguimiento</a:t>
            </a:r>
            <a:r>
              <a:rPr lang="en-US" dirty="0" smtClean="0">
                <a:solidFill>
                  <a:schemeClr val="bg1"/>
                </a:solidFill>
              </a:rPr>
              <a:t> de Zonas de Refugio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Mexico” – La Paz, </a:t>
            </a:r>
            <a:r>
              <a:rPr lang="en-US" dirty="0" smtClean="0">
                <a:solidFill>
                  <a:schemeClr val="bg1"/>
                </a:solidFill>
              </a:rPr>
              <a:t>Mexico.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Presentation </a:t>
            </a:r>
            <a:r>
              <a:rPr lang="en-US" dirty="0" smtClean="0">
                <a:solidFill>
                  <a:schemeClr val="bg1"/>
                </a:solidFill>
              </a:rPr>
              <a:t>of list of indicators and preliminary results from Quintana </a:t>
            </a:r>
            <a:r>
              <a:rPr lang="en-US" dirty="0" err="1" smtClean="0">
                <a:solidFill>
                  <a:schemeClr val="bg1"/>
                </a:solidFill>
              </a:rPr>
              <a:t>Roo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Group </a:t>
            </a:r>
            <a:r>
              <a:rPr lang="en-US" dirty="0" smtClean="0">
                <a:solidFill>
                  <a:schemeClr val="bg1"/>
                </a:solidFill>
              </a:rPr>
              <a:t>activity to debate possible indicators in the evaluation of fishing refugees.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84" y="2216903"/>
            <a:ext cx="3486911" cy="2615184"/>
          </a:xfrm>
          <a:prstGeom prst="rect">
            <a:avLst/>
          </a:prstGeom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12" y="4025873"/>
            <a:ext cx="3191575" cy="26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Next </a:t>
            </a:r>
            <a:r>
              <a:rPr lang="en-US" b="1" dirty="0" smtClean="0">
                <a:solidFill>
                  <a:schemeClr val="bg1"/>
                </a:solidFill>
              </a:rPr>
              <a:t>Steps – Fall Quarter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Field trip to Mexico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Guidebook outline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Shiny app (beta version)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Final Report outline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365</Words>
  <Application>Microsoft Office PowerPoint</Application>
  <PresentationFormat>Widescreen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FRAMEWORK TO EVALUATE MARINE RESERVES IN MEXICO</vt:lpstr>
      <vt:lpstr>Objectives</vt:lpstr>
      <vt:lpstr>Upcoming Academic Deliverables</vt:lpstr>
      <vt:lpstr>Summer and Fall Progress</vt:lpstr>
      <vt:lpstr>Summer and Fall Progress</vt:lpstr>
      <vt:lpstr>Apresentação do PowerPoint</vt:lpstr>
      <vt:lpstr>Summer and Fall Progress Survey</vt:lpstr>
      <vt:lpstr>Summer and Fall Progress Outreach and Feedback</vt:lpstr>
      <vt:lpstr>Next Steps – Fall Quarter</vt:lpstr>
      <vt:lpstr>Apresentação do PowerPoint</vt:lpstr>
      <vt:lpstr>Apresentação do PowerPoint</vt:lpstr>
    </vt:vector>
  </TitlesOfParts>
  <Company>UCSB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EVALUATE MARINE RESERVES IN MEXICO</dc:title>
  <dc:creator>Caio Faro</dc:creator>
  <cp:lastModifiedBy>Caio Faro</cp:lastModifiedBy>
  <cp:revision>33</cp:revision>
  <dcterms:created xsi:type="dcterms:W3CDTF">2016-11-01T22:03:08Z</dcterms:created>
  <dcterms:modified xsi:type="dcterms:W3CDTF">2016-11-02T15:17:21Z</dcterms:modified>
</cp:coreProperties>
</file>