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76" r:id="rId3"/>
    <p:sldId id="275" r:id="rId4"/>
    <p:sldId id="267" r:id="rId5"/>
    <p:sldId id="277" r:id="rId6"/>
    <p:sldId id="263" r:id="rId7"/>
    <p:sldId id="258" r:id="rId8"/>
    <p:sldId id="264" r:id="rId9"/>
    <p:sldId id="265" r:id="rId10"/>
    <p:sldId id="268" r:id="rId11"/>
    <p:sldId id="269" r:id="rId12"/>
    <p:sldId id="270" r:id="rId13"/>
    <p:sldId id="266" r:id="rId14"/>
    <p:sldId id="271" r:id="rId15"/>
    <p:sldId id="272" r:id="rId16"/>
    <p:sldId id="279" r:id="rId17"/>
    <p:sldId id="285" r:id="rId18"/>
    <p:sldId id="282" r:id="rId19"/>
    <p:sldId id="283" r:id="rId20"/>
    <p:sldId id="256" r:id="rId21"/>
    <p:sldId id="257" r:id="rId22"/>
    <p:sldId id="262" r:id="rId23"/>
    <p:sldId id="274" r:id="rId24"/>
    <p:sldId id="284" r:id="rId25"/>
    <p:sldId id="280" r:id="rId26"/>
    <p:sldId id="278" r:id="rId27"/>
    <p:sldId id="281" r:id="rId28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2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07/10/2016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cvd.shinyapps.io/Beta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070" y="2265031"/>
            <a:ext cx="6660240" cy="3746385"/>
          </a:xfrm>
          <a:prstGeom prst="rect">
            <a:avLst/>
          </a:prstGeom>
          <a:noFill/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22598" y="387896"/>
            <a:ext cx="10945216" cy="1470025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preliminares</a:t>
            </a:r>
            <a:b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Quintana </a:t>
            </a:r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3289" cy="1752600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 smtClean="0">
                <a:solidFill>
                  <a:schemeClr val="tx1"/>
                </a:solidFill>
              </a:rPr>
              <a:t>Juan Carlos Villaseñor-Derbez</a:t>
            </a:r>
          </a:p>
          <a:p>
            <a:pPr algn="l"/>
            <a:r>
              <a:rPr lang="es-MX" sz="2000" dirty="0" smtClean="0">
                <a:solidFill>
                  <a:schemeClr val="tx1"/>
                </a:solidFill>
              </a:rPr>
              <a:t>La Paz, 10 Octubre, </a:t>
            </a:r>
            <a:r>
              <a:rPr lang="es-MX" sz="2000" dirty="0" smtClean="0">
                <a:solidFill>
                  <a:schemeClr val="tx1"/>
                </a:solidFill>
              </a:rPr>
              <a:t>2016</a:t>
            </a:r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192" y="277089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82094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 de indicadores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Alinear indicadores con objetivos </a:t>
            </a:r>
            <a:r>
              <a:rPr lang="es-MX" sz="2400" dirty="0" smtClean="0"/>
              <a:t>(y monitoreo)</a:t>
            </a:r>
            <a:r>
              <a:rPr lang="es-MX" dirty="0" smtClean="0"/>
              <a:t> de reservas e instituciones</a:t>
            </a:r>
            <a:endParaRPr lang="es-MX" sz="2400" dirty="0" smtClean="0"/>
          </a:p>
          <a:p>
            <a:endParaRPr lang="es-MX" sz="2800" dirty="0"/>
          </a:p>
        </p:txBody>
      </p:sp>
      <p:sp>
        <p:nvSpPr>
          <p:cNvPr id="4" name="3 Triángulo isósceles"/>
          <p:cNvSpPr/>
          <p:nvPr/>
        </p:nvSpPr>
        <p:spPr>
          <a:xfrm>
            <a:off x="2638822" y="4211796"/>
            <a:ext cx="1224136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recto"/>
          <p:cNvCxnSpPr/>
          <p:nvPr/>
        </p:nvCxnSpPr>
        <p:spPr>
          <a:xfrm>
            <a:off x="2062758" y="3635732"/>
            <a:ext cx="2808312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494806" y="550794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Institución 1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111430" y="550794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Institución 2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Triángulo isósceles"/>
          <p:cNvSpPr/>
          <p:nvPr/>
        </p:nvSpPr>
        <p:spPr>
          <a:xfrm flipH="1">
            <a:off x="8111430" y="4221088"/>
            <a:ext cx="1224136" cy="1224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recto"/>
          <p:cNvCxnSpPr/>
          <p:nvPr/>
        </p:nvCxnSpPr>
        <p:spPr>
          <a:xfrm flipH="1">
            <a:off x="7103318" y="3645024"/>
            <a:ext cx="2808312" cy="136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134766" y="3356992"/>
            <a:ext cx="3169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Gobernanza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311230" y="3356992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     Biofísicos</a:t>
            </a:r>
          </a:p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Gobernanza</a:t>
            </a:r>
          </a:p>
          <a:p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78982" y="2132856"/>
            <a:ext cx="386836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Replicables</a:t>
            </a:r>
          </a:p>
          <a:p>
            <a:r>
              <a:rPr lang="es-MX" dirty="0" smtClean="0"/>
              <a:t>Estandarizados</a:t>
            </a:r>
          </a:p>
          <a:p>
            <a:r>
              <a:rPr lang="es-MX" dirty="0" smtClean="0"/>
              <a:t>Sencillos</a:t>
            </a:r>
          </a:p>
          <a:p>
            <a:r>
              <a:rPr lang="es-MX" dirty="0" smtClean="0"/>
              <a:t>Robustos</a:t>
            </a:r>
          </a:p>
          <a:p>
            <a:endParaRPr lang="es-MX" dirty="0"/>
          </a:p>
          <a:p>
            <a:r>
              <a:rPr lang="es-MX" dirty="0" smtClean="0"/>
              <a:t>A nivel de sitio (polígono) y localidad (comunidad)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	Manual de protocolo para la evaluación de zonas de no pesca en México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	Aplicación basada en el manual para el análisis automatizado  y estandarizado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2892" y="2191407"/>
            <a:ext cx="8344629" cy="409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8742" y="1556792"/>
            <a:ext cx="8640959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Introducción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Selección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indicadores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Protocolos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para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colecta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datos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Formato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datos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Análisis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Interpretación</a:t>
            </a:r>
            <a:r>
              <a:rPr lang="en-US" sz="2800" dirty="0" smtClean="0">
                <a:latin typeface="Calibri" panose="020F0502020204030204"/>
                <a:ea typeface="+mn-ea"/>
                <a:cs typeface="+mn-cs"/>
              </a:rPr>
              <a:t> de los </a:t>
            </a: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resultados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/>
                <a:ea typeface="+mn-ea"/>
                <a:cs typeface="+mn-cs"/>
              </a:rPr>
              <a:t>Recomendaciones</a:t>
            </a:r>
            <a:endParaRPr lang="en-US" sz="2800" dirty="0" smtClean="0"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2892" y="591491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22892" y="468537"/>
            <a:ext cx="8344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4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09521" y="1600201"/>
            <a:ext cx="10742269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 smtClean="0"/>
              <a:t>Shiny</a:t>
            </a:r>
            <a:r>
              <a:rPr lang="es-MX" dirty="0" smtClean="0"/>
              <a:t> </a:t>
            </a:r>
            <a:r>
              <a:rPr lang="es-MX" dirty="0" err="1" smtClean="0"/>
              <a:t>App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Acceso abierto (R)</a:t>
            </a:r>
          </a:p>
          <a:p>
            <a:pPr lvl="1"/>
            <a:r>
              <a:rPr lang="es-MX" dirty="0" smtClean="0"/>
              <a:t>Replicable y transparente (seaarroundus.org; datalimitedtoolkit.org, OHI.org)</a:t>
            </a:r>
          </a:p>
          <a:p>
            <a:pPr lvl="1"/>
            <a:r>
              <a:rPr lang="es-MX" dirty="0" smtClean="0"/>
              <a:t>Facilidad de programación e implementación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646934" y="5157192"/>
            <a:ext cx="4763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>
                <a:hlinkClick r:id="rId2"/>
              </a:rPr>
              <a:t>jcvd.shinyapps.io/</a:t>
            </a:r>
            <a:r>
              <a:rPr lang="es-MX" sz="3200" dirty="0" err="1" smtClean="0">
                <a:hlinkClick r:id="rId2"/>
              </a:rPr>
              <a:t>BetaApp</a:t>
            </a:r>
            <a:r>
              <a:rPr lang="es-MX" sz="3200" dirty="0" smtClean="0">
                <a:hlinkClick r:id="rId2"/>
              </a:rPr>
              <a:t>/</a:t>
            </a:r>
            <a:endParaRPr lang="es-MX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3 Comunidades</a:t>
            </a:r>
          </a:p>
          <a:p>
            <a:pPr lvl="1"/>
            <a:r>
              <a:rPr lang="es-MX" dirty="0" smtClean="0"/>
              <a:t>Maria Elena</a:t>
            </a:r>
          </a:p>
          <a:p>
            <a:pPr lvl="1"/>
            <a:r>
              <a:rPr lang="es-MX" dirty="0" smtClean="0"/>
              <a:t>Punta Herrero</a:t>
            </a:r>
          </a:p>
          <a:p>
            <a:pPr lvl="1"/>
            <a:r>
              <a:rPr lang="es-MX" dirty="0" smtClean="0"/>
              <a:t>Banco Chinchorro</a:t>
            </a:r>
          </a:p>
          <a:p>
            <a:r>
              <a:rPr lang="es-MX" dirty="0" smtClean="0"/>
              <a:t>8 ZRP analizadas</a:t>
            </a:r>
          </a:p>
          <a:p>
            <a:pPr lvl="1"/>
            <a:r>
              <a:rPr lang="es-MX" dirty="0" smtClean="0"/>
              <a:t>Monitoreos anuales</a:t>
            </a:r>
          </a:p>
          <a:p>
            <a:pPr lvl="1"/>
            <a:r>
              <a:rPr lang="es-MX" dirty="0" smtClean="0"/>
              <a:t>Pesca – No Pesca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Primera prueba de evaluación</a:t>
            </a:r>
          </a:p>
          <a:p>
            <a:r>
              <a:rPr lang="es-MX" dirty="0" smtClean="0"/>
              <a:t>Únicamente indicadores biofísicos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ZRP’s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5300" t="22266" r="13307" b="11782"/>
          <a:stretch>
            <a:fillRect/>
          </a:stretch>
        </p:blipFill>
        <p:spPr bwMode="auto">
          <a:xfrm>
            <a:off x="1486694" y="1628800"/>
            <a:ext cx="928903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 smtClean="0"/>
          </a:p>
          <a:p>
            <a:r>
              <a:rPr lang="es-MX" dirty="0" smtClean="0"/>
              <a:t>1. Contribuir a recuperar las poblaciones de especies objetivo de las pesquerías, como </a:t>
            </a:r>
            <a:r>
              <a:rPr lang="es-MX" b="1" dirty="0" smtClean="0"/>
              <a:t>langosta, caracol rosado y varias especies de peces</a:t>
            </a:r>
            <a:r>
              <a:rPr lang="es-MX" dirty="0" smtClean="0"/>
              <a:t>, ayudando al reclutamiento, el crecimiento y la densidad para mejorar el éxito reproductivo. </a:t>
            </a:r>
          </a:p>
          <a:p>
            <a:r>
              <a:rPr lang="es-MX" dirty="0" smtClean="0"/>
              <a:t>2. Contribuir </a:t>
            </a:r>
            <a:r>
              <a:rPr lang="es-MX" b="1" dirty="0" smtClean="0"/>
              <a:t>a mejorar la productividad </a:t>
            </a:r>
            <a:r>
              <a:rPr lang="es-MX" dirty="0" smtClean="0"/>
              <a:t>pesquera a mediano plazo recuperando la biomasa. </a:t>
            </a:r>
          </a:p>
          <a:p>
            <a:r>
              <a:rPr lang="es-MX" dirty="0" smtClean="0"/>
              <a:t>3. Ayudar a </a:t>
            </a:r>
            <a:r>
              <a:rPr lang="es-MX" b="1" dirty="0" smtClean="0"/>
              <a:t>aumentar la resiliencia </a:t>
            </a:r>
            <a:r>
              <a:rPr lang="es-MX" dirty="0" smtClean="0"/>
              <a:t>de los ecosistemas y de la pesca ante perturbaciones climáticas o presiones </a:t>
            </a:r>
            <a:r>
              <a:rPr lang="es-MX" dirty="0" err="1" smtClean="0"/>
              <a:t>antropogénicas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4. </a:t>
            </a:r>
            <a:r>
              <a:rPr lang="es-MX" b="1" dirty="0" smtClean="0"/>
              <a:t>Proteger una porción del hábitat</a:t>
            </a:r>
            <a:r>
              <a:rPr lang="es-MX" dirty="0" smtClean="0"/>
              <a:t>, la biodiversidad y los procesos ecológicos de los ecosistemas coralinos, de la laguna </a:t>
            </a:r>
            <a:r>
              <a:rPr lang="es-MX" dirty="0" err="1" smtClean="0"/>
              <a:t>arrecifal</a:t>
            </a:r>
            <a:r>
              <a:rPr lang="es-MX" dirty="0" smtClean="0"/>
              <a:t> y de los humedales, </a:t>
            </a:r>
            <a:r>
              <a:rPr lang="es-MX" b="1" dirty="0" smtClean="0"/>
              <a:t>con la restauración de sus funciones tróficas</a:t>
            </a:r>
            <a:r>
              <a:rPr lang="es-MX" dirty="0" smtClean="0"/>
              <a:t> de importancia para las especies comerciales pesqueras.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Densidad (p, i, o)</a:t>
            </a:r>
          </a:p>
          <a:p>
            <a:r>
              <a:rPr lang="es-MX" dirty="0" smtClean="0"/>
              <a:t>Riqueza (p)</a:t>
            </a:r>
          </a:p>
          <a:p>
            <a:r>
              <a:rPr lang="es-MX" dirty="0" smtClean="0"/>
              <a:t>Biomasa (p, o)</a:t>
            </a:r>
          </a:p>
          <a:p>
            <a:r>
              <a:rPr lang="es-MX" dirty="0" smtClean="0"/>
              <a:t>Estructura trófica (p)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 smtClean="0"/>
              <a:t>Regresión lineal múltiple:</a:t>
            </a:r>
          </a:p>
          <a:p>
            <a:endParaRPr lang="es-MX" dirty="0" smtClean="0"/>
          </a:p>
          <a:p>
            <a:pPr lvl="1">
              <a:buNone/>
            </a:pPr>
            <a:r>
              <a:rPr lang="es-MX" dirty="0" smtClean="0"/>
              <a:t>Indicador = Año + Zona + Año::Zona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r>
              <a:rPr lang="es-MX" dirty="0" smtClean="0"/>
              <a:t>Análisis</a:t>
            </a:r>
          </a:p>
          <a:p>
            <a:r>
              <a:rPr lang="es-MX" dirty="0" smtClean="0"/>
              <a:t>Casos de estudio: Quintana Roo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C\Documents\GitHub\QRoo\legen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64493" y="260649"/>
            <a:ext cx="3767017" cy="5729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0"/>
            <a:ext cx="4837613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Maria Elena,</a:t>
            </a:r>
            <a:br>
              <a:rPr lang="es-MX" dirty="0" smtClean="0"/>
            </a:br>
            <a:r>
              <a:rPr lang="es-MX" dirty="0" smtClean="0"/>
              <a:t>Gallinero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8030" t="8485" r="44852" b="6250"/>
          <a:stretch>
            <a:fillRect/>
          </a:stretch>
        </p:blipFill>
        <p:spPr bwMode="auto">
          <a:xfrm>
            <a:off x="5231110" y="894952"/>
            <a:ext cx="3348000" cy="59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36" t="13407" r="21608" b="13750"/>
          <a:stretch>
            <a:fillRect/>
          </a:stretch>
        </p:blipFill>
        <p:spPr bwMode="auto">
          <a:xfrm>
            <a:off x="2062758" y="83460"/>
            <a:ext cx="7920880" cy="65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disponibles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Encontramos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Mayoría de sitios e indicadores en incremento significativo</a:t>
            </a:r>
          </a:p>
          <a:p>
            <a:pPr lvl="1"/>
            <a:r>
              <a:rPr lang="es-MX" dirty="0" smtClean="0"/>
              <a:t>Riqueza (-)</a:t>
            </a:r>
          </a:p>
          <a:p>
            <a:pPr lvl="1"/>
            <a:r>
              <a:rPr lang="es-MX" dirty="0" smtClean="0"/>
              <a:t>Densidad (+)</a:t>
            </a:r>
          </a:p>
          <a:p>
            <a:pPr lvl="1"/>
            <a:r>
              <a:rPr lang="es-MX" dirty="0" smtClean="0"/>
              <a:t>Biomasa (+)</a:t>
            </a:r>
          </a:p>
          <a:p>
            <a:r>
              <a:rPr lang="es-MX" dirty="0" smtClean="0"/>
              <a:t>Tiempo de recuperación aproximado de langosta = 12 años (MSY)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Desventajas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err="1" smtClean="0"/>
              <a:t>App</a:t>
            </a:r>
            <a:r>
              <a:rPr lang="es-MX" dirty="0" smtClean="0"/>
              <a:t> aún no está terminada</a:t>
            </a:r>
          </a:p>
          <a:p>
            <a:r>
              <a:rPr lang="es-MX" dirty="0" smtClean="0"/>
              <a:t>La información se limita a indicadores y análisis predeterminados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análisis representan un “</a:t>
            </a:r>
            <a:r>
              <a:rPr lang="es-MX" dirty="0" err="1" smtClean="0"/>
              <a:t>minimo</a:t>
            </a:r>
            <a:r>
              <a:rPr lang="es-MX" dirty="0" smtClean="0"/>
              <a:t>” a reportar</a:t>
            </a:r>
          </a:p>
          <a:p>
            <a:r>
              <a:rPr lang="es-MX" dirty="0" smtClean="0"/>
              <a:t>Primera versión disponible en Enero</a:t>
            </a:r>
          </a:p>
          <a:p>
            <a:pPr lvl="1"/>
            <a:r>
              <a:rPr lang="es-MX" dirty="0" smtClean="0"/>
              <a:t>Ahorra tiempo y permite ser más crítico</a:t>
            </a:r>
          </a:p>
          <a:p>
            <a:r>
              <a:rPr lang="es-MX" dirty="0" smtClean="0"/>
              <a:t>Resultados son robustos, pero se pueden presentar a diversas audiencias</a:t>
            </a:r>
          </a:p>
          <a:p>
            <a:r>
              <a:rPr lang="es-MX" dirty="0" smtClean="0"/>
              <a:t>Análisis replicables</a:t>
            </a:r>
          </a:p>
          <a:p>
            <a:r>
              <a:rPr lang="es-MX" dirty="0" smtClean="0"/>
              <a:t>Fácil adaptación (35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369" t="12422" r="28249" b="12766"/>
          <a:stretch>
            <a:fillRect/>
          </a:stretch>
        </p:blipFill>
        <p:spPr bwMode="auto">
          <a:xfrm>
            <a:off x="0" y="620688"/>
            <a:ext cx="590465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879182" y="1052736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 smtClean="0"/>
              <a:t>La protección o recuperación </a:t>
            </a:r>
            <a:r>
              <a:rPr lang="es-MX" dirty="0" smtClean="0"/>
              <a:t>de especies de escama, elasmobranquios, crustáceos y moluscos, de importancia comercial, en etapas juveniles y de reproducción, para </a:t>
            </a:r>
            <a:r>
              <a:rPr lang="es-MX" b="1" dirty="0" smtClean="0"/>
              <a:t>mejorar en el largo plazo las capturas </a:t>
            </a:r>
            <a:r>
              <a:rPr lang="es-MX" dirty="0" smtClean="0"/>
              <a:t>alrededor de dichas zonas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5879182" y="2348880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El objetivo final del proyecto es </a:t>
            </a:r>
            <a:r>
              <a:rPr lang="es-MX" b="1" dirty="0" smtClean="0"/>
              <a:t>generar un ordenamiento pesquero </a:t>
            </a:r>
            <a:r>
              <a:rPr lang="es-MX" dirty="0" smtClean="0"/>
              <a:t>que, utilizando diversas herramientas de manejo, logre que los recursos </a:t>
            </a:r>
            <a:r>
              <a:rPr lang="es-MX" b="1" dirty="0" smtClean="0"/>
              <a:t>pesqueros sean aprovechados de forma tal que generen un mayor beneficio económico sin poner en riesgo el ecosistema o las especies que son extraídas por la misma actividad pesquera</a:t>
            </a:r>
            <a:r>
              <a:rPr lang="es-MX" dirty="0" smtClean="0"/>
              <a:t>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32"/>
          <p:cNvGrpSpPr/>
          <p:nvPr/>
        </p:nvGrpSpPr>
        <p:grpSpPr>
          <a:xfrm>
            <a:off x="4207591" y="1786781"/>
            <a:ext cx="3775231" cy="3834926"/>
            <a:chOff x="6257817" y="1337812"/>
            <a:chExt cx="5077591" cy="4858036"/>
          </a:xfrm>
        </p:grpSpPr>
        <p:grpSp>
          <p:nvGrpSpPr>
            <p:cNvPr id="10" name="Group 10"/>
            <p:cNvGrpSpPr/>
            <p:nvPr/>
          </p:nvGrpSpPr>
          <p:grpSpPr>
            <a:xfrm>
              <a:off x="6257817" y="3029314"/>
              <a:ext cx="1556620" cy="1473285"/>
              <a:chOff x="460025" y="1442510"/>
              <a:chExt cx="983082" cy="983082"/>
            </a:xfrm>
            <a:solidFill>
              <a:srgbClr val="FF0000">
                <a:alpha val="74902"/>
              </a:srgbClr>
            </a:solidFill>
          </p:grpSpPr>
          <p:sp>
            <p:nvSpPr>
              <p:cNvPr id="28" name="Oval 11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1" name="Group 13"/>
            <p:cNvGrpSpPr/>
            <p:nvPr/>
          </p:nvGrpSpPr>
          <p:grpSpPr>
            <a:xfrm>
              <a:off x="8017435" y="1337812"/>
              <a:ext cx="1556620" cy="1473285"/>
              <a:chOff x="1711251" y="2091"/>
              <a:chExt cx="983082" cy="983082"/>
            </a:xfrm>
            <a:solidFill>
              <a:srgbClr val="FF6600">
                <a:alpha val="74902"/>
              </a:srgbClr>
            </a:solidFill>
          </p:grpSpPr>
          <p:sp>
            <p:nvSpPr>
              <p:cNvPr id="26" name="Oval 14"/>
              <p:cNvSpPr/>
              <p:nvPr/>
            </p:nvSpPr>
            <p:spPr>
              <a:xfrm>
                <a:off x="1711251" y="2091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1855220" y="146060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/>
              </a:p>
            </p:txBody>
          </p:sp>
        </p:grpSp>
        <p:grpSp>
          <p:nvGrpSpPr>
            <p:cNvPr id="12" name="Group 16"/>
            <p:cNvGrpSpPr/>
            <p:nvPr/>
          </p:nvGrpSpPr>
          <p:grpSpPr>
            <a:xfrm>
              <a:off x="8017435" y="3029314"/>
              <a:ext cx="1556620" cy="1473285"/>
              <a:chOff x="460025" y="1442510"/>
              <a:chExt cx="983082" cy="983082"/>
            </a:xfrm>
            <a:solidFill>
              <a:schemeClr val="accent1">
                <a:lumMod val="75000"/>
                <a:alpha val="74902"/>
              </a:schemeClr>
            </a:solidFill>
          </p:grpSpPr>
          <p:sp>
            <p:nvSpPr>
              <p:cNvPr id="24" name="Oval 17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3" name="Group 19"/>
            <p:cNvGrpSpPr/>
            <p:nvPr/>
          </p:nvGrpSpPr>
          <p:grpSpPr>
            <a:xfrm>
              <a:off x="9778788" y="3029314"/>
              <a:ext cx="1556620" cy="1473285"/>
              <a:chOff x="460025" y="1442510"/>
              <a:chExt cx="983082" cy="983082"/>
            </a:xfrm>
            <a:solidFill>
              <a:srgbClr val="FFFF00">
                <a:alpha val="74902"/>
              </a:srgbClr>
            </a:solidFill>
          </p:grpSpPr>
          <p:sp>
            <p:nvSpPr>
              <p:cNvPr id="22" name="Oval 20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grpSp>
          <p:nvGrpSpPr>
            <p:cNvPr id="14" name="Group 22"/>
            <p:cNvGrpSpPr/>
            <p:nvPr/>
          </p:nvGrpSpPr>
          <p:grpSpPr>
            <a:xfrm>
              <a:off x="8017435" y="4722563"/>
              <a:ext cx="1556620" cy="1473285"/>
              <a:chOff x="460025" y="1442510"/>
              <a:chExt cx="983082" cy="983082"/>
            </a:xfrm>
            <a:solidFill>
              <a:srgbClr val="92D050">
                <a:alpha val="74902"/>
              </a:srgbClr>
            </a:solidFill>
          </p:grpSpPr>
          <p:sp>
            <p:nvSpPr>
              <p:cNvPr id="20" name="Oval 23"/>
              <p:cNvSpPr/>
              <p:nvPr/>
            </p:nvSpPr>
            <p:spPr>
              <a:xfrm>
                <a:off x="460025" y="1442510"/>
                <a:ext cx="983082" cy="983082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Oval 4"/>
              <p:cNvSpPr/>
              <p:nvPr/>
            </p:nvSpPr>
            <p:spPr>
              <a:xfrm>
                <a:off x="603994" y="1586479"/>
                <a:ext cx="695144" cy="69514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EC" sz="2200" kern="1200" dirty="0"/>
              </a:p>
            </p:txBody>
          </p:sp>
        </p:grpSp>
        <p:pic>
          <p:nvPicPr>
            <p:cNvPr id="15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304" y="3245072"/>
              <a:ext cx="918881" cy="104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ict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7" y="317266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Pictu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498" y="3182916"/>
              <a:ext cx="853199" cy="119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Pictu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259" y="1499844"/>
              <a:ext cx="846969" cy="118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Pictu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9174" y="4880219"/>
              <a:ext cx="850245" cy="11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29 CuadroTexto"/>
          <p:cNvSpPr txBox="1"/>
          <p:nvPr/>
        </p:nvSpPr>
        <p:spPr>
          <a:xfrm>
            <a:off x="4879429" y="6000709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smtClean="0"/>
              <a:t>Zonas de no pesca:</a:t>
            </a:r>
          </a:p>
          <a:p>
            <a:pPr lvl="1"/>
            <a:r>
              <a:rPr lang="es-MX" dirty="0" smtClean="0"/>
              <a:t>Zonas núcleo de AMP</a:t>
            </a:r>
          </a:p>
          <a:p>
            <a:pPr lvl="1"/>
            <a:r>
              <a:rPr lang="es-MX" dirty="0" smtClean="0"/>
              <a:t>Reservas comunitarias</a:t>
            </a:r>
          </a:p>
          <a:p>
            <a:pPr lvl="1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Zonas de Refugio Pesquero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Objetivos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Indicadores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   Análisis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Reportar</a:t>
            </a:r>
          </a:p>
          <a:p>
            <a:pPr>
              <a:buNone/>
            </a:pPr>
            <a:r>
              <a:rPr lang="es-MX" dirty="0"/>
              <a:t>	</a:t>
            </a:r>
            <a:r>
              <a:rPr lang="es-MX" dirty="0" smtClean="0"/>
              <a:t>								Replicar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257591" y="2492896"/>
            <a:ext cx="7776864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Riqueza</a:t>
            </a:r>
            <a:endParaRPr lang="en-US" dirty="0" smtClean="0"/>
          </a:p>
          <a:p>
            <a:pPr lvl="1"/>
            <a:r>
              <a:rPr lang="en-US" dirty="0" err="1" smtClean="0"/>
              <a:t>Densidad</a:t>
            </a:r>
            <a:endParaRPr lang="en-US" dirty="0"/>
          </a:p>
          <a:p>
            <a:pPr lvl="1"/>
            <a:r>
              <a:rPr lang="en-US" dirty="0" err="1" smtClean="0"/>
              <a:t>Biomasa</a:t>
            </a:r>
            <a:endParaRPr lang="en-US" dirty="0" smtClean="0"/>
          </a:p>
          <a:p>
            <a:pPr lvl="1"/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trófico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tallas</a:t>
            </a:r>
            <a:endParaRPr lang="en-US" dirty="0" smtClean="0"/>
          </a:p>
          <a:p>
            <a:r>
              <a:rPr lang="en-US" dirty="0" err="1" smtClean="0"/>
              <a:t>Covariables</a:t>
            </a:r>
            <a:endParaRPr lang="en-US" dirty="0" smtClean="0"/>
          </a:p>
          <a:p>
            <a:pPr lvl="1"/>
            <a:r>
              <a:rPr lang="en-US" dirty="0" err="1" smtClean="0"/>
              <a:t>Disturbios</a:t>
            </a:r>
            <a:r>
              <a:rPr lang="en-US" dirty="0" smtClean="0"/>
              <a:t> </a:t>
            </a:r>
            <a:r>
              <a:rPr lang="en-US" dirty="0" err="1" smtClean="0"/>
              <a:t>naturales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Datos de monitoreo</a:t>
            </a:r>
            <a:endParaRPr lang="es-MX" dirty="0"/>
          </a:p>
        </p:txBody>
      </p:sp>
      <p:pic>
        <p:nvPicPr>
          <p:cNvPr id="17409" name="Picture 1" descr="C:\Users\JC\Pictures\Monitoreo2015\FB_IMG_14380521745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2204864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</a:t>
            </a:r>
            <a:r>
              <a:rPr lang="en-US" dirty="0" err="1" smtClean="0"/>
              <a:t>totales</a:t>
            </a:r>
            <a:endParaRPr lang="en-US" dirty="0" smtClean="0"/>
          </a:p>
          <a:p>
            <a:pPr lvl="1"/>
            <a:r>
              <a:rPr lang="en-US" dirty="0" err="1" smtClean="0"/>
              <a:t>Capturas</a:t>
            </a:r>
            <a:r>
              <a:rPr lang="en-US" dirty="0" smtClean="0"/>
              <a:t> sp </a:t>
            </a:r>
            <a:r>
              <a:rPr lang="en-US" dirty="0" err="1" smtClean="0"/>
              <a:t>interés</a:t>
            </a:r>
            <a:endParaRPr lang="en-US" dirty="0" smtClean="0"/>
          </a:p>
          <a:p>
            <a:r>
              <a:rPr lang="en-US" dirty="0" err="1" smtClean="0"/>
              <a:t>Independientes</a:t>
            </a:r>
            <a:endParaRPr lang="en-US" dirty="0" smtClean="0"/>
          </a:p>
          <a:p>
            <a:pPr lvl="1"/>
            <a:r>
              <a:rPr lang="en-US" dirty="0" err="1" smtClean="0"/>
              <a:t>Comprensión</a:t>
            </a:r>
            <a:r>
              <a:rPr lang="en-US" dirty="0" smtClean="0"/>
              <a:t> / </a:t>
            </a:r>
            <a:r>
              <a:rPr lang="en-US" dirty="0" err="1" smtClean="0"/>
              <a:t>conocimiento</a:t>
            </a:r>
            <a:r>
              <a:rPr lang="en-US" dirty="0" smtClean="0"/>
              <a:t> local</a:t>
            </a:r>
          </a:p>
          <a:p>
            <a:pPr lvl="1"/>
            <a:r>
              <a:rPr lang="en-US" dirty="0" err="1" smtClean="0"/>
              <a:t>Costos</a:t>
            </a:r>
            <a:r>
              <a:rPr lang="en-US" dirty="0" smtClean="0"/>
              <a:t> de </a:t>
            </a:r>
            <a:r>
              <a:rPr lang="en-US" dirty="0" err="1" smtClean="0"/>
              <a:t>implementación</a:t>
            </a:r>
            <a:r>
              <a:rPr lang="en-US" dirty="0" smtClean="0"/>
              <a:t> / </a:t>
            </a:r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económicas</a:t>
            </a:r>
            <a:endParaRPr lang="en-U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b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err="1" smtClean="0"/>
              <a:t>Actores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 en</a:t>
            </a:r>
          </a:p>
          <a:p>
            <a:pPr lvl="1"/>
            <a:r>
              <a:rPr lang="en-US" dirty="0" err="1" smtClean="0"/>
              <a:t>Implementación</a:t>
            </a:r>
            <a:endParaRPr lang="en-US" dirty="0" smtClean="0"/>
          </a:p>
          <a:p>
            <a:pPr lvl="1"/>
            <a:r>
              <a:rPr lang="en-US" dirty="0" err="1" smtClean="0"/>
              <a:t>Monitoreo</a:t>
            </a:r>
            <a:endParaRPr lang="en-US" dirty="0" smtClean="0"/>
          </a:p>
          <a:p>
            <a:pPr lvl="1"/>
            <a:r>
              <a:rPr lang="en-US" dirty="0" err="1" smtClean="0"/>
              <a:t>Manejo</a:t>
            </a:r>
            <a:endParaRPr lang="en-US" dirty="0" smtClean="0"/>
          </a:p>
          <a:p>
            <a:r>
              <a:rPr lang="en-US" dirty="0" err="1" smtClean="0"/>
              <a:t>Acceso</a:t>
            </a:r>
            <a:r>
              <a:rPr lang="en-US" dirty="0" smtClean="0"/>
              <a:t> a la </a:t>
            </a:r>
            <a:r>
              <a:rPr lang="en-US" dirty="0" err="1" smtClean="0"/>
              <a:t>pesquería</a:t>
            </a:r>
            <a:endParaRPr lang="en-US" dirty="0" smtClean="0"/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pescadores</a:t>
            </a:r>
            <a:endParaRPr lang="en-US" dirty="0" smtClean="0"/>
          </a:p>
          <a:p>
            <a:r>
              <a:rPr lang="en-US" dirty="0" err="1" smtClean="0"/>
              <a:t>Organización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reserva</a:t>
            </a:r>
            <a:endParaRPr lang="en-US" dirty="0" smtClean="0"/>
          </a:p>
          <a:p>
            <a:r>
              <a:rPr lang="en-US" dirty="0" err="1" smtClean="0"/>
              <a:t>Procuración</a:t>
            </a:r>
            <a:endParaRPr lang="en-US" dirty="0" smtClean="0"/>
          </a:p>
          <a:p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pesca</a:t>
            </a:r>
            <a:r>
              <a:rPr lang="en-US" dirty="0" smtClean="0"/>
              <a:t> </a:t>
            </a:r>
            <a:r>
              <a:rPr lang="en-US" dirty="0" err="1" smtClean="0"/>
              <a:t>ilegal</a:t>
            </a:r>
            <a:endParaRPr lang="en-US" dirty="0" smtClean="0"/>
          </a:p>
        </p:txBody>
      </p:sp>
      <p:sp>
        <p:nvSpPr>
          <p:cNvPr id="8" name="8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r>
              <a:rPr lang="es-MX" dirty="0" smtClean="0"/>
              <a:t>Encuestas sistemáticas a líderes comunitarios o actores clave</a:t>
            </a:r>
          </a:p>
          <a:p>
            <a:pPr lvl="1"/>
            <a:r>
              <a:rPr lang="es-MX" dirty="0" smtClean="0"/>
              <a:t>Presidentes cooperativas</a:t>
            </a:r>
          </a:p>
          <a:p>
            <a:pPr lvl="1"/>
            <a:r>
              <a:rPr lang="es-MX" dirty="0" smtClean="0"/>
              <a:t>Personajes influyentes</a:t>
            </a:r>
          </a:p>
          <a:p>
            <a:pPr lvl="1"/>
            <a:r>
              <a:rPr lang="es-MX" dirty="0" smtClean="0"/>
              <a:t>Representantes en Comités</a:t>
            </a:r>
          </a:p>
          <a:p>
            <a:pPr lvl="1"/>
            <a:r>
              <a:rPr lang="es-MX" dirty="0" smtClean="0"/>
              <a:t>Personal de </a:t>
            </a:r>
            <a:r>
              <a:rPr lang="es-MX" dirty="0" err="1" smtClean="0"/>
              <a:t>AC’s</a:t>
            </a:r>
            <a:r>
              <a:rPr lang="es-MX" dirty="0" smtClean="0"/>
              <a:t> que estén involucrados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1018</Words>
  <Application>Microsoft Office PowerPoint</Application>
  <PresentationFormat>Personalizar</PresentationFormat>
  <Paragraphs>218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Análisis preliminares de ZRP en Quintana Roo</vt:lpstr>
      <vt:lpstr>Estructura</vt:lpstr>
      <vt:lpstr>TURFeffect</vt:lpstr>
      <vt:lpstr>TURFeffect</vt:lpstr>
      <vt:lpstr>Pasos</vt:lpstr>
      <vt:lpstr>Indicadores</vt:lpstr>
      <vt:lpstr>Indicadores Biofísicos</vt:lpstr>
      <vt:lpstr>Indicadores Socioeconómicos</vt:lpstr>
      <vt:lpstr>Indicadores Gobernanza</vt:lpstr>
      <vt:lpstr>Selección de indicadores</vt:lpstr>
      <vt:lpstr>Análisis</vt:lpstr>
      <vt:lpstr>TURFeffect</vt:lpstr>
      <vt:lpstr>Apresentação do PowerPoint</vt:lpstr>
      <vt:lpstr>Aplicación</vt:lpstr>
      <vt:lpstr>Apresentação do PowerPoint</vt:lpstr>
      <vt:lpstr>ZRP Quintana Roo</vt:lpstr>
      <vt:lpstr>ZRP’s</vt:lpstr>
      <vt:lpstr>Objetivos</vt:lpstr>
      <vt:lpstr>Apresentação do PowerPoint</vt:lpstr>
      <vt:lpstr>Maria Elena, Gallinero</vt:lpstr>
      <vt:lpstr>Apresentação do PowerPoint</vt:lpstr>
      <vt:lpstr>Apresentação do PowerPoint</vt:lpstr>
      <vt:lpstr>Resultados disponibles</vt:lpstr>
      <vt:lpstr>Encontramos</vt:lpstr>
      <vt:lpstr>Desventajas</vt:lpstr>
      <vt:lpstr>Ventajas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Caio Faro</cp:lastModifiedBy>
  <cp:revision>13</cp:revision>
  <dcterms:created xsi:type="dcterms:W3CDTF">2016-09-01T22:09:02Z</dcterms:created>
  <dcterms:modified xsi:type="dcterms:W3CDTF">2016-10-08T00:56:52Z</dcterms:modified>
</cp:coreProperties>
</file>