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76" r:id="rId3"/>
    <p:sldId id="275" r:id="rId4"/>
    <p:sldId id="267" r:id="rId5"/>
    <p:sldId id="277" r:id="rId6"/>
    <p:sldId id="294" r:id="rId7"/>
    <p:sldId id="263" r:id="rId8"/>
    <p:sldId id="258" r:id="rId9"/>
    <p:sldId id="264" r:id="rId10"/>
    <p:sldId id="288" r:id="rId11"/>
    <p:sldId id="265" r:id="rId12"/>
    <p:sldId id="292" r:id="rId13"/>
    <p:sldId id="279" r:id="rId14"/>
    <p:sldId id="293" r:id="rId15"/>
    <p:sldId id="283" r:id="rId16"/>
    <p:sldId id="284" r:id="rId17"/>
    <p:sldId id="289" r:id="rId18"/>
    <p:sldId id="290" r:id="rId19"/>
    <p:sldId id="262" r:id="rId20"/>
  </p:sldIdLst>
  <p:sldSz cx="12190413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88530" autoAdjust="0"/>
  </p:normalViewPr>
  <p:slideViewPr>
    <p:cSldViewPr>
      <p:cViewPr varScale="1">
        <p:scale>
          <a:sx n="18" d="100"/>
          <a:sy n="18" d="100"/>
        </p:scale>
        <p:origin x="-102" y="-10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D7982-6D12-44B7-B09C-9027420CE024}" type="datetimeFigureOut">
              <a:rPr lang="es-MX" smtClean="0"/>
              <a:pPr/>
              <a:t>10/10/2016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912AB-7E2A-4726-8C73-C75F6266AA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36879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Colocar fotos maiores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912AB-7E2A-4726-8C73-C75F6266AA28}" type="slidenum">
              <a:rPr lang="es-MX" smtClean="0"/>
              <a:pPr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347828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s-MX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62E41-B9A8-4F82-BC8B-A810787C1BEE}" type="slidenum">
              <a:rPr lang="es-MX" smtClean="0"/>
              <a:pPr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398129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Medida</a:t>
            </a:r>
            <a:r>
              <a:rPr lang="en-US" baseline="0" dirty="0" smtClean="0"/>
              <a:t> de un </a:t>
            </a:r>
            <a:r>
              <a:rPr lang="en-US" baseline="0" dirty="0" err="1" smtClean="0"/>
              <a:t>atributo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comunica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estado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nivel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algo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D2887-055A-41B0-AC51-1F18A5DF303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7054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Tabela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912AB-7E2A-4726-8C73-C75F6266AA28}" type="slidenum">
              <a:rPr lang="es-MX" smtClean="0"/>
              <a:pPr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1333304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912AB-7E2A-4726-8C73-C75F6266AA28}" type="slidenum">
              <a:rPr lang="es-MX" smtClean="0"/>
              <a:pPr/>
              <a:t>10</a:t>
            </a:fld>
            <a:endParaRPr lang="es-MX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Incluir los indicadores que faltan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912AB-7E2A-4726-8C73-C75F6266AA28}" type="slidenum">
              <a:rPr lang="es-MX" smtClean="0"/>
              <a:pPr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67797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10/10/2016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10/10/2016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10/10/2016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10/10/2016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10/10/2016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10/10/2016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10/10/2016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10/10/2016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10/10/2016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10/10/2016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10/10/2016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0304-9F4D-4A06-BCEA-E573EFCCD4CE}" type="datetimeFigureOut">
              <a:rPr lang="es-MX" smtClean="0"/>
              <a:pPr/>
              <a:t>10/10/2016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jcvdav.github.io/QRo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5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1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99454" y="9168"/>
            <a:ext cx="1244424" cy="1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omunidad y biodiversidad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534" y="14173"/>
            <a:ext cx="1998699" cy="168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7 Subtítulo"/>
          <p:cNvSpPr>
            <a:spLocks noGrp="1"/>
          </p:cNvSpPr>
          <p:nvPr>
            <p:ph type="subTitle" idx="1"/>
          </p:nvPr>
        </p:nvSpPr>
        <p:spPr>
          <a:xfrm>
            <a:off x="0" y="6165304"/>
            <a:ext cx="12190413" cy="692696"/>
          </a:xfrm>
        </p:spPr>
        <p:txBody>
          <a:bodyPr>
            <a:normAutofit lnSpcReduction="10000"/>
          </a:bodyPr>
          <a:lstStyle/>
          <a:p>
            <a:pPr algn="l"/>
            <a:r>
              <a:rPr lang="es-MX" sz="1800" dirty="0" smtClean="0">
                <a:solidFill>
                  <a:schemeClr val="tx1"/>
                </a:solidFill>
              </a:rPr>
              <a:t>Juan Carlos Villaseñor-Derbez, La Paz, 10 Octubre, 2016</a:t>
            </a:r>
          </a:p>
          <a:p>
            <a:pPr algn="l"/>
            <a:r>
              <a:rPr lang="es-MX" sz="1800" dirty="0" smtClean="0">
                <a:solidFill>
                  <a:schemeClr val="tx1"/>
                </a:solidFill>
              </a:rPr>
              <a:t>jvillasenor@bren.ucsb.edu</a:t>
            </a:r>
            <a:endParaRPr lang="es-MX" sz="1800" dirty="0">
              <a:solidFill>
                <a:schemeClr val="tx1"/>
              </a:solidFill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1846734" y="2492896"/>
            <a:ext cx="8640960" cy="2376264"/>
          </a:xfrm>
        </p:spPr>
        <p:txBody>
          <a:bodyPr>
            <a:noAutofit/>
          </a:bodyPr>
          <a:lstStyle/>
          <a:p>
            <a:r>
              <a:rPr lang="es-MX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Propuesta de indicadores para la evaluación de zonas de refugio pesquero</a:t>
            </a:r>
            <a:endParaRPr lang="es-MX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2" descr="D:\Descargas\logo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333"/>
          <a:stretch>
            <a:fillRect/>
          </a:stretch>
        </p:blipFill>
        <p:spPr bwMode="auto">
          <a:xfrm>
            <a:off x="5231110" y="0"/>
            <a:ext cx="1443562" cy="168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404664"/>
            <a:ext cx="10971372" cy="1143000"/>
          </a:xfrm>
        </p:spPr>
        <p:txBody>
          <a:bodyPr>
            <a:norm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- </a:t>
            </a: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Gobernanza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9" name="Picture 2" descr="D:\Descargas\logo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198661" y="1890024"/>
          <a:ext cx="10009113" cy="410449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12461"/>
                <a:gridCol w="6134603"/>
                <a:gridCol w="724910"/>
                <a:gridCol w="537139"/>
              </a:tblGrid>
              <a:tr h="63700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Indicador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Descripción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Escala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Tipo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328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Acceso a la pesquería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Tipo de manejo utilizado para controlar el acceso a la pesquería (permisos,</a:t>
                      </a:r>
                      <a:r>
                        <a:rPr lang="es-MX" sz="1600" b="1" u="none" strike="noStrike" baseline="0" noProof="0" dirty="0" smtClean="0"/>
                        <a:t> cuotas, concesiones…)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Cat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Ind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37328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Razonamiento para</a:t>
                      </a:r>
                      <a:r>
                        <a:rPr lang="es-MX" sz="1600" b="1" u="none" strike="noStrike" baseline="0" noProof="0" dirty="0" smtClean="0"/>
                        <a:t> el diseño de la reserva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Descripción del</a:t>
                      </a:r>
                      <a:r>
                        <a:rPr lang="es-MX" sz="1600" b="1" u="none" strike="noStrike" baseline="0" noProof="0" dirty="0" smtClean="0"/>
                        <a:t> proceso de toma de decisiones seguido para el diseño e implementación de la reserva.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Des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kern="1200" noProof="0" dirty="0" smtClean="0"/>
                        <a:t>Ind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955509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Tipo de organización pesquera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Tipo de organización pesquera utilizada por los usuarios de la reserva (ausente, cooperativa, comités comunitarios, unión,</a:t>
                      </a:r>
                      <a:r>
                        <a:rPr lang="es-MX" sz="1600" b="1" u="none" strike="noStrike" baseline="0" noProof="0" dirty="0" smtClean="0"/>
                        <a:t> federación…).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Cat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kern="1200" noProof="0" dirty="0" smtClean="0"/>
                        <a:t>Ind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837328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Representación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Nivel de representación e inclusión durante</a:t>
                      </a:r>
                      <a:r>
                        <a:rPr lang="es-MX" sz="1600" b="1" u="none" strike="noStrike" baseline="0" noProof="0" dirty="0" smtClean="0"/>
                        <a:t> el proceso de planeación, implementación y manejo.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Ord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kern="1200" noProof="0" dirty="0" smtClean="0"/>
                        <a:t>Ind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404664"/>
            <a:ext cx="10971372" cy="1143000"/>
          </a:xfrm>
        </p:spPr>
        <p:txBody>
          <a:bodyPr>
            <a:norm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- G</a:t>
            </a: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obernanza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9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198661" y="1340768"/>
          <a:ext cx="10009113" cy="40774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12461"/>
                <a:gridCol w="5956492"/>
                <a:gridCol w="903021"/>
                <a:gridCol w="537139"/>
              </a:tblGrid>
              <a:tr h="45881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Indicador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Descripción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Escala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Tipo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55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Número de pescadores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Número de pescadores que pescan</a:t>
                      </a:r>
                      <a:r>
                        <a:rPr lang="es-MX" sz="1600" u="none" strike="noStrike" baseline="0" noProof="0" dirty="0" smtClean="0"/>
                        <a:t> en la región.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Dis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noProof="0" dirty="0" smtClean="0"/>
                        <a:t>Ind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155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Reconocimiento legal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Indica</a:t>
                      </a:r>
                      <a:r>
                        <a:rPr lang="es-MX" sz="1600" u="none" strike="noStrike" baseline="0" noProof="0" dirty="0" smtClean="0"/>
                        <a:t> si la reserva tiene reconocimiento legal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Bin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noProof="0" dirty="0" smtClean="0"/>
                        <a:t>Ind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031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Tipo de reserva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Tipo de reserva (zona núcleo,</a:t>
                      </a:r>
                      <a:r>
                        <a:rPr lang="es-MX" sz="1600" u="none" strike="noStrike" baseline="0" noProof="0" dirty="0" smtClean="0"/>
                        <a:t> ZRP, comunitaria) así como duración (permanente o temporal) y nivel de protección (total o parcial).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Des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noProof="0" dirty="0" smtClean="0"/>
                        <a:t>Ind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031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Pesca ilegal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Nivel de pesca ilegal</a:t>
                      </a:r>
                      <a:r>
                        <a:rPr lang="es-MX" sz="1600" b="1" u="none" strike="noStrike" baseline="0" noProof="0" dirty="0" smtClean="0"/>
                        <a:t> percibido por los pescadores o usuarios de las reservas.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Ord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kern="1200" noProof="0" dirty="0" smtClean="0"/>
                        <a:t>Ind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90465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Plan de acción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Describe</a:t>
                      </a:r>
                      <a:r>
                        <a:rPr lang="es-MX" sz="1600" b="1" u="none" strike="noStrike" baseline="0" noProof="0" dirty="0" smtClean="0"/>
                        <a:t> la calidad de la información disponible para guiar el manejo, incluyendo actividades presentes y futuras, oportunidades de manejo y acciones para resolver éstas barreras.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Ord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kern="1200" noProof="0" dirty="0" smtClean="0"/>
                        <a:t>Ind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30155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Procuración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Describe la</a:t>
                      </a:r>
                      <a:r>
                        <a:rPr lang="es-MX" sz="1600" u="none" strike="noStrike" baseline="0" noProof="0" dirty="0" smtClean="0"/>
                        <a:t> manera en la que se ejerce procuración de las reservas.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Des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noProof="0" dirty="0" smtClean="0"/>
                        <a:t>Ind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031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Tamaño de la reserva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Compara el área</a:t>
                      </a:r>
                      <a:r>
                        <a:rPr lang="es-MX" sz="1600" u="none" strike="noStrike" baseline="0" noProof="0" dirty="0" smtClean="0"/>
                        <a:t> de la reserva con el ámbito hogareño de las especies objetivo de la reserva.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Des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noProof="0" dirty="0" smtClean="0"/>
                        <a:t>Ind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12190413" cy="6885384"/>
            <a:chOff x="0" y="0"/>
            <a:chExt cx="12190413" cy="6885384"/>
          </a:xfrm>
        </p:grpSpPr>
        <p:grpSp>
          <p:nvGrpSpPr>
            <p:cNvPr id="3" name="4 Grupo"/>
            <p:cNvGrpSpPr/>
            <p:nvPr/>
          </p:nvGrpSpPr>
          <p:grpSpPr>
            <a:xfrm>
              <a:off x="0" y="0"/>
              <a:ext cx="12190413" cy="900000"/>
              <a:chOff x="0" y="0"/>
              <a:chExt cx="12190413" cy="900000"/>
            </a:xfrm>
          </p:grpSpPr>
          <p:pic>
            <p:nvPicPr>
              <p:cNvPr id="6" name="Picture 2" descr="D:\Descargas\logo2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3158" y="0"/>
                <a:ext cx="74384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Image resul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8344" y="0"/>
                <a:ext cx="66206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Image result for comunidad y biodiversidad log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06651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0" y="6165384"/>
              <a:ext cx="1219041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42756025"/>
              </p:ext>
            </p:extLst>
          </p:nvPr>
        </p:nvGraphicFramePr>
        <p:xfrm>
          <a:off x="1414686" y="1052736"/>
          <a:ext cx="9315285" cy="4924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77"/>
                <a:gridCol w="513172"/>
                <a:gridCol w="821076"/>
                <a:gridCol w="513172"/>
                <a:gridCol w="513172"/>
                <a:gridCol w="513172"/>
                <a:gridCol w="513172"/>
                <a:gridCol w="513172"/>
              </a:tblGrid>
              <a:tr h="1489639">
                <a:tc>
                  <a:txBody>
                    <a:bodyPr/>
                    <a:lstStyle/>
                    <a:p>
                      <a:pPr algn="l"/>
                      <a:r>
                        <a:rPr lang="es-MX" noProof="0" dirty="0" smtClean="0"/>
                        <a:t>Objetivos</a:t>
                      </a:r>
                      <a:endParaRPr lang="es-MX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Diversidad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Densidad de maduros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Densidad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Biomasa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Nivel trófico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Capturas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Ingresos</a:t>
                      </a:r>
                      <a:endParaRPr lang="es-MX" noProof="0" dirty="0"/>
                    </a:p>
                  </a:txBody>
                  <a:tcPr vert="vert270" anchor="ctr"/>
                </a:tc>
              </a:tr>
              <a:tr h="397904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Recuperar especies de interés comercial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  <a:tr h="397904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Conservar especies en</a:t>
                      </a:r>
                      <a:r>
                        <a:rPr lang="es-MX" baseline="0" noProof="0" dirty="0" smtClean="0"/>
                        <a:t> régimen de protección especial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  <a:tr h="397904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Mejorar la</a:t>
                      </a:r>
                      <a:r>
                        <a:rPr lang="es-MX" baseline="0" noProof="0" dirty="0" smtClean="0"/>
                        <a:t> productividad pesquera en aguas adyacentes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</a:tr>
              <a:tr h="397904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Evitar que</a:t>
                      </a:r>
                      <a:r>
                        <a:rPr lang="es-MX" baseline="0" noProof="0" dirty="0" smtClean="0"/>
                        <a:t> se llegue a la sobreexplotación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  <a:tr h="397904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Recuperar especies sobreexplotadas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  <a:tr h="994760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Contribuir al mantenimiento de los procesos</a:t>
                      </a:r>
                      <a:r>
                        <a:rPr lang="es-MX" baseline="0" noProof="0" dirty="0" smtClean="0"/>
                        <a:t> biológicos (crianza, reclutamiento, crecimiento, reproducción, alimentación)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  <a:tr h="450589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Preservar el hábitat de las especies</a:t>
                      </a:r>
                      <a:r>
                        <a:rPr lang="es-MX" baseline="0" noProof="0" dirty="0" smtClean="0"/>
                        <a:t> pesqueras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629816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ZRP Quintana Roo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Sian Ka’ an</a:t>
            </a:r>
          </a:p>
          <a:p>
            <a:r>
              <a:rPr lang="es-MX" dirty="0" smtClean="0"/>
              <a:t>SCPP Cozumel SCL</a:t>
            </a:r>
          </a:p>
          <a:p>
            <a:r>
              <a:rPr lang="es-MX" dirty="0" smtClean="0"/>
              <a:t>Acuerdo publicado en DOF el 30/11/2012</a:t>
            </a:r>
          </a:p>
          <a:p>
            <a:r>
              <a:rPr lang="es-MX" dirty="0" smtClean="0"/>
              <a:t>8 polígonos (1,048 ha)</a:t>
            </a:r>
          </a:p>
          <a:p>
            <a:pPr lvl="1"/>
            <a:r>
              <a:rPr lang="es-MX" dirty="0" smtClean="0"/>
              <a:t>2 Lagunas costeras</a:t>
            </a:r>
          </a:p>
          <a:p>
            <a:pPr lvl="1"/>
            <a:r>
              <a:rPr lang="es-MX" dirty="0" smtClean="0"/>
              <a:t>6 sitios arrecifales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8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10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130" name="AutoShape 2" descr="Mostrando Picture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5" cstate="print"/>
          <a:srcRect r="25000" b="11193"/>
          <a:stretch>
            <a:fillRect/>
          </a:stretch>
        </p:blipFill>
        <p:spPr bwMode="auto">
          <a:xfrm>
            <a:off x="5591149" y="1700807"/>
            <a:ext cx="5184577" cy="403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12190413" cy="6885384"/>
            <a:chOff x="0" y="0"/>
            <a:chExt cx="12190413" cy="6885384"/>
          </a:xfrm>
        </p:grpSpPr>
        <p:grpSp>
          <p:nvGrpSpPr>
            <p:cNvPr id="3" name="4 Grupo"/>
            <p:cNvGrpSpPr/>
            <p:nvPr/>
          </p:nvGrpSpPr>
          <p:grpSpPr>
            <a:xfrm>
              <a:off x="0" y="0"/>
              <a:ext cx="12190413" cy="900000"/>
              <a:chOff x="0" y="0"/>
              <a:chExt cx="12190413" cy="900000"/>
            </a:xfrm>
          </p:grpSpPr>
          <p:pic>
            <p:nvPicPr>
              <p:cNvPr id="6" name="Picture 2" descr="D:\Descargas\logo2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3158" y="0"/>
                <a:ext cx="74384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Image resul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8344" y="0"/>
                <a:ext cx="66206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Image result for comunidad y biodiversidad log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06651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0" y="6165384"/>
              <a:ext cx="1219041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01132709"/>
              </p:ext>
            </p:extLst>
          </p:nvPr>
        </p:nvGraphicFramePr>
        <p:xfrm>
          <a:off x="661265" y="904482"/>
          <a:ext cx="10690526" cy="54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4634"/>
                <a:gridCol w="588933"/>
                <a:gridCol w="942294"/>
                <a:gridCol w="588933"/>
                <a:gridCol w="588933"/>
                <a:gridCol w="588933"/>
                <a:gridCol w="588933"/>
                <a:gridCol w="588933"/>
              </a:tblGrid>
              <a:tr h="1500342">
                <a:tc>
                  <a:txBody>
                    <a:bodyPr/>
                    <a:lstStyle/>
                    <a:p>
                      <a:pPr algn="l"/>
                      <a:r>
                        <a:rPr lang="es-MX" noProof="0" dirty="0" smtClean="0"/>
                        <a:t>Objetivos del Estudio Técnico Justificativo</a:t>
                      </a:r>
                      <a:endParaRPr lang="es-MX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Diversidad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Densidad de maduros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Densidad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Biomasa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Nivel trófico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Capturas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Ingresos</a:t>
                      </a:r>
                      <a:endParaRPr lang="es-MX" noProof="0" dirty="0"/>
                    </a:p>
                  </a:txBody>
                  <a:tcPr vert="vert270" anchor="ctr"/>
                </a:tc>
              </a:tr>
              <a:tr h="400763">
                <a:tc>
                  <a:txBody>
                    <a:bodyPr/>
                    <a:lstStyle/>
                    <a:p>
                      <a:r>
                        <a:rPr lang="es-MX" sz="1800" noProof="0" dirty="0" smtClean="0"/>
                        <a:t>Contribuir a recuperar las poblaciones de especies objetivo de las pesquerías, como </a:t>
                      </a:r>
                      <a:r>
                        <a:rPr lang="es-MX" sz="1800" b="1" noProof="0" dirty="0" smtClean="0"/>
                        <a:t>langosta, caracol rosado y varias especies de peces</a:t>
                      </a:r>
                      <a:r>
                        <a:rPr lang="es-MX" sz="1800" noProof="0" dirty="0" smtClean="0"/>
                        <a:t>, ayudando al reclutamiento, el crecimiento y la </a:t>
                      </a:r>
                      <a:r>
                        <a:rPr lang="es-MX" sz="1800" b="1" noProof="0" dirty="0" smtClean="0"/>
                        <a:t>densidad para mejorar el éxito reproductivo</a:t>
                      </a:r>
                      <a:r>
                        <a:rPr lang="es-MX" sz="1800" noProof="0" dirty="0" smtClean="0"/>
                        <a:t>.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  <a:tr h="400763">
                <a:tc>
                  <a:txBody>
                    <a:bodyPr/>
                    <a:lstStyle/>
                    <a:p>
                      <a:r>
                        <a:rPr lang="es-MX" sz="1800" noProof="0" dirty="0" smtClean="0"/>
                        <a:t>Contribuir </a:t>
                      </a:r>
                      <a:r>
                        <a:rPr lang="es-MX" sz="1800" b="1" noProof="0" dirty="0" smtClean="0"/>
                        <a:t>a mejorar la productividad </a:t>
                      </a:r>
                      <a:r>
                        <a:rPr lang="es-MX" sz="1800" noProof="0" dirty="0" smtClean="0"/>
                        <a:t>pesquera a mediano plazo </a:t>
                      </a:r>
                      <a:r>
                        <a:rPr lang="es-MX" sz="1800" b="1" noProof="0" dirty="0" smtClean="0"/>
                        <a:t>recuperando la biomasa</a:t>
                      </a:r>
                      <a:r>
                        <a:rPr lang="es-MX" sz="1800" noProof="0" dirty="0" smtClean="0"/>
                        <a:t>.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</a:tr>
              <a:tr h="400763">
                <a:tc>
                  <a:txBody>
                    <a:bodyPr/>
                    <a:lstStyle/>
                    <a:p>
                      <a:r>
                        <a:rPr lang="es-MX" sz="1800" noProof="0" dirty="0" smtClean="0"/>
                        <a:t>Ayudar a </a:t>
                      </a:r>
                      <a:r>
                        <a:rPr lang="es-MX" sz="1800" b="1" noProof="0" dirty="0" smtClean="0"/>
                        <a:t>aumentar la resiliencia </a:t>
                      </a:r>
                      <a:r>
                        <a:rPr lang="es-MX" sz="1800" noProof="0" dirty="0" smtClean="0"/>
                        <a:t>de los ecosistemas y de la pesca ante perturbaciones climáticas o presiones antropogénicas.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  <a:tr h="400763">
                <a:tc>
                  <a:txBody>
                    <a:bodyPr/>
                    <a:lstStyle/>
                    <a:p>
                      <a:r>
                        <a:rPr lang="es-MX" sz="1800" b="1" noProof="0" dirty="0" smtClean="0"/>
                        <a:t>Proteger una porción del hábitat</a:t>
                      </a:r>
                      <a:r>
                        <a:rPr lang="es-MX" sz="1800" noProof="0" dirty="0" smtClean="0"/>
                        <a:t>, la biodiversidad y los procesos ecológicos de los ecosistemas coralinos, de la laguna arrecifales y de los humedales, </a:t>
                      </a:r>
                      <a:r>
                        <a:rPr lang="es-MX" sz="1800" b="1" noProof="0" dirty="0" smtClean="0"/>
                        <a:t>con la restauración de sus funciones tróficas</a:t>
                      </a:r>
                      <a:r>
                        <a:rPr lang="es-MX" sz="1800" noProof="0" dirty="0" smtClean="0"/>
                        <a:t> de importancia para las especies comerciales pesqueras. 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4335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dirty="0" smtClean="0"/>
              <a:t>Indicadores de Gobernanza</a:t>
            </a:r>
            <a:endParaRPr lang="es-MX" dirty="0"/>
          </a:p>
        </p:txBody>
      </p:sp>
      <p:grpSp>
        <p:nvGrpSpPr>
          <p:cNvPr id="8" name="7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9" name="Picture 2" descr="D:\Descargas\logo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13 Rectángulo"/>
          <p:cNvSpPr/>
          <p:nvPr/>
        </p:nvSpPr>
        <p:spPr>
          <a:xfrm>
            <a:off x="2998862" y="1844824"/>
            <a:ext cx="518457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s-MX" sz="2400" dirty="0" smtClean="0"/>
              <a:t>Acceso a la pesquería</a:t>
            </a:r>
          </a:p>
          <a:p>
            <a:pPr lvl="1">
              <a:buFont typeface="Arial" pitchFamily="34" charset="0"/>
              <a:buChar char="•"/>
            </a:pPr>
            <a:r>
              <a:rPr lang="es-MX" sz="2400" dirty="0" smtClean="0"/>
              <a:t>Número de pescadores</a:t>
            </a:r>
          </a:p>
          <a:p>
            <a:pPr lvl="1">
              <a:buFont typeface="Arial" pitchFamily="34" charset="0"/>
              <a:buChar char="•"/>
            </a:pPr>
            <a:r>
              <a:rPr lang="es-MX" sz="2400" dirty="0" smtClean="0"/>
              <a:t>Reconocimiento legal de la reserva</a:t>
            </a:r>
          </a:p>
          <a:p>
            <a:pPr lvl="1">
              <a:buFont typeface="Arial" pitchFamily="34" charset="0"/>
              <a:buChar char="•"/>
            </a:pPr>
            <a:r>
              <a:rPr lang="es-MX" sz="2400" dirty="0" smtClean="0"/>
              <a:t>Tipo de reserva</a:t>
            </a:r>
          </a:p>
          <a:p>
            <a:pPr lvl="1">
              <a:buFont typeface="Arial" pitchFamily="34" charset="0"/>
              <a:buChar char="•"/>
            </a:pPr>
            <a:r>
              <a:rPr lang="es-MX" sz="2400" dirty="0" smtClean="0"/>
              <a:t>Plan de manejo</a:t>
            </a:r>
          </a:p>
          <a:p>
            <a:pPr lvl="1">
              <a:buFont typeface="Arial" pitchFamily="34" charset="0"/>
              <a:buChar char="•"/>
            </a:pPr>
            <a:r>
              <a:rPr lang="es-MX" sz="2400" dirty="0" smtClean="0"/>
              <a:t>Procuración de la reserva</a:t>
            </a:r>
          </a:p>
          <a:p>
            <a:pPr lvl="1">
              <a:buFont typeface="Arial" pitchFamily="34" charset="0"/>
              <a:buChar char="•"/>
            </a:pPr>
            <a:r>
              <a:rPr lang="es-MX" sz="2400" dirty="0" smtClean="0"/>
              <a:t>Razonamiento para la ubicación</a:t>
            </a:r>
          </a:p>
          <a:p>
            <a:pPr lvl="1">
              <a:buFont typeface="Arial" pitchFamily="34" charset="0"/>
              <a:buChar char="•"/>
            </a:pPr>
            <a:r>
              <a:rPr lang="es-MX" sz="2400" dirty="0" smtClean="0"/>
              <a:t>Nivel de </a:t>
            </a:r>
            <a:r>
              <a:rPr lang="es-MX" sz="2400" dirty="0" smtClean="0"/>
              <a:t>inclusión</a:t>
            </a:r>
          </a:p>
          <a:p>
            <a:pPr lvl="1"/>
            <a:endParaRPr lang="es-MX" sz="2400" dirty="0" smtClean="0"/>
          </a:p>
          <a:p>
            <a:pPr lvl="1"/>
            <a:endParaRPr lang="es-MX" sz="2400" dirty="0" smtClean="0"/>
          </a:p>
          <a:p>
            <a:pPr lvl="1" algn="ctr"/>
            <a:r>
              <a:rPr lang="es-MX" sz="3200" b="1" dirty="0" smtClean="0"/>
              <a:t>ANÁLISIS</a:t>
            </a:r>
            <a:endParaRPr lang="es-MX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Resumen de resultados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Resultados disponibles en:</a:t>
            </a:r>
          </a:p>
          <a:p>
            <a:pPr lvl="1"/>
            <a:r>
              <a:rPr lang="es-MX" dirty="0" smtClean="0">
                <a:hlinkClick r:id="rId2"/>
              </a:rPr>
              <a:t>https://jcvdav.github.io/QRoo</a:t>
            </a:r>
            <a:endParaRPr lang="es-MX" dirty="0" smtClean="0"/>
          </a:p>
          <a:p>
            <a:r>
              <a:rPr lang="es-MX" dirty="0" smtClean="0"/>
              <a:t>Mayoría en incremento significativo o sin cambio:</a:t>
            </a:r>
          </a:p>
          <a:p>
            <a:pPr lvl="1"/>
            <a:r>
              <a:rPr lang="es-MX" dirty="0" smtClean="0"/>
              <a:t>Densidad invertebrados</a:t>
            </a:r>
          </a:p>
          <a:p>
            <a:pPr lvl="1"/>
            <a:r>
              <a:rPr lang="es-MX" dirty="0" smtClean="0"/>
              <a:t>Biomasa peces</a:t>
            </a:r>
          </a:p>
          <a:p>
            <a:pPr lvl="1"/>
            <a:r>
              <a:rPr lang="es-MX" dirty="0" smtClean="0"/>
              <a:t>Ingresos totales</a:t>
            </a:r>
          </a:p>
          <a:p>
            <a:pPr lvl="1"/>
            <a:r>
              <a:rPr lang="es-MX" dirty="0" smtClean="0"/>
              <a:t>Densidad </a:t>
            </a:r>
            <a:r>
              <a:rPr lang="es-MX" dirty="0" err="1" smtClean="0"/>
              <a:t>sp</a:t>
            </a:r>
            <a:r>
              <a:rPr lang="es-MX" dirty="0" smtClean="0"/>
              <a:t> objetivo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6" name="Picture 2" descr="D:\Descargas\logo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8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8582" y="2060848"/>
            <a:ext cx="10971372" cy="3456384"/>
          </a:xfrm>
        </p:spPr>
        <p:txBody>
          <a:bodyPr>
            <a:noAutofit/>
          </a:bodyPr>
          <a:lstStyle/>
          <a:p>
            <a:r>
              <a:rPr lang="es-MX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Gracias</a:t>
            </a:r>
            <a:br>
              <a:rPr lang="es-MX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contact@turfeffect.org</a:t>
            </a:r>
            <a:endParaRPr lang="es-MX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9 Grupo"/>
          <p:cNvGrpSpPr/>
          <p:nvPr/>
        </p:nvGrpSpPr>
        <p:grpSpPr>
          <a:xfrm>
            <a:off x="0" y="-1"/>
            <a:ext cx="12190413" cy="6885385"/>
            <a:chOff x="0" y="-1"/>
            <a:chExt cx="12190413" cy="6885385"/>
          </a:xfrm>
        </p:grpSpPr>
        <p:grpSp>
          <p:nvGrpSpPr>
            <p:cNvPr id="5" name="4 Grupo"/>
            <p:cNvGrpSpPr/>
            <p:nvPr/>
          </p:nvGrpSpPr>
          <p:grpSpPr>
            <a:xfrm>
              <a:off x="0" y="-1"/>
              <a:ext cx="11909439" cy="2520001"/>
              <a:chOff x="0" y="-1"/>
              <a:chExt cx="11909439" cy="2520001"/>
            </a:xfrm>
          </p:grpSpPr>
          <p:pic>
            <p:nvPicPr>
              <p:cNvPr id="6" name="Picture 2" descr="D:\Descargas\logo2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b="3933"/>
              <a:stretch>
                <a:fillRect/>
              </a:stretch>
            </p:blipFill>
            <p:spPr bwMode="auto">
              <a:xfrm>
                <a:off x="4958464" y="0"/>
                <a:ext cx="2168021" cy="25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Image resul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55646" y="-1"/>
                <a:ext cx="1853793" cy="25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Image result for comunidad y biodiversidad log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-1"/>
                <a:ext cx="2986254" cy="25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0" y="6165384"/>
              <a:ext cx="1219041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9 Grupo"/>
          <p:cNvGrpSpPr/>
          <p:nvPr/>
        </p:nvGrpSpPr>
        <p:grpSpPr>
          <a:xfrm>
            <a:off x="0" y="0"/>
            <a:ext cx="12190413" cy="6885384"/>
            <a:chOff x="0" y="0"/>
            <a:chExt cx="12190413" cy="6885384"/>
          </a:xfrm>
        </p:grpSpPr>
        <p:grpSp>
          <p:nvGrpSpPr>
            <p:cNvPr id="5" name="4 Grupo"/>
            <p:cNvGrpSpPr/>
            <p:nvPr/>
          </p:nvGrpSpPr>
          <p:grpSpPr>
            <a:xfrm>
              <a:off x="0" y="0"/>
              <a:ext cx="12190413" cy="900000"/>
              <a:chOff x="0" y="0"/>
              <a:chExt cx="12190413" cy="900000"/>
            </a:xfrm>
          </p:grpSpPr>
          <p:pic>
            <p:nvPicPr>
              <p:cNvPr id="6" name="Picture 2" descr="D:\Descargas\logo2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3158" y="0"/>
                <a:ext cx="74384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Image resul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8344" y="0"/>
                <a:ext cx="66206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Image result for comunidad y biodiversidad log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06651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0" y="6165384"/>
              <a:ext cx="1219041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26632509"/>
              </p:ext>
            </p:extLst>
          </p:nvPr>
        </p:nvGraphicFramePr>
        <p:xfrm>
          <a:off x="601137" y="1279659"/>
          <a:ext cx="9315285" cy="3805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77"/>
                <a:gridCol w="513172"/>
                <a:gridCol w="821076"/>
                <a:gridCol w="513172"/>
                <a:gridCol w="513172"/>
                <a:gridCol w="513172"/>
                <a:gridCol w="513172"/>
                <a:gridCol w="513172"/>
              </a:tblGrid>
              <a:tr h="1500342">
                <a:tc>
                  <a:txBody>
                    <a:bodyPr/>
                    <a:lstStyle/>
                    <a:p>
                      <a:pPr algn="l"/>
                      <a:r>
                        <a:rPr lang="es-MX" noProof="0" dirty="0" smtClean="0"/>
                        <a:t>Objetivos</a:t>
                      </a:r>
                      <a:endParaRPr lang="es-MX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Diversidad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Densidad de maduros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Densidad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Biomasa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Nivel trófico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Capturas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Ingresos</a:t>
                      </a:r>
                      <a:endParaRPr lang="es-MX" noProof="0" dirty="0"/>
                    </a:p>
                  </a:txBody>
                  <a:tcPr vert="vert270" anchor="ctr"/>
                </a:tc>
              </a:tr>
              <a:tr h="400763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Recuperar especies de interés comercial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  <a:tr h="400763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Mejorar la</a:t>
                      </a:r>
                      <a:r>
                        <a:rPr lang="es-MX" baseline="0" noProof="0" dirty="0" smtClean="0"/>
                        <a:t> productividad pesquera en aguas adyacentes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</a:tr>
              <a:tr h="1001908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Contribuir al mantenimiento de los procesos</a:t>
                      </a:r>
                      <a:r>
                        <a:rPr lang="es-MX" baseline="0" noProof="0" dirty="0" smtClean="0"/>
                        <a:t> biológicos (crianza, reclutamiento, crecimiento, reproducción, alimentación)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  <a:tr h="501749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Preservar el hábitat de las especies</a:t>
                      </a:r>
                      <a:r>
                        <a:rPr lang="es-MX" baseline="0" noProof="0" dirty="0" smtClean="0"/>
                        <a:t> pesqueras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1835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052" name="AutoShape 4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054" name="AutoShape 6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056" name="AutoShape 8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058" name="AutoShape 10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-1"/>
            <a:ext cx="11927854" cy="681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485800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Proyecto TURFeffect</a:t>
            </a:r>
          </a:p>
          <a:p>
            <a:r>
              <a:rPr lang="es-MX" dirty="0" smtClean="0"/>
              <a:t>Indicadores</a:t>
            </a:r>
          </a:p>
          <a:p>
            <a:r>
              <a:rPr lang="es-MX" dirty="0" smtClean="0"/>
              <a:t>Casos de estudio: ZRP Sian Ka’an (Maria Elena, Quintana Roo)</a:t>
            </a:r>
          </a:p>
          <a:p>
            <a:endParaRPr lang="es-MX" dirty="0"/>
          </a:p>
        </p:txBody>
      </p:sp>
      <p:grpSp>
        <p:nvGrpSpPr>
          <p:cNvPr id="9" name="8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10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12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Rectangle 54"/>
          <p:cNvSpPr/>
          <p:nvPr/>
        </p:nvSpPr>
        <p:spPr>
          <a:xfrm>
            <a:off x="1922893" y="2175642"/>
            <a:ext cx="8344628" cy="41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4" descr="Pi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5086" y="1700808"/>
            <a:ext cx="169893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Pictu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26854" y="1700808"/>
            <a:ext cx="170254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Pictu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62947" y="1700528"/>
            <a:ext cx="1696555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CuadroTexto"/>
          <p:cNvSpPr txBox="1"/>
          <p:nvPr/>
        </p:nvSpPr>
        <p:spPr>
          <a:xfrm>
            <a:off x="4879429" y="6228601"/>
            <a:ext cx="2457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/>
              <a:t>t</a:t>
            </a:r>
            <a:r>
              <a:rPr lang="es-MX" sz="3200" b="1" dirty="0" smtClean="0"/>
              <a:t>urfeffect.org</a:t>
            </a:r>
            <a:endParaRPr lang="es-MX" sz="3200" b="1" dirty="0"/>
          </a:p>
        </p:txBody>
      </p:sp>
      <p:sp>
        <p:nvSpPr>
          <p:cNvPr id="31" name="1 Título"/>
          <p:cNvSpPr>
            <a:spLocks noGrp="1"/>
          </p:cNvSpPr>
          <p:nvPr>
            <p:ph type="title"/>
          </p:nvPr>
        </p:nvSpPr>
        <p:spPr>
          <a:xfrm>
            <a:off x="609521" y="620688"/>
            <a:ext cx="10971372" cy="1143000"/>
          </a:xfrm>
        </p:spPr>
        <p:txBody>
          <a:bodyPr>
            <a:normAutofit/>
          </a:bodyPr>
          <a:lstStyle/>
          <a:p>
            <a:r>
              <a:rPr lang="es-MX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TURFeffect</a:t>
            </a:r>
            <a:endParaRPr lang="es-MX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7" name="3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32" name="Picture 2" descr="D:\Descargas\logo2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Image resul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13 CuadroTexto"/>
          <p:cNvSpPr txBox="1"/>
          <p:nvPr/>
        </p:nvSpPr>
        <p:spPr>
          <a:xfrm>
            <a:off x="1630710" y="4221088"/>
            <a:ext cx="90475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                      Melaina Wright	Caio Faro	Jael Martínez</a:t>
            </a:r>
          </a:p>
          <a:p>
            <a:pPr algn="ctr"/>
            <a:r>
              <a:rPr lang="es-MX" sz="2000" b="1" dirty="0" smtClean="0"/>
              <a:t>Christopher Costello</a:t>
            </a:r>
            <a:r>
              <a:rPr lang="es-MX" sz="2000" dirty="0" smtClean="0"/>
              <a:t>, UC Santa Barbara, Economía Pesquera</a:t>
            </a:r>
          </a:p>
          <a:p>
            <a:pPr algn="ctr"/>
            <a:r>
              <a:rPr lang="es-MX" sz="2000" b="1" dirty="0" smtClean="0"/>
              <a:t>Fiorenza Micheli</a:t>
            </a:r>
            <a:r>
              <a:rPr lang="es-MX" sz="2000" dirty="0" smtClean="0"/>
              <a:t>, Stanford, Ecología Marina</a:t>
            </a:r>
          </a:p>
          <a:p>
            <a:pPr algn="ctr"/>
            <a:r>
              <a:rPr lang="es-MX" sz="2000" b="1" dirty="0" smtClean="0"/>
              <a:t>Mar Mancha</a:t>
            </a:r>
            <a:r>
              <a:rPr lang="es-MX" sz="2000" dirty="0" smtClean="0"/>
              <a:t>, Arizona State University, Sistemas Socio-Ecológicos</a:t>
            </a:r>
          </a:p>
          <a:p>
            <a:pPr algn="ctr"/>
            <a:r>
              <a:rPr lang="es-MX" sz="2000" b="1" dirty="0" smtClean="0"/>
              <a:t>Gavin McDonald</a:t>
            </a:r>
            <a:r>
              <a:rPr lang="es-MX" sz="2000" dirty="0" smtClean="0"/>
              <a:t>, Sustainable Fisheries Group, Modelación Bioeconómica</a:t>
            </a:r>
          </a:p>
          <a:p>
            <a:pPr algn="ctr"/>
            <a:r>
              <a:rPr lang="es-MX" sz="2000" b="1" dirty="0" smtClean="0"/>
              <a:t>Sean Fitzgerald</a:t>
            </a:r>
            <a:r>
              <a:rPr lang="es-MX" sz="2000" dirty="0" smtClean="0"/>
              <a:t>, UC Santa Barbara, Pesquerías con datos limitados</a:t>
            </a:r>
            <a:endParaRPr lang="es-MX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TURFeffect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Necesidad de lineamientos y métodos estandarizados para la evaluación de zonas de no pesca en México</a:t>
            </a:r>
          </a:p>
          <a:p>
            <a:r>
              <a:rPr lang="es-MX" dirty="0" smtClean="0"/>
              <a:t>Marco de trabajo</a:t>
            </a:r>
          </a:p>
          <a:p>
            <a:r>
              <a:rPr lang="es-MX" dirty="0" smtClean="0"/>
              <a:t>Guía de usuario</a:t>
            </a:r>
          </a:p>
          <a:p>
            <a:r>
              <a:rPr lang="es-MX" dirty="0" smtClean="0"/>
              <a:t>Aplicación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6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8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88530" y="1600201"/>
            <a:ext cx="10971372" cy="4525963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									Replicar</a:t>
            </a:r>
          </a:p>
          <a:p>
            <a:pPr>
              <a:buNone/>
            </a:pPr>
            <a:r>
              <a:rPr lang="es-MX" dirty="0" smtClean="0"/>
              <a:t>							Reportar</a:t>
            </a:r>
          </a:p>
          <a:p>
            <a:pPr>
              <a:buNone/>
            </a:pPr>
            <a:r>
              <a:rPr lang="es-MX" dirty="0" smtClean="0"/>
              <a:t>					   Análisis</a:t>
            </a:r>
          </a:p>
          <a:p>
            <a:pPr>
              <a:buNone/>
            </a:pPr>
            <a:r>
              <a:rPr lang="es-MX" dirty="0" smtClean="0"/>
              <a:t>			Indicadores</a:t>
            </a:r>
          </a:p>
          <a:p>
            <a:pPr>
              <a:buNone/>
            </a:pPr>
            <a:r>
              <a:rPr lang="es-MX" dirty="0" smtClean="0"/>
              <a:t>Objetivos</a:t>
            </a:r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1702718" y="2276872"/>
            <a:ext cx="8568952" cy="2808312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8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10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12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2 Grupo"/>
          <p:cNvGrpSpPr/>
          <p:nvPr/>
        </p:nvGrpSpPr>
        <p:grpSpPr>
          <a:xfrm>
            <a:off x="527313" y="188640"/>
            <a:ext cx="11327784" cy="6480720"/>
            <a:chOff x="395536" y="188640"/>
            <a:chExt cx="8496944" cy="6480720"/>
          </a:xfrm>
        </p:grpSpPr>
        <p:sp>
          <p:nvSpPr>
            <p:cNvPr id="4" name="3 Rectángulo redondeado"/>
            <p:cNvSpPr/>
            <p:nvPr/>
          </p:nvSpPr>
          <p:spPr>
            <a:xfrm>
              <a:off x="395536" y="188640"/>
              <a:ext cx="8496944" cy="6480720"/>
            </a:xfrm>
            <a:prstGeom prst="roundRect">
              <a:avLst>
                <a:gd name="adj" fmla="val 61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5" name="4 Rectángulo redondeado"/>
            <p:cNvSpPr/>
            <p:nvPr/>
          </p:nvSpPr>
          <p:spPr>
            <a:xfrm>
              <a:off x="356388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68356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644420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9" name="8 Elipse"/>
            <p:cNvSpPr/>
            <p:nvPr/>
          </p:nvSpPr>
          <p:spPr>
            <a:xfrm>
              <a:off x="4112958" y="5229200"/>
              <a:ext cx="621081" cy="79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899592" y="188640"/>
              <a:ext cx="7632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/>
                <a:t>BIOFÍSICOS			   SOCIOECONÓMICOS	 	       </a:t>
              </a:r>
              <a:r>
                <a:rPr lang="es-MX" b="1" dirty="0"/>
                <a:t> </a:t>
              </a:r>
              <a:r>
                <a:rPr lang="es-MX" b="1" dirty="0" smtClean="0"/>
                <a:t>  GOBERNANZA</a:t>
              </a:r>
              <a:endParaRPr lang="es-MX" b="1" dirty="0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827584" y="836712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Indicador 1</a:t>
              </a:r>
            </a:p>
            <a:p>
              <a:endParaRPr lang="es-MX" dirty="0"/>
            </a:p>
            <a:p>
              <a:r>
                <a:rPr lang="es-MX" dirty="0" smtClean="0"/>
                <a:t>Indicador 2</a:t>
              </a:r>
            </a:p>
            <a:p>
              <a:endParaRPr lang="es-MX" dirty="0"/>
            </a:p>
            <a:p>
              <a:r>
                <a:rPr lang="es-MX" dirty="0" smtClean="0"/>
                <a:t>Indicador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Indicador n</a:t>
              </a:r>
              <a:endParaRPr lang="es-MX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3707904" y="836712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Indicador 1</a:t>
              </a:r>
            </a:p>
            <a:p>
              <a:endParaRPr lang="es-MX" dirty="0"/>
            </a:p>
            <a:p>
              <a:r>
                <a:rPr lang="es-MX" dirty="0" smtClean="0"/>
                <a:t>Indicador 2</a:t>
              </a:r>
            </a:p>
            <a:p>
              <a:endParaRPr lang="es-MX" dirty="0"/>
            </a:p>
            <a:p>
              <a:r>
                <a:rPr lang="es-MX" dirty="0" smtClean="0"/>
                <a:t>Indicador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Indicador n</a:t>
              </a:r>
              <a:endParaRPr lang="es-MX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6588224" y="764704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Indicador 1</a:t>
              </a:r>
            </a:p>
            <a:p>
              <a:endParaRPr lang="es-MX" dirty="0"/>
            </a:p>
            <a:p>
              <a:r>
                <a:rPr lang="es-MX" dirty="0" smtClean="0"/>
                <a:t>Indicador 2</a:t>
              </a:r>
            </a:p>
            <a:p>
              <a:endParaRPr lang="es-MX" dirty="0"/>
            </a:p>
            <a:p>
              <a:r>
                <a:rPr lang="es-MX" dirty="0" smtClean="0"/>
                <a:t>Indicador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Indicador n</a:t>
              </a:r>
              <a:endParaRPr lang="es-MX" dirty="0"/>
            </a:p>
          </p:txBody>
        </p:sp>
        <p:sp>
          <p:nvSpPr>
            <p:cNvPr id="14" name="13 Rectángulo redondeado"/>
            <p:cNvSpPr/>
            <p:nvPr/>
          </p:nvSpPr>
          <p:spPr>
            <a:xfrm>
              <a:off x="2123728" y="836712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2123728" y="1340768"/>
              <a:ext cx="360040" cy="36004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6" name="15 Rectángulo redondeado"/>
            <p:cNvSpPr/>
            <p:nvPr/>
          </p:nvSpPr>
          <p:spPr>
            <a:xfrm>
              <a:off x="2123728" y="1844824"/>
              <a:ext cx="360040" cy="3600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7" name="16 Rectángulo redondeado"/>
            <p:cNvSpPr/>
            <p:nvPr/>
          </p:nvSpPr>
          <p:spPr>
            <a:xfrm>
              <a:off x="2123728" y="3573016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8" name="17 Rectángulo redondeado"/>
            <p:cNvSpPr/>
            <p:nvPr/>
          </p:nvSpPr>
          <p:spPr>
            <a:xfrm>
              <a:off x="5004048" y="836712"/>
              <a:ext cx="360040" cy="3600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9" name="18 Rectángulo redondeado"/>
            <p:cNvSpPr/>
            <p:nvPr/>
          </p:nvSpPr>
          <p:spPr>
            <a:xfrm>
              <a:off x="5004048" y="1340768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0" name="19 Rectángulo redondeado"/>
            <p:cNvSpPr/>
            <p:nvPr/>
          </p:nvSpPr>
          <p:spPr>
            <a:xfrm>
              <a:off x="5004048" y="1844824"/>
              <a:ext cx="360040" cy="36004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1" name="20 Rectángulo redondeado"/>
            <p:cNvSpPr/>
            <p:nvPr/>
          </p:nvSpPr>
          <p:spPr>
            <a:xfrm>
              <a:off x="5004048" y="3573016"/>
              <a:ext cx="360040" cy="3600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2" name="21 Rectángulo redondeado"/>
            <p:cNvSpPr/>
            <p:nvPr/>
          </p:nvSpPr>
          <p:spPr>
            <a:xfrm>
              <a:off x="7884368" y="836712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3" name="22 Rectángulo redondeado"/>
            <p:cNvSpPr/>
            <p:nvPr/>
          </p:nvSpPr>
          <p:spPr>
            <a:xfrm>
              <a:off x="7884368" y="1340768"/>
              <a:ext cx="360040" cy="3600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4" name="23 Rectángulo redondeado"/>
            <p:cNvSpPr/>
            <p:nvPr/>
          </p:nvSpPr>
          <p:spPr>
            <a:xfrm>
              <a:off x="7884368" y="1844824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5" name="24 Rectángulo redondeado"/>
            <p:cNvSpPr/>
            <p:nvPr/>
          </p:nvSpPr>
          <p:spPr>
            <a:xfrm>
              <a:off x="7884368" y="3573016"/>
              <a:ext cx="360040" cy="36004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683568" y="4211796"/>
              <a:ext cx="7992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/>
                <a:t> </a:t>
              </a:r>
              <a:r>
                <a:rPr lang="es-MX" b="1" dirty="0" smtClean="0"/>
                <a:t>        LEYENDA	</a:t>
              </a:r>
              <a:r>
                <a:rPr lang="es-MX" b="1" dirty="0"/>
                <a:t>	 </a:t>
              </a:r>
              <a:r>
                <a:rPr lang="es-MX" b="1" dirty="0" smtClean="0"/>
                <a:t>             		GENERAL			        DESCARGAR REPORTE</a:t>
              </a:r>
              <a:endParaRPr lang="es-MX" b="1" dirty="0"/>
            </a:p>
          </p:txBody>
        </p:sp>
        <p:sp>
          <p:nvSpPr>
            <p:cNvPr id="27" name="26 Rectángulo redondeado"/>
            <p:cNvSpPr/>
            <p:nvPr/>
          </p:nvSpPr>
          <p:spPr>
            <a:xfrm>
              <a:off x="683568" y="4653136"/>
              <a:ext cx="2304256" cy="1800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9" name="28 Rectángulo redondeado"/>
            <p:cNvSpPr/>
            <p:nvPr/>
          </p:nvSpPr>
          <p:spPr>
            <a:xfrm>
              <a:off x="899616" y="4725144"/>
              <a:ext cx="216000" cy="216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30" name="29 Rectángulo redondeado"/>
            <p:cNvSpPr/>
            <p:nvPr/>
          </p:nvSpPr>
          <p:spPr>
            <a:xfrm>
              <a:off x="899616" y="5085184"/>
              <a:ext cx="216000" cy="216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31" name="30 Rectángulo redondeado"/>
            <p:cNvSpPr/>
            <p:nvPr/>
          </p:nvSpPr>
          <p:spPr>
            <a:xfrm>
              <a:off x="899616" y="5805264"/>
              <a:ext cx="216000" cy="2160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32" name="31 Rectángulo redondeado"/>
            <p:cNvSpPr/>
            <p:nvPr/>
          </p:nvSpPr>
          <p:spPr>
            <a:xfrm>
              <a:off x="899616" y="5445224"/>
              <a:ext cx="216000" cy="216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33" name="32 Rectángulo redondeado"/>
            <p:cNvSpPr/>
            <p:nvPr/>
          </p:nvSpPr>
          <p:spPr>
            <a:xfrm>
              <a:off x="899616" y="6165304"/>
              <a:ext cx="216000" cy="2160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1115616" y="4697849"/>
              <a:ext cx="1496518" cy="170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1400" dirty="0" smtClean="0"/>
                <a:t>Incremento significativo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Incremento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Sin cambio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Decremento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Decremento significativo</a:t>
              </a:r>
              <a:endParaRPr lang="es-MX" sz="1400" dirty="0"/>
            </a:p>
          </p:txBody>
        </p:sp>
        <p:sp>
          <p:nvSpPr>
            <p:cNvPr id="39" name="38 Arco de bloque"/>
            <p:cNvSpPr/>
            <p:nvPr/>
          </p:nvSpPr>
          <p:spPr>
            <a:xfrm>
              <a:off x="3851920" y="4869328"/>
              <a:ext cx="1134148" cy="1512000"/>
            </a:xfrm>
            <a:prstGeom prst="blockArc">
              <a:avLst>
                <a:gd name="adj1" fmla="val 10155389"/>
                <a:gd name="adj2" fmla="val 17006793"/>
                <a:gd name="adj3" fmla="val 23496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36" name="35 Botón de acción: Documento">
              <a:hlinkClick r:id="" action="ppaction://noaction" highlightClick="1"/>
            </p:cNvPr>
            <p:cNvSpPr/>
            <p:nvPr/>
          </p:nvSpPr>
          <p:spPr>
            <a:xfrm>
              <a:off x="7164625" y="5085184"/>
              <a:ext cx="540070" cy="720000"/>
            </a:xfrm>
            <a:prstGeom prst="actionButton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40" name="39 Arco de bloque"/>
            <p:cNvSpPr/>
            <p:nvPr/>
          </p:nvSpPr>
          <p:spPr>
            <a:xfrm>
              <a:off x="3851920" y="4869160"/>
              <a:ext cx="1134148" cy="1512000"/>
            </a:xfrm>
            <a:prstGeom prst="blockArc">
              <a:avLst>
                <a:gd name="adj1" fmla="val 17179818"/>
                <a:gd name="adj2" fmla="val 3319794"/>
                <a:gd name="adj3" fmla="val 23480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41" name="40 Arco de bloque"/>
            <p:cNvSpPr/>
            <p:nvPr/>
          </p:nvSpPr>
          <p:spPr>
            <a:xfrm>
              <a:off x="3851920" y="4869160"/>
              <a:ext cx="1134148" cy="1512000"/>
            </a:xfrm>
            <a:prstGeom prst="blockArc">
              <a:avLst>
                <a:gd name="adj1" fmla="val 3423470"/>
                <a:gd name="adj2" fmla="val 10165535"/>
                <a:gd name="adj3" fmla="val 22987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36 CuadroTexto"/>
          <p:cNvSpPr txBox="1"/>
          <p:nvPr/>
        </p:nvSpPr>
        <p:spPr>
          <a:xfrm>
            <a:off x="5447434" y="4971816"/>
            <a:ext cx="2303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B	</a:t>
            </a:r>
          </a:p>
          <a:p>
            <a:r>
              <a:rPr lang="es-MX" b="1" dirty="0"/>
              <a:t> </a:t>
            </a:r>
            <a:r>
              <a:rPr lang="es-MX" b="1" dirty="0" smtClean="0"/>
              <a:t>              SE</a:t>
            </a:r>
          </a:p>
          <a:p>
            <a:endParaRPr lang="es-MX" b="1" dirty="0" smtClean="0"/>
          </a:p>
          <a:p>
            <a:endParaRPr lang="es-MX" b="1" dirty="0" smtClean="0"/>
          </a:p>
          <a:p>
            <a:r>
              <a:rPr lang="es-MX" b="1" dirty="0" smtClean="0"/>
              <a:t>    G</a:t>
            </a:r>
            <a:endParaRPr lang="es-MX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22890" y="600582"/>
            <a:ext cx="8344629" cy="1079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de reservas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lvl="0"/>
            <a:r>
              <a:rPr lang="es-MX" dirty="0" smtClean="0"/>
              <a:t>Tres categorías:</a:t>
            </a:r>
          </a:p>
          <a:p>
            <a:pPr lvl="1"/>
            <a:r>
              <a:rPr lang="es-MX" dirty="0" smtClean="0"/>
              <a:t>Biofísicos</a:t>
            </a:r>
          </a:p>
          <a:p>
            <a:pPr lvl="1"/>
            <a:r>
              <a:rPr lang="es-MX" dirty="0" smtClean="0"/>
              <a:t>Socioeconómicos</a:t>
            </a:r>
          </a:p>
          <a:p>
            <a:pPr lvl="1"/>
            <a:r>
              <a:rPr lang="es-MX" dirty="0" smtClean="0"/>
              <a:t>Gobernanza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Dos tipos:</a:t>
            </a:r>
          </a:p>
          <a:p>
            <a:pPr lvl="1"/>
            <a:r>
              <a:rPr lang="es-MX" dirty="0" smtClean="0"/>
              <a:t>Dependientes</a:t>
            </a:r>
          </a:p>
          <a:p>
            <a:pPr lvl="1"/>
            <a:r>
              <a:rPr lang="es-MX" dirty="0" smtClean="0"/>
              <a:t>Independientes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Escalas:</a:t>
            </a:r>
          </a:p>
          <a:p>
            <a:pPr lvl="1"/>
            <a:r>
              <a:rPr lang="es-MX" dirty="0" smtClean="0"/>
              <a:t>Binaria</a:t>
            </a:r>
          </a:p>
          <a:p>
            <a:pPr lvl="1"/>
            <a:r>
              <a:rPr lang="es-MX" dirty="0" smtClean="0"/>
              <a:t>Categórica</a:t>
            </a:r>
          </a:p>
          <a:p>
            <a:pPr lvl="1"/>
            <a:r>
              <a:rPr lang="es-MX" dirty="0" smtClean="0"/>
              <a:t>Ordinal</a:t>
            </a:r>
          </a:p>
          <a:p>
            <a:pPr lvl="1"/>
            <a:r>
              <a:rPr lang="es-MX" dirty="0" smtClean="0"/>
              <a:t>Continua</a:t>
            </a:r>
          </a:p>
          <a:p>
            <a:pPr lvl="1"/>
            <a:r>
              <a:rPr lang="es-MX" dirty="0" smtClean="0"/>
              <a:t>Descriptivos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8" name="Picture 2" descr="D:\Descargas\logo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10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367014" y="4293096"/>
            <a:ext cx="36724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/>
              <a:t>Aplica a ZRP</a:t>
            </a:r>
          </a:p>
          <a:p>
            <a:r>
              <a:rPr lang="es-MX" sz="2800" i="1" dirty="0" smtClean="0"/>
              <a:t>Aplica parcialmente</a:t>
            </a:r>
          </a:p>
          <a:p>
            <a:r>
              <a:rPr lang="es-MX" sz="2800" dirty="0" smtClean="0"/>
              <a:t>No aplica a ZRP</a:t>
            </a:r>
          </a:p>
          <a:p>
            <a:r>
              <a:rPr lang="es-MX" sz="2800" dirty="0" smtClean="0"/>
              <a:t>* General y spp objetivo</a:t>
            </a:r>
          </a:p>
        </p:txBody>
      </p:sp>
    </p:spTree>
    <p:extLst>
      <p:ext uri="{BB962C8B-B14F-4D97-AF65-F5344CB8AC3E}">
        <p14:creationId xmlns:p14="http://schemas.microsoft.com/office/powerpoint/2010/main" xmlns="" val="32982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1558702" y="1340768"/>
          <a:ext cx="9065091" cy="45297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08185"/>
                <a:gridCol w="5224663"/>
                <a:gridCol w="967105"/>
                <a:gridCol w="465138"/>
              </a:tblGrid>
              <a:tr h="55645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noProof="0" dirty="0" smtClean="0">
                          <a:latin typeface="+mj-lt"/>
                        </a:rPr>
                        <a:t>Indicador</a:t>
                      </a:r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Descripción</a:t>
                      </a:r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Escala</a:t>
                      </a:r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Tipo</a:t>
                      </a:r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9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Riqueza de especies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Promedio  de riqueza de especies por unidad de área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Con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032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Densidad *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Promedio de número de organismos por unidad de área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Cont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59189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Densidad</a:t>
                      </a:r>
                      <a:r>
                        <a:rPr lang="es-MX" sz="1600" b="1" u="none" strike="noStrike" baseline="0" noProof="0" dirty="0" smtClean="0">
                          <a:latin typeface="+mj-lt"/>
                        </a:rPr>
                        <a:t> de organismos potencialmente maduros *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Promedio</a:t>
                      </a:r>
                      <a:r>
                        <a:rPr lang="es-MX" sz="1600" b="1" i="0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de número de organismos mayores que LT</a:t>
                      </a:r>
                      <a:r>
                        <a:rPr lang="es-MX" sz="1600" b="1" i="0" u="none" strike="noStrike" baseline="-2500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50</a:t>
                      </a:r>
                      <a:r>
                        <a:rPr lang="es-MX" sz="1600" b="1" i="0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por unidad de área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Cont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7627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Biomasa</a:t>
                      </a:r>
                      <a:r>
                        <a:rPr lang="es-MX" sz="1600" b="1" u="none" strike="noStrike" baseline="0" noProof="0" dirty="0" smtClean="0">
                          <a:latin typeface="+mj-lt"/>
                        </a:rPr>
                        <a:t> *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Promedio</a:t>
                      </a:r>
                      <a:r>
                        <a:rPr lang="es-MX" sz="1600" b="1" i="0" u="none" strike="noStrike" baseline="0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de biomasa por unidad de área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Cont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7627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i="1" u="none" strike="noStrike" noProof="0" dirty="0" smtClean="0">
                          <a:latin typeface="+mj-lt"/>
                        </a:rPr>
                        <a:t>Nivel trófico</a:t>
                      </a:r>
                      <a:endParaRPr lang="es-MX" sz="1600" b="0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1" u="none" strike="noStrike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Media</a:t>
                      </a:r>
                      <a:r>
                        <a:rPr lang="es-MX" sz="1600" b="0" i="1" u="none" strike="noStrike" baseline="0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ponderada del nivel trófico:  </a:t>
                      </a:r>
                      <a:endParaRPr lang="es-MX" sz="1600" b="0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i="1" u="none" strike="noStrike" noProof="0" dirty="0" smtClean="0">
                          <a:latin typeface="+mj-lt"/>
                        </a:rPr>
                        <a:t>Cont</a:t>
                      </a:r>
                      <a:endParaRPr lang="es-MX" sz="1600" b="0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1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0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7627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Diversidad de</a:t>
                      </a:r>
                      <a:r>
                        <a:rPr lang="es-MX" sz="1600" b="1" i="0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Shannon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Promedio</a:t>
                      </a:r>
                      <a:r>
                        <a:rPr lang="es-MX" sz="1600" b="1" i="0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del índice de diversidad de Shannon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Con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7627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i="1" u="none" strike="noStrike" noProof="0" dirty="0" smtClean="0">
                          <a:latin typeface="+mj-lt"/>
                        </a:rPr>
                        <a:t>Fenómenos naturales</a:t>
                      </a:r>
                      <a:endParaRPr lang="es-MX" sz="1600" b="0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i="1" u="none" strike="noStrike" noProof="0" dirty="0" smtClean="0">
                          <a:latin typeface="+mj-lt"/>
                        </a:rPr>
                        <a:t>Descripción</a:t>
                      </a:r>
                      <a:r>
                        <a:rPr lang="es-MX" sz="1600" i="1" u="none" strike="noStrike" baseline="0" noProof="0" dirty="0" smtClean="0">
                          <a:latin typeface="+mj-lt"/>
                        </a:rPr>
                        <a:t> de fenómenos naturales que pudieran dar una explicación del comportamiento de los indicadores anteriores.</a:t>
                      </a:r>
                      <a:endParaRPr lang="es-MX" sz="1600" b="0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i="1" u="none" strike="noStrike" noProof="0" dirty="0" smtClean="0">
                          <a:latin typeface="+mj-lt"/>
                        </a:rPr>
                        <a:t>Desc</a:t>
                      </a:r>
                      <a:endParaRPr lang="es-MX" sz="1600" b="0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1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Ind</a:t>
                      </a:r>
                      <a:endParaRPr lang="es-MX" sz="1600" b="0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485800"/>
            <a:ext cx="10971372" cy="1143000"/>
          </a:xfrm>
        </p:spPr>
        <p:txBody>
          <a:bodyPr>
            <a:norm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-</a:t>
            </a: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Biofísicos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13" name="12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14" name="Picture 2" descr="D:\Descargas\logo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Image resul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6959302" y="3717032"/>
          <a:ext cx="1008112" cy="816091"/>
        </p:xfrm>
        <a:graphic>
          <a:graphicData uri="http://schemas.openxmlformats.org/presentationml/2006/ole">
            <p:oleObj spid="_x0000_s14353" name="Ecuación" r:id="rId7" imgW="533169" imgH="43161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485800"/>
            <a:ext cx="10971372" cy="1143000"/>
          </a:xfrm>
        </p:spPr>
        <p:txBody>
          <a:bodyPr>
            <a:norm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- </a:t>
            </a: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Socioeconómicos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8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1342678" y="1412776"/>
          <a:ext cx="9517735" cy="344907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04339"/>
                <a:gridCol w="6039877"/>
                <a:gridCol w="559181"/>
                <a:gridCol w="414338"/>
              </a:tblGrid>
              <a:tr h="29493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Indicador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Descripción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Escala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Tipo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35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Capturas*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Capturas anuales de todas las especies aprovechadas.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Cont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552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Ingresos por capturas *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Ingresos</a:t>
                      </a:r>
                      <a:r>
                        <a:rPr lang="es-MX" sz="1600" b="1" u="none" strike="noStrike" baseline="0" noProof="0" dirty="0" smtClean="0"/>
                        <a:t> por c</a:t>
                      </a:r>
                      <a:r>
                        <a:rPr lang="es-MX" sz="1600" b="1" u="none" strike="noStrike" noProof="0" dirty="0" smtClean="0"/>
                        <a:t>apturas anuales de todas las especies aprovechadas.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Cont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991054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Medios alternativos de subsistencia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Describe el</a:t>
                      </a:r>
                      <a:r>
                        <a:rPr lang="es-MX" sz="1600" u="none" strike="noStrike" baseline="0" noProof="0" dirty="0" smtClean="0"/>
                        <a:t> cambio en la disponibilidad de oportunidades económicas alternativas a la pesca desde la implementación de la reserva, medida a través de la percepción de los usuarios.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Ord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Ind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119067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1" u="none" strike="noStrike" noProof="0" dirty="0" smtClean="0"/>
                        <a:t>Índice de conocimiento</a:t>
                      </a:r>
                      <a:endParaRPr lang="es-MX" sz="1600" b="1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1" u="none" strike="noStrike" noProof="0" dirty="0" smtClean="0"/>
                        <a:t>Índice para</a:t>
                      </a:r>
                      <a:r>
                        <a:rPr lang="es-MX" sz="1600" b="1" i="1" u="none" strike="noStrike" baseline="0" noProof="0" dirty="0" smtClean="0"/>
                        <a:t> medir el nivel de conocimiento que tienen los pescadores sobre sus reservas. Se incluye el tipo de reserva, años de implementación y tendencias en los indicadores biofísicos. Las percepciones de los pescadores son comparadas con la información de campo</a:t>
                      </a:r>
                      <a:endParaRPr lang="es-MX" sz="1600" b="1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1" u="none" strike="noStrike" noProof="0" dirty="0" smtClean="0"/>
                        <a:t>Ord</a:t>
                      </a:r>
                      <a:endParaRPr lang="es-MX" sz="1600" b="1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1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Ind</a:t>
                      </a:r>
                      <a:endParaRPr lang="es-MX" sz="1600" b="1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</TotalTime>
  <Words>1049</Words>
  <Application>Microsoft Office PowerPoint</Application>
  <PresentationFormat>Personalizado</PresentationFormat>
  <Paragraphs>328</Paragraphs>
  <Slides>19</Slides>
  <Notes>6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1" baseType="lpstr">
      <vt:lpstr>Tema de Office</vt:lpstr>
      <vt:lpstr>Ecuación</vt:lpstr>
      <vt:lpstr>Propuesta de indicadores para la evaluación de zonas de refugio pesquero</vt:lpstr>
      <vt:lpstr>Estructura</vt:lpstr>
      <vt:lpstr>TURFeffect</vt:lpstr>
      <vt:lpstr>TURFeffect</vt:lpstr>
      <vt:lpstr>Pasos</vt:lpstr>
      <vt:lpstr>Diapositiva 6</vt:lpstr>
      <vt:lpstr>Indicadores de reservas</vt:lpstr>
      <vt:lpstr>Indicadores -Biofísicos</vt:lpstr>
      <vt:lpstr>Indicadores - Socioeconómicos</vt:lpstr>
      <vt:lpstr>Indicadores - Gobernanza</vt:lpstr>
      <vt:lpstr>Indicadores - Gobernanza</vt:lpstr>
      <vt:lpstr>Diapositiva 12</vt:lpstr>
      <vt:lpstr>ZRP Quintana Roo</vt:lpstr>
      <vt:lpstr>Diapositiva 14</vt:lpstr>
      <vt:lpstr>Indicadores de Gobernanza</vt:lpstr>
      <vt:lpstr>Resumen de resultados</vt:lpstr>
      <vt:lpstr>Gracias contact@turfeffect.org</vt:lpstr>
      <vt:lpstr>Diapositiva 18</vt:lpstr>
      <vt:lpstr>Diapositiva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JC</dc:creator>
  <cp:lastModifiedBy>JC</cp:lastModifiedBy>
  <cp:revision>53</cp:revision>
  <dcterms:created xsi:type="dcterms:W3CDTF">2016-09-01T22:09:02Z</dcterms:created>
  <dcterms:modified xsi:type="dcterms:W3CDTF">2016-10-10T21:21:12Z</dcterms:modified>
</cp:coreProperties>
</file>