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1" r:id="rId7"/>
    <p:sldId id="270" r:id="rId8"/>
    <p:sldId id="259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jcvdav.github.io/QRo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 FRAMEWORK TO EVALUATE MARINE RESERVES IN MEXICO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01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Caio Faro, Jael Martinez, Juan Carlos Villasenor and </a:t>
            </a:r>
            <a:r>
              <a:rPr lang="en-US" dirty="0" err="1" smtClean="0">
                <a:solidFill>
                  <a:schemeClr val="bg1"/>
                </a:solidFill>
              </a:rPr>
              <a:t>Melaina</a:t>
            </a:r>
            <a:r>
              <a:rPr lang="en-US" dirty="0" smtClean="0">
                <a:solidFill>
                  <a:schemeClr val="bg1"/>
                </a:solidFill>
              </a:rPr>
              <a:t> Wright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TURFeffect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Fall Review Meeting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November 03,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Questions?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Determine a set of biophysical, socioeconomic and governance indicators that can be used to evaluate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2. Use the selected indicators to propose a framework for evaluating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3. Develop an English/Spanish guidebook with the selected indicators that walks the user through implementing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177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Collection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Started during Spring quarter and continued over the 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Underwater surveys and landings databases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Information from ETJ, Management Plans and </a:t>
            </a:r>
            <a:r>
              <a:rPr lang="en-US" dirty="0" err="1" smtClean="0">
                <a:solidFill>
                  <a:schemeClr val="bg1"/>
                </a:solidFill>
              </a:rPr>
              <a:t>Diario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Oficial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Indicators and Reserves’ Objectives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Refined indicators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Matched indicators with 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37288"/>
              </p:ext>
            </p:extLst>
          </p:nvPr>
        </p:nvGraphicFramePr>
        <p:xfrm>
          <a:off x="838199" y="1752460"/>
          <a:ext cx="10515601" cy="424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426"/>
                <a:gridCol w="3339841"/>
                <a:gridCol w="475254"/>
                <a:gridCol w="331238"/>
                <a:gridCol w="192022"/>
                <a:gridCol w="192022"/>
                <a:gridCol w="192022"/>
                <a:gridCol w="192022"/>
                <a:gridCol w="336038"/>
                <a:gridCol w="480055"/>
                <a:gridCol w="475254"/>
                <a:gridCol w="331238"/>
                <a:gridCol w="336038"/>
                <a:gridCol w="331238"/>
                <a:gridCol w="192022"/>
                <a:gridCol w="192022"/>
                <a:gridCol w="336038"/>
                <a:gridCol w="331238"/>
                <a:gridCol w="336038"/>
                <a:gridCol w="336038"/>
                <a:gridCol w="336038"/>
                <a:gridCol w="331238"/>
                <a:gridCol w="187221"/>
              </a:tblGrid>
              <a:tr h="197874">
                <a:tc rowSpan="9">
                  <a:txBody>
                    <a:bodyPr/>
                    <a:lstStyle/>
                    <a:p>
                      <a:endParaRPr lang="en-US" dirty="0"/>
                    </a:p>
                  </a:txBody>
                  <a:tcPr marL="9423" marR="9423" marT="94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23" marR="9423" marT="9423" marB="0" anchor="ctr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Biophysical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Socio-economical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Governance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Diversity index (Richness, Shannon, Simpson)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of mature organisms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Natural Disturbance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Trophic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Biomass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Landings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Income from landings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Alternative economic opportunities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Access to the fishery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Number of fishers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Legal recognition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Illegal harvesting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Management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enforcement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Size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Reasoning for reserve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Membership to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Type of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1097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Recuperar especies de interés comercial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Conservar especies en régimen de protección especial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Mejorar la productividad pesquera en aguas adyacentes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Evitar que se llegue a la sobreexplotación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none" strike="noStrike" dirty="0" err="1">
                          <a:effectLst/>
                        </a:rPr>
                        <a:t>Recuperar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especies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sobreexplotadas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72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Contribuir al mantenimiento de los procesos biológicos (crianza, reclutamiento, crecimiento, reproducción, alimentación)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8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Preservar el hábitat de las especies pesqueras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Application over the 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 and Improvement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Final tests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Improved 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Governance indicators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hlinkClick r:id="rId2"/>
          </p:cNvPr>
          <p:cNvSpPr/>
          <p:nvPr/>
        </p:nvSpPr>
        <p:spPr>
          <a:xfrm>
            <a:off x="1479176" y="4392572"/>
            <a:ext cx="2151530" cy="55594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526421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Outreach and </a:t>
            </a: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Workshop “ </a:t>
            </a:r>
            <a:r>
              <a:rPr lang="en-US" dirty="0" err="1" smtClean="0">
                <a:solidFill>
                  <a:schemeClr val="bg1"/>
                </a:solidFill>
              </a:rPr>
              <a:t>Evaluacion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Seguimiento</a:t>
            </a:r>
            <a:r>
              <a:rPr lang="en-US" dirty="0" smtClean="0">
                <a:solidFill>
                  <a:schemeClr val="bg1"/>
                </a:solidFill>
              </a:rPr>
              <a:t> de Zonas de Refugio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Mexico” – La Paz, Mexico.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Presentation of list of indicators and preliminary results from Quintana </a:t>
            </a:r>
            <a:r>
              <a:rPr lang="en-US" dirty="0" err="1" smtClean="0">
                <a:solidFill>
                  <a:schemeClr val="bg1"/>
                </a:solidFill>
              </a:rPr>
              <a:t>Roo</a:t>
            </a:r>
            <a:r>
              <a:rPr lang="en-US" dirty="0" smtClean="0">
                <a:solidFill>
                  <a:schemeClr val="bg1"/>
                </a:solidFill>
              </a:rPr>
              <a:t>.		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Group activity to debate possible indicators in the evaluation of fishing refugees.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4" y="2216903"/>
            <a:ext cx="3486911" cy="2615184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2" y="4025873"/>
            <a:ext cx="3191575" cy="26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1. Determine a set of biophysical, socioeconomic and governance indicators that can be used to evaluate the effectiveness of no-take marine reserves in Mexico.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2. Use the selected indicators to propose a framework for evaluating the effectiveness of no-take marine reserves in Mexico.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3. Develop an English/Spanish guidebook with the selected indicators that walks the user through implementing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26299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 Steps – Fall Quarter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Field trip to El Rosario, Mexico – November 10 to 13, 2016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Guidebook outline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Shiny app </a:t>
            </a:r>
            <a:r>
              <a:rPr lang="en-US" dirty="0" smtClean="0">
                <a:solidFill>
                  <a:schemeClr val="bg1"/>
                </a:solidFill>
              </a:rPr>
              <a:t>(Beta </a:t>
            </a:r>
            <a:r>
              <a:rPr lang="en-US" dirty="0" smtClean="0">
                <a:solidFill>
                  <a:schemeClr val="bg1"/>
                </a:solidFill>
              </a:rPr>
              <a:t>version)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Report outline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Upcoming Academic Deliverables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Academic defense – March 3 or 10, 2017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report – March 24, 2017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brief and poster – April 14, 2017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presentation – April 21,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398</Words>
  <Application>Microsoft Office PowerPoint</Application>
  <PresentationFormat>Widescreen</PresentationFormat>
  <Paragraphs>237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FRAMEWORK TO EVALUATE MARINE RESERVES IN MEXICO</vt:lpstr>
      <vt:lpstr>Objectives</vt:lpstr>
      <vt:lpstr>Summer and Fall Progress</vt:lpstr>
      <vt:lpstr>Apresentação do PowerPoint</vt:lpstr>
      <vt:lpstr>Summer and Fall Progress</vt:lpstr>
      <vt:lpstr>Summer and Fall Progress</vt:lpstr>
      <vt:lpstr>Objectives</vt:lpstr>
      <vt:lpstr>Next Steps – Fall Quarter</vt:lpstr>
      <vt:lpstr>Upcoming Academic Deliverables</vt:lpstr>
      <vt:lpstr>Apresentação do PowerPoint</vt:lpstr>
      <vt:lpstr>Apresentação do PowerPoint</vt:lpstr>
    </vt:vector>
  </TitlesOfParts>
  <Company>UCSB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EVALUATE MARINE RESERVES IN MEXICO</dc:title>
  <dc:creator>Caio Faro</dc:creator>
  <cp:lastModifiedBy>Caio Faro</cp:lastModifiedBy>
  <cp:revision>56</cp:revision>
  <dcterms:created xsi:type="dcterms:W3CDTF">2016-11-01T22:03:08Z</dcterms:created>
  <dcterms:modified xsi:type="dcterms:W3CDTF">2016-11-02T23:35:34Z</dcterms:modified>
</cp:coreProperties>
</file>