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76" r:id="rId3"/>
    <p:sldId id="275" r:id="rId4"/>
    <p:sldId id="267" r:id="rId5"/>
    <p:sldId id="277" r:id="rId6"/>
    <p:sldId id="263" r:id="rId7"/>
    <p:sldId id="258" r:id="rId8"/>
    <p:sldId id="264" r:id="rId9"/>
    <p:sldId id="265" r:id="rId10"/>
    <p:sldId id="288" r:id="rId11"/>
    <p:sldId id="279" r:id="rId12"/>
    <p:sldId id="282" r:id="rId13"/>
    <p:sldId id="283" r:id="rId14"/>
    <p:sldId id="284" r:id="rId15"/>
    <p:sldId id="289" r:id="rId16"/>
    <p:sldId id="272" r:id="rId17"/>
    <p:sldId id="262" r:id="rId18"/>
    <p:sldId id="287" r:id="rId19"/>
  </p:sldIdLst>
  <p:sldSz cx="1219041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D7982-6D12-44B7-B09C-9027420CE024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912AB-7E2A-4726-8C73-C75F6266AA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87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fotos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4782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D2887-055A-41B0-AC51-1F18A5DF30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705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Tabela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33330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Incluir los indicadores que faltan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912AB-7E2A-4726-8C73-C75F6266AA28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 smtClean="0"/>
              <a:t>Fore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Indicador: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Colors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DID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itr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. A positive and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a positive </a:t>
            </a:r>
            <a:r>
              <a:rPr lang="es-MX" baseline="0" dirty="0" err="1" smtClean="0"/>
              <a:t>but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not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significant</a:t>
            </a:r>
            <a:r>
              <a:rPr lang="es-MX" baseline="0" dirty="0" smtClean="0"/>
              <a:t>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… and so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back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APP, </a:t>
            </a:r>
            <a:r>
              <a:rPr lang="es-MX" baseline="0" dirty="0" err="1" smtClean="0"/>
              <a:t>these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colors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red and 5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which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enable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do </a:t>
            </a:r>
            <a:r>
              <a:rPr lang="es-MX" baseline="0" dirty="0" err="1" smtClean="0"/>
              <a:t>some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nice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next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step</a:t>
            </a:r>
            <a:r>
              <a:rPr lang="es-MX" baseline="0" dirty="0" smtClean="0"/>
              <a:t>: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“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” Indicador (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outer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part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smtClean="0"/>
              <a:t>Color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</a:t>
            </a:r>
            <a:r>
              <a:rPr lang="es-MX" baseline="0" dirty="0" smtClean="0"/>
              <a:t> (yes,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supposed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thirds</a:t>
            </a:r>
            <a:r>
              <a:rPr lang="es-MX" baseline="0" dirty="0" smtClean="0"/>
              <a:t> of a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hehe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given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by</a:t>
            </a:r>
            <a:r>
              <a:rPr lang="es-MX" baseline="0" dirty="0" smtClean="0"/>
              <a:t> a simple </a:t>
            </a:r>
            <a:r>
              <a:rPr lang="es-MX" baseline="0" dirty="0" err="1" smtClean="0"/>
              <a:t>calculation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are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Since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matching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color (red = 1,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=5), and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know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used</a:t>
            </a:r>
            <a:r>
              <a:rPr lang="es-MX" baseline="0" dirty="0" smtClean="0"/>
              <a:t>, say, 6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maximum </a:t>
            </a:r>
            <a:r>
              <a:rPr lang="es-MX" baseline="0" dirty="0" err="1" smtClean="0"/>
              <a:t>sum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shoud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30 (</a:t>
            </a:r>
            <a:r>
              <a:rPr lang="es-MX" baseline="0" dirty="0" err="1" smtClean="0"/>
              <a:t>that’s</a:t>
            </a:r>
            <a:r>
              <a:rPr lang="es-MX" baseline="0" dirty="0" smtClean="0"/>
              <a:t> 6 X 5). </a:t>
            </a:r>
            <a:r>
              <a:rPr lang="es-MX" baseline="0" dirty="0" err="1" smtClean="0"/>
              <a:t>Therefore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scores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our</a:t>
            </a:r>
            <a:r>
              <a:rPr lang="es-MX" baseline="0" dirty="0" smtClean="0"/>
              <a:t> 6 Indicador </a:t>
            </a:r>
            <a:r>
              <a:rPr lang="es-MX" baseline="0" dirty="0" err="1" smtClean="0"/>
              <a:t>swere</a:t>
            </a:r>
            <a:r>
              <a:rPr lang="es-MX" baseline="0" dirty="0" smtClean="0"/>
              <a:t> {1,3,4,4,5,4},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adds</a:t>
            </a:r>
            <a:r>
              <a:rPr lang="es-MX" baseline="0" dirty="0" smtClean="0"/>
              <a:t> up </a:t>
            </a:r>
            <a:r>
              <a:rPr lang="es-MX" baseline="0" dirty="0" err="1" smtClean="0"/>
              <a:t>to</a:t>
            </a:r>
            <a:r>
              <a:rPr lang="es-MX" baseline="0" dirty="0" smtClean="0"/>
              <a:t> 21,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a maximum </a:t>
            </a:r>
            <a:r>
              <a:rPr lang="es-MX" baseline="0" dirty="0" err="1" smtClean="0"/>
              <a:t>possible</a:t>
            </a:r>
            <a:r>
              <a:rPr lang="es-MX" baseline="0" dirty="0" smtClean="0"/>
              <a:t> of 30.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maximum of 30 can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split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5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1-6, 7-12, 13-18, 19-24, and 25-30, </a:t>
            </a:r>
            <a:r>
              <a:rPr lang="es-MX" baseline="0" dirty="0" err="1" smtClean="0"/>
              <a:t>where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red, </a:t>
            </a:r>
            <a:r>
              <a:rPr lang="es-MX" baseline="0" dirty="0" err="1" smtClean="0"/>
              <a:t>orange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yellow</a:t>
            </a:r>
            <a:r>
              <a:rPr lang="es-MX" baseline="0" dirty="0" smtClean="0"/>
              <a:t>, light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dark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green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respectively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good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about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work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any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number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If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had</a:t>
            </a:r>
            <a:r>
              <a:rPr lang="es-MX" baseline="0" dirty="0" smtClean="0"/>
              <a:t> 20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, maximum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100, and </a:t>
            </a:r>
            <a:r>
              <a:rPr lang="es-MX" baseline="0" dirty="0" err="1" smtClean="0"/>
              <a:t>ranges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would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just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different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think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them</a:t>
            </a:r>
            <a:r>
              <a:rPr lang="es-MX" baseline="0" dirty="0" smtClean="0"/>
              <a:t> as </a:t>
            </a:r>
            <a:r>
              <a:rPr lang="es-MX" baseline="0" dirty="0" err="1" smtClean="0"/>
              <a:t>quantiles</a:t>
            </a:r>
            <a:r>
              <a:rPr lang="es-MX" baseline="0" dirty="0" smtClean="0"/>
              <a:t>).</a:t>
            </a:r>
          </a:p>
          <a:p>
            <a:endParaRPr lang="es-MX" baseline="0" dirty="0" smtClean="0"/>
          </a:p>
          <a:p>
            <a:r>
              <a:rPr lang="es-MX" baseline="0" dirty="0" err="1" smtClean="0"/>
              <a:t>For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entire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thing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thats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center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circle</a:t>
            </a:r>
            <a:r>
              <a:rPr lang="es-MX" baseline="0" dirty="0" smtClean="0"/>
              <a:t>):</a:t>
            </a:r>
          </a:p>
          <a:p>
            <a:r>
              <a:rPr lang="es-MX" baseline="0" dirty="0" err="1" smtClean="0"/>
              <a:t>Something</a:t>
            </a:r>
            <a:r>
              <a:rPr lang="es-MX" baseline="0" dirty="0" smtClean="0"/>
              <a:t> similar </a:t>
            </a:r>
            <a:r>
              <a:rPr lang="es-MX" baseline="0" dirty="0" err="1" smtClean="0"/>
              <a:t>happens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either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taking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into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account</a:t>
            </a:r>
            <a:r>
              <a:rPr lang="es-MX" baseline="0" dirty="0" smtClean="0"/>
              <a:t> ALL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</a:t>
            </a:r>
            <a:r>
              <a:rPr lang="es-MX" baseline="0" dirty="0" smtClean="0"/>
              <a:t>… </a:t>
            </a:r>
            <a:r>
              <a:rPr lang="es-MX" baseline="0" dirty="0" err="1" smtClean="0"/>
              <a:t>Or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perhaps</a:t>
            </a:r>
            <a:r>
              <a:rPr lang="es-MX" baseline="0" dirty="0" smtClean="0"/>
              <a:t> a </a:t>
            </a:r>
            <a:r>
              <a:rPr lang="es-MX" baseline="0" dirty="0" err="1" smtClean="0"/>
              <a:t>weighted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average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three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category-wise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Indicadors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based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on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how</a:t>
            </a:r>
            <a:r>
              <a:rPr lang="es-MX" baseline="0" dirty="0" smtClean="0"/>
              <a:t> </a:t>
            </a:r>
            <a:r>
              <a:rPr lang="es-MX" baseline="0" dirty="0" err="1" smtClean="0"/>
              <a:t>much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value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each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categories</a:t>
            </a:r>
            <a:r>
              <a:rPr lang="es-MX" baseline="0" dirty="0" smtClean="0"/>
              <a:t> (</a:t>
            </a:r>
            <a:r>
              <a:rPr lang="es-MX" baseline="0" dirty="0" err="1" smtClean="0"/>
              <a:t>i.e.</a:t>
            </a:r>
            <a:r>
              <a:rPr lang="es-MX" baseline="0" dirty="0" smtClean="0"/>
              <a:t> I </a:t>
            </a:r>
            <a:r>
              <a:rPr lang="es-MX" baseline="0" dirty="0" err="1" smtClean="0"/>
              <a:t>like</a:t>
            </a:r>
            <a:r>
              <a:rPr lang="es-MX" baseline="0" dirty="0" smtClean="0"/>
              <a:t> more </a:t>
            </a:r>
            <a:r>
              <a:rPr lang="es-MX" baseline="0" dirty="0" err="1" smtClean="0"/>
              <a:t>fish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people</a:t>
            </a:r>
            <a:r>
              <a:rPr lang="es-MX" baseline="0" dirty="0" smtClean="0"/>
              <a:t>, so I </a:t>
            </a:r>
            <a:r>
              <a:rPr lang="es-MX" baseline="0" dirty="0" err="1" smtClean="0"/>
              <a:t>will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weight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biophysical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higher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than</a:t>
            </a:r>
            <a:r>
              <a:rPr lang="es-MX" baseline="0" dirty="0" smtClean="0"/>
              <a:t> socio-</a:t>
            </a:r>
            <a:r>
              <a:rPr lang="es-MX" baseline="0" dirty="0" err="1" smtClean="0"/>
              <a:t>economic</a:t>
            </a:r>
            <a:r>
              <a:rPr lang="es-MX" baseline="0" dirty="0" smtClean="0"/>
              <a:t>)…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2E41-B9A8-4F82-BC8B-A810787C1BEE}" type="slidenum">
              <a:rPr lang="es-MX" smtClean="0"/>
              <a:pPr/>
              <a:t>16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9812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304-9F4D-4A06-BCEA-E573EFCCD4CE}" type="datetimeFigureOut">
              <a:rPr lang="es-MX" smtClean="0"/>
              <a:pPr/>
              <a:t>09/10/2016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75B2-E4DC-4B86-ADFF-AC1540A8508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jcvdav.github.io/QRo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454" y="9168"/>
            <a:ext cx="1244424" cy="1691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unidad y biodiversida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14173"/>
            <a:ext cx="1998699" cy="16866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JC\Dropbox (Personal)\Documentos\Estancias\COBI_2016\FotosSalidas\SAM_PuntHerrero\IMG_20160630_0603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7334" y="2420888"/>
            <a:ext cx="6660240" cy="3746385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0" y="6165304"/>
            <a:ext cx="12190413" cy="692696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Juan Carlos Villaseñor-Derbez, La Paz, 10 Octubre, 2016</a:t>
            </a:r>
          </a:p>
          <a:p>
            <a:pPr algn="l"/>
            <a:r>
              <a:rPr lang="es-MX" sz="1800" dirty="0" smtClean="0">
                <a:solidFill>
                  <a:schemeClr val="tx1"/>
                </a:solidFill>
              </a:rPr>
              <a:t>jvillasenor@bren.ucsb.edu</a:t>
            </a:r>
            <a:endParaRPr lang="es-MX" sz="1800" dirty="0">
              <a:solidFill>
                <a:schemeClr val="tx1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846734" y="188640"/>
            <a:ext cx="8640960" cy="2160240"/>
          </a:xfrm>
        </p:spPr>
        <p:txBody>
          <a:bodyPr>
            <a:noAutofit/>
          </a:bodyPr>
          <a:lstStyle/>
          <a:p>
            <a:r>
              <a:rPr lang="es-MX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para la evaluación de zonas de refugio pesquero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890024"/>
          <a:ext cx="10009113" cy="326716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6134603"/>
                <a:gridCol w="724910"/>
                <a:gridCol w="537139"/>
              </a:tblGrid>
              <a:tr h="63700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Indicador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Descripción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Escala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Razonamiento para</a:t>
                      </a:r>
                      <a:r>
                        <a:rPr lang="es-MX" sz="1600" u="none" strike="noStrike" baseline="0" dirty="0" smtClean="0">
                          <a:latin typeface="+mj-lt"/>
                        </a:rPr>
                        <a:t> la reserva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latin typeface="+mj-lt"/>
                        </a:rPr>
                        <a:t>Descripción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del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proceso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de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toma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de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decisiones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seguido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para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el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diseño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e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implementación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de la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reserva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55509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Tipo de organización pesquera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latin typeface="+mj-lt"/>
                        </a:rPr>
                        <a:t>Tipo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de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organización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pesquera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utilizada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por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los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usuarios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de la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reserva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(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ausente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cooperativa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comités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comunitarios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 </a:t>
                      </a:r>
                      <a:r>
                        <a:rPr lang="en-US" sz="1600" u="none" strike="noStrike" dirty="0" err="1" smtClean="0">
                          <a:latin typeface="+mj-lt"/>
                        </a:rPr>
                        <a:t>unión</a:t>
                      </a:r>
                      <a:r>
                        <a:rPr lang="en-US" sz="1600" u="none" strike="noStrike" dirty="0" smtClean="0">
                          <a:latin typeface="+mj-lt"/>
                        </a:rPr>
                        <a:t>,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 </a:t>
                      </a:r>
                      <a:r>
                        <a:rPr lang="en-US" sz="1600" u="none" strike="noStrike" baseline="0" dirty="0" err="1" smtClean="0">
                          <a:latin typeface="+mj-lt"/>
                        </a:rPr>
                        <a:t>federación</a:t>
                      </a:r>
                      <a:r>
                        <a:rPr lang="en-US" sz="1600" u="none" strike="noStrike" baseline="0" dirty="0" smtClean="0">
                          <a:latin typeface="+mj-lt"/>
                        </a:rPr>
                        <a:t>…).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Cat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8373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Representación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Nivel de representación e </a:t>
                      </a:r>
                      <a:r>
                        <a:rPr lang="es-MX" sz="1600" u="none" strike="noStrike" dirty="0" err="1" smtClean="0">
                          <a:latin typeface="+mj-lt"/>
                        </a:rPr>
                        <a:t>inclusividad</a:t>
                      </a:r>
                      <a:r>
                        <a:rPr lang="es-MX" sz="1600" u="none" strike="noStrike" dirty="0" smtClean="0">
                          <a:latin typeface="+mj-lt"/>
                        </a:rPr>
                        <a:t> durante</a:t>
                      </a:r>
                      <a:r>
                        <a:rPr lang="es-MX" sz="1600" u="none" strike="noStrike" baseline="0" dirty="0" smtClean="0">
                          <a:latin typeface="+mj-lt"/>
                        </a:rPr>
                        <a:t> el proceso de </a:t>
                      </a:r>
                      <a:r>
                        <a:rPr lang="es-MX" sz="1600" u="none" strike="noStrike" baseline="0" dirty="0" err="1" smtClean="0">
                          <a:latin typeface="+mj-lt"/>
                        </a:rPr>
                        <a:t>planéación</a:t>
                      </a:r>
                      <a:r>
                        <a:rPr lang="es-MX" sz="1600" u="none" strike="noStrike" baseline="0" dirty="0" smtClean="0">
                          <a:latin typeface="+mj-lt"/>
                        </a:rPr>
                        <a:t>, implementación y manejo.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latin typeface="+mj-lt"/>
                        </a:rPr>
                        <a:t>Ord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629816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ZRP Quintana Roo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Sian </a:t>
            </a:r>
            <a:r>
              <a:rPr lang="es-MX" dirty="0" err="1" smtClean="0"/>
              <a:t>Ka</a:t>
            </a:r>
            <a:r>
              <a:rPr lang="es-MX" dirty="0" smtClean="0"/>
              <a:t>’ </a:t>
            </a:r>
            <a:r>
              <a:rPr lang="es-MX" dirty="0" err="1" smtClean="0"/>
              <a:t>an</a:t>
            </a:r>
            <a:endParaRPr lang="es-MX" dirty="0" smtClean="0"/>
          </a:p>
          <a:p>
            <a:r>
              <a:rPr lang="es-MX" dirty="0" smtClean="0"/>
              <a:t>SSCPP Cozumel SCL</a:t>
            </a:r>
          </a:p>
          <a:p>
            <a:r>
              <a:rPr lang="es-MX" dirty="0" smtClean="0"/>
              <a:t>30/11/2012</a:t>
            </a:r>
          </a:p>
          <a:p>
            <a:r>
              <a:rPr lang="es-MX" dirty="0" smtClean="0"/>
              <a:t>8 polígonos</a:t>
            </a:r>
          </a:p>
          <a:p>
            <a:pPr lvl="1"/>
            <a:r>
              <a:rPr lang="es-MX" dirty="0" smtClean="0"/>
              <a:t>2 Lagunas costeras</a:t>
            </a:r>
            <a:endParaRPr lang="es-MX" dirty="0" smtClean="0"/>
          </a:p>
          <a:p>
            <a:pPr lvl="1"/>
            <a:r>
              <a:rPr lang="es-MX" dirty="0" smtClean="0"/>
              <a:t>6 sitios arrecifales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Mapa aquí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54647" y="1556792"/>
            <a:ext cx="99371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Contribuir </a:t>
            </a:r>
            <a:r>
              <a:rPr lang="es-MX" sz="2000" dirty="0" smtClean="0"/>
              <a:t>a recuperar las poblaciones de especies objetivo de las pesquerías, como </a:t>
            </a:r>
            <a:r>
              <a:rPr lang="es-MX" sz="2000" b="1" dirty="0" smtClean="0"/>
              <a:t>langosta, caracol rosado y varias especies de peces</a:t>
            </a:r>
            <a:r>
              <a:rPr lang="es-MX" sz="2000" dirty="0" smtClean="0"/>
              <a:t>, ayudando al reclutamiento, el crecimiento y la </a:t>
            </a:r>
            <a:r>
              <a:rPr lang="es-MX" sz="2000" b="1" dirty="0" smtClean="0"/>
              <a:t>densidad para mejorar el éxito reproductivo</a:t>
            </a:r>
            <a:r>
              <a:rPr lang="es-MX" sz="2000" dirty="0" smtClean="0"/>
              <a:t>. </a:t>
            </a:r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Contribuir </a:t>
            </a:r>
            <a:r>
              <a:rPr lang="es-MX" sz="2000" b="1" dirty="0" smtClean="0"/>
              <a:t>a mejorar la productividad </a:t>
            </a:r>
            <a:r>
              <a:rPr lang="es-MX" sz="2000" dirty="0" smtClean="0"/>
              <a:t>pesquera a mediano plazo </a:t>
            </a:r>
            <a:r>
              <a:rPr lang="es-MX" sz="2000" b="1" dirty="0" smtClean="0"/>
              <a:t>recuperando la biomasa</a:t>
            </a:r>
            <a:r>
              <a:rPr lang="es-MX" sz="2000" dirty="0" smtClean="0"/>
              <a:t>. </a:t>
            </a:r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dirty="0" smtClean="0"/>
              <a:t>Ayudar </a:t>
            </a:r>
            <a:r>
              <a:rPr lang="es-MX" sz="2000" dirty="0" smtClean="0"/>
              <a:t>a </a:t>
            </a:r>
            <a:r>
              <a:rPr lang="es-MX" sz="2000" b="1" dirty="0" smtClean="0"/>
              <a:t>aumentar la resiliencia </a:t>
            </a:r>
            <a:r>
              <a:rPr lang="es-MX" sz="2000" dirty="0" smtClean="0"/>
              <a:t>de los ecosistemas y de la pesca ante perturbaciones climáticas o presiones antropogénicas. </a:t>
            </a:r>
            <a:endParaRPr lang="es-MX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000" b="1" dirty="0" smtClean="0"/>
              <a:t>Proteger </a:t>
            </a:r>
            <a:r>
              <a:rPr lang="es-MX" sz="2000" b="1" dirty="0" smtClean="0"/>
              <a:t>una porción del hábitat</a:t>
            </a:r>
            <a:r>
              <a:rPr lang="es-MX" sz="2000" dirty="0" smtClean="0"/>
              <a:t>, la biodiversidad y los procesos ecológicos de los ecosistemas coralinos, de la laguna </a:t>
            </a:r>
            <a:r>
              <a:rPr lang="es-MX" sz="2000" dirty="0" err="1" smtClean="0"/>
              <a:t>arrecifal</a:t>
            </a:r>
            <a:r>
              <a:rPr lang="es-MX" sz="2000" dirty="0" smtClean="0"/>
              <a:t> y de los humedales, </a:t>
            </a:r>
            <a:r>
              <a:rPr lang="es-MX" sz="2000" b="1" dirty="0" smtClean="0"/>
              <a:t>con la restauración de sus funciones tróficas</a:t>
            </a:r>
            <a:r>
              <a:rPr lang="es-MX" sz="2000" dirty="0" smtClean="0"/>
              <a:t> de importancia para las especies comerciales pesqueras. 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7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9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dirty="0" smtClean="0"/>
              <a:t>Indicadores seleccionados</a:t>
            </a:r>
            <a:endParaRPr lang="es-MX" dirty="0"/>
          </a:p>
        </p:txBody>
      </p:sp>
      <p:grpSp>
        <p:nvGrpSpPr>
          <p:cNvPr id="8" name="7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3502919" y="1700808"/>
            <a:ext cx="288032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Socioeconómicos:</a:t>
            </a:r>
          </a:p>
          <a:p>
            <a:pPr lvl="1"/>
            <a:r>
              <a:rPr lang="es-MX" sz="2400" dirty="0" smtClean="0"/>
              <a:t>Arribos totales</a:t>
            </a:r>
          </a:p>
          <a:p>
            <a:pPr lvl="1"/>
            <a:r>
              <a:rPr lang="es-MX" sz="2400" dirty="0" smtClean="0"/>
              <a:t>Arribos objetivo</a:t>
            </a:r>
          </a:p>
          <a:p>
            <a:pPr lvl="1"/>
            <a:r>
              <a:rPr lang="es-MX" sz="2400" dirty="0" smtClean="0"/>
              <a:t>Ingresos totales</a:t>
            </a:r>
          </a:p>
          <a:p>
            <a:pPr lvl="1"/>
            <a:r>
              <a:rPr lang="es-MX" sz="2400" dirty="0" smtClean="0"/>
              <a:t>Ingresos objetivo</a:t>
            </a:r>
          </a:p>
          <a:p>
            <a:pPr lvl="1"/>
            <a:r>
              <a:rPr lang="es-MX" sz="2400" dirty="0" smtClean="0"/>
              <a:t>Conocimiento</a:t>
            </a:r>
            <a:endParaRPr lang="es-MX" dirty="0"/>
          </a:p>
        </p:txBody>
      </p:sp>
      <p:sp>
        <p:nvSpPr>
          <p:cNvPr id="14" name="13 Rectángulo"/>
          <p:cNvSpPr/>
          <p:nvPr/>
        </p:nvSpPr>
        <p:spPr>
          <a:xfrm>
            <a:off x="7031310" y="1700808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Gobernanza:</a:t>
            </a:r>
          </a:p>
          <a:p>
            <a:pPr lvl="1"/>
            <a:r>
              <a:rPr lang="es-MX" sz="2400" dirty="0" smtClean="0"/>
              <a:t>Acceso a la pesquería</a:t>
            </a:r>
          </a:p>
          <a:p>
            <a:pPr lvl="1"/>
            <a:r>
              <a:rPr lang="es-MX" sz="2400" dirty="0" smtClean="0"/>
              <a:t>Número de pescadores</a:t>
            </a:r>
          </a:p>
          <a:p>
            <a:pPr lvl="1"/>
            <a:r>
              <a:rPr lang="es-MX" sz="2400" dirty="0" smtClean="0"/>
              <a:t>Reconocimiento legal de la reserva</a:t>
            </a:r>
          </a:p>
          <a:p>
            <a:pPr lvl="1"/>
            <a:r>
              <a:rPr lang="es-MX" sz="2400" dirty="0" smtClean="0"/>
              <a:t>Tipo de reserva</a:t>
            </a:r>
          </a:p>
          <a:p>
            <a:pPr lvl="1"/>
            <a:r>
              <a:rPr lang="es-MX" sz="2400" dirty="0" smtClean="0"/>
              <a:t>Plan de manejo</a:t>
            </a:r>
          </a:p>
          <a:p>
            <a:pPr lvl="1"/>
            <a:r>
              <a:rPr lang="es-MX" sz="2400" dirty="0" smtClean="0"/>
              <a:t>Procuración de la reserva</a:t>
            </a:r>
          </a:p>
          <a:p>
            <a:pPr lvl="1"/>
            <a:r>
              <a:rPr lang="es-MX" sz="2400" dirty="0" smtClean="0"/>
              <a:t>Razonamiento para la ubicación</a:t>
            </a:r>
          </a:p>
          <a:p>
            <a:pPr lvl="1"/>
            <a:r>
              <a:rPr lang="es-MX" sz="2400" dirty="0" smtClean="0"/>
              <a:t>Nivel de inclusión</a:t>
            </a:r>
            <a:endParaRPr lang="es-MX" sz="2400" dirty="0" smtClean="0"/>
          </a:p>
        </p:txBody>
      </p:sp>
      <p:sp>
        <p:nvSpPr>
          <p:cNvPr id="16" name="15 Rectángulo"/>
          <p:cNvSpPr/>
          <p:nvPr/>
        </p:nvSpPr>
        <p:spPr>
          <a:xfrm>
            <a:off x="334567" y="1772816"/>
            <a:ext cx="230425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Biofísicos:</a:t>
            </a:r>
          </a:p>
          <a:p>
            <a:pPr lvl="1"/>
            <a:r>
              <a:rPr lang="es-MX" sz="2400" dirty="0" smtClean="0"/>
              <a:t>Diversidad</a:t>
            </a:r>
          </a:p>
          <a:p>
            <a:pPr lvl="1"/>
            <a:r>
              <a:rPr lang="es-MX" sz="2400" dirty="0" smtClean="0"/>
              <a:t>Densidad</a:t>
            </a:r>
          </a:p>
          <a:p>
            <a:pPr lvl="1"/>
            <a:r>
              <a:rPr lang="es-MX" sz="2400" dirty="0" smtClean="0"/>
              <a:t>Biomasa</a:t>
            </a:r>
          </a:p>
          <a:p>
            <a:pPr lvl="1"/>
            <a:r>
              <a:rPr lang="es-MX" sz="2400" dirty="0" smtClean="0"/>
              <a:t>Talla</a:t>
            </a:r>
          </a:p>
          <a:p>
            <a:pPr lvl="1"/>
            <a:r>
              <a:rPr lang="es-MX" sz="2400" dirty="0" smtClean="0"/>
              <a:t>Nivel trófico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resultados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www.jcvdav.github.io/QRoo</a:t>
            </a:r>
            <a:endParaRPr lang="es-MX" dirty="0" smtClean="0"/>
          </a:p>
          <a:p>
            <a:r>
              <a:rPr lang="es-MX" dirty="0" smtClean="0"/>
              <a:t>Mayoría </a:t>
            </a:r>
            <a:r>
              <a:rPr lang="es-MX" dirty="0" smtClean="0"/>
              <a:t>de sitios e indicadores en incremento </a:t>
            </a:r>
            <a:r>
              <a:rPr lang="es-MX" dirty="0" smtClean="0"/>
              <a:t>significativo</a:t>
            </a:r>
            <a:endParaRPr lang="es-MX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4868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</p:txBody>
      </p:sp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2 Grupo"/>
          <p:cNvGrpSpPr/>
          <p:nvPr/>
        </p:nvGrpSpPr>
        <p:grpSpPr>
          <a:xfrm>
            <a:off x="527313" y="188640"/>
            <a:ext cx="11327784" cy="6480720"/>
            <a:chOff x="395536" y="188640"/>
            <a:chExt cx="8496944" cy="6480720"/>
          </a:xfrm>
        </p:grpSpPr>
        <p:sp>
          <p:nvSpPr>
            <p:cNvPr id="4" name="3 Rectángulo redondeado"/>
            <p:cNvSpPr/>
            <p:nvPr/>
          </p:nvSpPr>
          <p:spPr>
            <a:xfrm>
              <a:off x="395536" y="188640"/>
              <a:ext cx="8496944" cy="6480720"/>
            </a:xfrm>
            <a:prstGeom prst="roundRect">
              <a:avLst>
                <a:gd name="adj" fmla="val 61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356388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68356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6444208" y="585064"/>
              <a:ext cx="2088232" cy="342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4112958" y="5229200"/>
              <a:ext cx="621081" cy="792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899592" y="188640"/>
              <a:ext cx="7632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BIOFÍSICOS			   SOCIOECONÓMICOS	 	       </a:t>
              </a:r>
              <a:r>
                <a:rPr lang="es-MX" b="1" dirty="0"/>
                <a:t> </a:t>
              </a:r>
              <a:r>
                <a:rPr lang="es-MX" b="1" dirty="0" smtClean="0"/>
                <a:t>  GOBERNANZA</a:t>
              </a:r>
              <a:endParaRPr lang="es-MX" b="1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82758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707904" y="836712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88224" y="764704"/>
              <a:ext cx="18002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Indicador 1</a:t>
              </a:r>
            </a:p>
            <a:p>
              <a:endParaRPr lang="es-MX" dirty="0"/>
            </a:p>
            <a:p>
              <a:r>
                <a:rPr lang="es-MX" dirty="0" smtClean="0"/>
                <a:t>Indicador 2</a:t>
              </a:r>
            </a:p>
            <a:p>
              <a:endParaRPr lang="es-MX" dirty="0"/>
            </a:p>
            <a:p>
              <a:r>
                <a:rPr lang="es-MX" dirty="0" smtClean="0"/>
                <a:t>Indicador 3…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.</a:t>
              </a:r>
            </a:p>
            <a:p>
              <a:r>
                <a:rPr lang="es-MX" dirty="0" smtClean="0"/>
                <a:t>.</a:t>
              </a:r>
              <a:endParaRPr lang="es-MX" dirty="0"/>
            </a:p>
            <a:p>
              <a:r>
                <a:rPr lang="es-MX" dirty="0" smtClean="0"/>
                <a:t>Indicador n</a:t>
              </a:r>
              <a:endParaRPr lang="es-MX" dirty="0"/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2372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2123728" y="1340768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23728" y="1844824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2123728" y="3573016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5004048" y="836712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5004048" y="1340768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5004048" y="1844824"/>
              <a:ext cx="360040" cy="36004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5004048" y="3573016"/>
              <a:ext cx="360040" cy="36004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7884368" y="836712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7884368" y="1340768"/>
              <a:ext cx="360040" cy="3600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7884368" y="1844824"/>
              <a:ext cx="360040" cy="36004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7884368" y="3573016"/>
              <a:ext cx="360040" cy="36004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83568" y="4211796"/>
              <a:ext cx="7992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 </a:t>
              </a:r>
              <a:r>
                <a:rPr lang="es-MX" b="1" dirty="0" smtClean="0"/>
                <a:t>        LEYENDA	</a:t>
              </a:r>
              <a:r>
                <a:rPr lang="es-MX" b="1" dirty="0"/>
                <a:t>	 </a:t>
              </a:r>
              <a:r>
                <a:rPr lang="es-MX" b="1" dirty="0" smtClean="0"/>
                <a:t>             		GENERAL			        DESCARGAR REPORTE</a:t>
              </a:r>
              <a:endParaRPr lang="es-MX" b="1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683568" y="4653136"/>
              <a:ext cx="2304256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616" y="472514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899616" y="5085184"/>
              <a:ext cx="216000" cy="2160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899616" y="5805264"/>
              <a:ext cx="216000" cy="216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899616" y="5445224"/>
              <a:ext cx="216000" cy="216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899616" y="6165304"/>
              <a:ext cx="216000" cy="216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1115616" y="4697849"/>
              <a:ext cx="1496518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 significativo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Incremento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Sin cambio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</a:t>
              </a:r>
            </a:p>
            <a:p>
              <a:pPr>
                <a:lnSpc>
                  <a:spcPct val="150000"/>
                </a:lnSpc>
              </a:pPr>
              <a:r>
                <a:rPr lang="es-MX" sz="1400" dirty="0" smtClean="0"/>
                <a:t>Decremento significativo</a:t>
              </a:r>
              <a:endParaRPr lang="es-MX" sz="1400" dirty="0"/>
            </a:p>
          </p:txBody>
        </p:sp>
        <p:sp>
          <p:nvSpPr>
            <p:cNvPr id="39" name="38 Arco de bloque"/>
            <p:cNvSpPr/>
            <p:nvPr/>
          </p:nvSpPr>
          <p:spPr>
            <a:xfrm>
              <a:off x="3851920" y="4869328"/>
              <a:ext cx="1134148" cy="1512000"/>
            </a:xfrm>
            <a:prstGeom prst="blockArc">
              <a:avLst>
                <a:gd name="adj1" fmla="val 10155389"/>
                <a:gd name="adj2" fmla="val 17006793"/>
                <a:gd name="adj3" fmla="val 23496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6" name="35 Botón de acción: Documento">
              <a:hlinkClick r:id="" action="ppaction://noaction" highlightClick="1"/>
            </p:cNvPr>
            <p:cNvSpPr/>
            <p:nvPr/>
          </p:nvSpPr>
          <p:spPr>
            <a:xfrm>
              <a:off x="6588224" y="4797152"/>
              <a:ext cx="1872208" cy="1368152"/>
            </a:xfrm>
            <a:prstGeom prst="actionButton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0" name="39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17179818"/>
                <a:gd name="adj2" fmla="val 3319794"/>
                <a:gd name="adj3" fmla="val 2348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40 Arco de bloque"/>
            <p:cNvSpPr/>
            <p:nvPr/>
          </p:nvSpPr>
          <p:spPr>
            <a:xfrm>
              <a:off x="3851920" y="4869160"/>
              <a:ext cx="1134148" cy="1512000"/>
            </a:xfrm>
            <a:prstGeom prst="blockArc">
              <a:avLst>
                <a:gd name="adj1" fmla="val 3423470"/>
                <a:gd name="adj2" fmla="val 10165535"/>
                <a:gd name="adj3" fmla="val 22987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sp>
        <p:nvSpPr>
          <p:cNvPr id="37" name="36 CuadroTexto"/>
          <p:cNvSpPr txBox="1"/>
          <p:nvPr/>
        </p:nvSpPr>
        <p:spPr>
          <a:xfrm>
            <a:off x="5447434" y="4971816"/>
            <a:ext cx="230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B	</a:t>
            </a:r>
          </a:p>
          <a:p>
            <a:r>
              <a:rPr lang="es-MX" b="1" dirty="0"/>
              <a:t> </a:t>
            </a:r>
            <a:r>
              <a:rPr lang="es-MX" b="1" dirty="0" smtClean="0"/>
              <a:t>              SE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    G</a:t>
            </a:r>
            <a:endParaRPr lang="es-MX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4" name="AutoShape 6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6" name="AutoShape 8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8" name="AutoShape 10" descr="Densidad (org / transecto) de langosta (*Panulirus argus*) por año. Los puntos azules representan el promedio y la línea negra el modelo logístico (r = 0.76, K = 4.37)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11927854" cy="681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48680"/>
            <a:ext cx="10971372" cy="1143000"/>
          </a:xfrm>
        </p:spPr>
        <p:txBody>
          <a:bodyPr/>
          <a:lstStyle/>
          <a:p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MX" dirty="0"/>
          </a:p>
        </p:txBody>
      </p:sp>
      <p:grpSp>
        <p:nvGrpSpPr>
          <p:cNvPr id="4" name="9 Grupo"/>
          <p:cNvGrpSpPr/>
          <p:nvPr/>
        </p:nvGrpSpPr>
        <p:grpSpPr>
          <a:xfrm>
            <a:off x="0" y="0"/>
            <a:ext cx="12190413" cy="6885384"/>
            <a:chOff x="0" y="0"/>
            <a:chExt cx="12190413" cy="6885384"/>
          </a:xfrm>
        </p:grpSpPr>
        <p:grpSp>
          <p:nvGrpSpPr>
            <p:cNvPr id="5" name="4 Grupo"/>
            <p:cNvGrpSpPr/>
            <p:nvPr/>
          </p:nvGrpSpPr>
          <p:grpSpPr>
            <a:xfrm>
              <a:off x="0" y="0"/>
              <a:ext cx="12190413" cy="900000"/>
              <a:chOff x="0" y="0"/>
              <a:chExt cx="12190413" cy="900000"/>
            </a:xfrm>
          </p:grpSpPr>
          <p:pic>
            <p:nvPicPr>
              <p:cNvPr id="6" name="Picture 2" descr="D:\Descargas\logo2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3158" y="0"/>
                <a:ext cx="74384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 resul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8344" y="0"/>
                <a:ext cx="66206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Image result for comunidad y biodiversidad log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6519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0" y="6165384"/>
              <a:ext cx="1219041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TURFeffect</a:t>
            </a:r>
            <a:endParaRPr lang="es-MX" dirty="0" smtClean="0"/>
          </a:p>
          <a:p>
            <a:r>
              <a:rPr lang="es-MX" dirty="0" smtClean="0"/>
              <a:t>Indicadores</a:t>
            </a:r>
          </a:p>
          <a:p>
            <a:pPr lvl="1"/>
            <a:r>
              <a:rPr lang="es-MX" dirty="0" smtClean="0"/>
              <a:t>Tipos y categorías</a:t>
            </a:r>
          </a:p>
          <a:p>
            <a:r>
              <a:rPr lang="es-MX" dirty="0" smtClean="0"/>
              <a:t>Casos de estudio: ZRP Sian </a:t>
            </a:r>
            <a:r>
              <a:rPr lang="es-MX" dirty="0" err="1" smtClean="0"/>
              <a:t>Ka’an</a:t>
            </a:r>
            <a:r>
              <a:rPr lang="es-MX" dirty="0" smtClean="0"/>
              <a:t> (Maria Elena, Quintana Roo)</a:t>
            </a:r>
          </a:p>
          <a:p>
            <a:endParaRPr lang="es-MX" dirty="0"/>
          </a:p>
        </p:txBody>
      </p: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54"/>
          <p:cNvSpPr/>
          <p:nvPr/>
        </p:nvSpPr>
        <p:spPr>
          <a:xfrm>
            <a:off x="1922893" y="2175642"/>
            <a:ext cx="8344628" cy="41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86" y="2204864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10" y="2204864"/>
            <a:ext cx="1698930" cy="25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94" y="2204864"/>
            <a:ext cx="1702546" cy="25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ct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03" y="2204864"/>
            <a:ext cx="1696555" cy="252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879429" y="6228601"/>
            <a:ext cx="2457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t</a:t>
            </a:r>
            <a:r>
              <a:rPr lang="es-MX" sz="3200" b="1" dirty="0" smtClean="0"/>
              <a:t>urfeffect.org</a:t>
            </a:r>
            <a:endParaRPr lang="es-MX" sz="3200" b="1" dirty="0"/>
          </a:p>
        </p:txBody>
      </p:sp>
      <p:sp>
        <p:nvSpPr>
          <p:cNvPr id="31" name="1 Título"/>
          <p:cNvSpPr>
            <a:spLocks noGrp="1"/>
          </p:cNvSpPr>
          <p:nvPr>
            <p:ph type="title"/>
          </p:nvPr>
        </p:nvSpPr>
        <p:spPr>
          <a:xfrm>
            <a:off x="609521" y="620688"/>
            <a:ext cx="10971372" cy="1143000"/>
          </a:xfrm>
        </p:spPr>
        <p:txBody>
          <a:bodyPr>
            <a:normAutofit/>
          </a:bodyPr>
          <a:lstStyle/>
          <a:p>
            <a:r>
              <a:rPr lang="es-MX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3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32" name="Picture 2" descr="D:\Descargas\logo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TURFeffect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Necesidad de lineamientos y métodos estandarizados para la evaluación de zonas de no pesca en México.</a:t>
            </a:r>
          </a:p>
          <a:p>
            <a:r>
              <a:rPr lang="es-MX" dirty="0" smtClean="0"/>
              <a:t>Marco de trabajo</a:t>
            </a:r>
          </a:p>
          <a:p>
            <a:r>
              <a:rPr lang="es-MX" dirty="0" smtClean="0"/>
              <a:t>Guía de usuario</a:t>
            </a:r>
          </a:p>
          <a:p>
            <a:r>
              <a:rPr lang="es-MX" dirty="0" err="1" smtClean="0"/>
              <a:t>App</a:t>
            </a:r>
            <a:endParaRPr lang="es-MX" dirty="0" smtClean="0"/>
          </a:p>
        </p:txBody>
      </p:sp>
      <p:grpSp>
        <p:nvGrpSpPr>
          <p:cNvPr id="5" name="4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6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8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88530" y="1600201"/>
            <a:ext cx="10971372" cy="4525963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									Replicar</a:t>
            </a:r>
          </a:p>
          <a:p>
            <a:pPr>
              <a:buNone/>
            </a:pPr>
            <a:r>
              <a:rPr lang="es-MX" dirty="0" smtClean="0"/>
              <a:t>							Reportar</a:t>
            </a:r>
          </a:p>
          <a:p>
            <a:pPr>
              <a:buNone/>
            </a:pPr>
            <a:r>
              <a:rPr lang="es-MX" dirty="0" smtClean="0"/>
              <a:t>					   Análisis</a:t>
            </a:r>
          </a:p>
          <a:p>
            <a:pPr>
              <a:buNone/>
            </a:pPr>
            <a:r>
              <a:rPr lang="es-MX" dirty="0" smtClean="0"/>
              <a:t>			Indicadores</a:t>
            </a:r>
          </a:p>
          <a:p>
            <a:pPr>
              <a:buNone/>
            </a:pPr>
            <a:r>
              <a:rPr lang="es-MX" dirty="0" smtClean="0"/>
              <a:t>Objetivos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702718" y="2276872"/>
            <a:ext cx="8568952" cy="280831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0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12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2890" y="600582"/>
            <a:ext cx="8344629" cy="1079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557808"/>
            <a:ext cx="10971372" cy="1143000"/>
          </a:xfrm>
        </p:spPr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lvl="0" indent="0">
              <a:buNone/>
            </a:pPr>
            <a:endParaRPr lang="en-US" sz="1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categorías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Biofísicos</a:t>
            </a:r>
            <a:endParaRPr lang="en-US" dirty="0" smtClean="0"/>
          </a:p>
          <a:p>
            <a:pPr lvl="1"/>
            <a:r>
              <a:rPr lang="en-US" dirty="0" err="1" smtClean="0"/>
              <a:t>Socioeconómicos</a:t>
            </a:r>
            <a:endParaRPr lang="en-US" dirty="0" smtClean="0"/>
          </a:p>
          <a:p>
            <a:pPr lvl="1"/>
            <a:r>
              <a:rPr lang="en-US" dirty="0" err="1" smtClean="0"/>
              <a:t>Gobernanza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Dos </a:t>
            </a:r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Dependientes</a:t>
            </a:r>
            <a:endParaRPr lang="en-US" dirty="0" smtClean="0"/>
          </a:p>
          <a:p>
            <a:pPr lvl="1"/>
            <a:r>
              <a:rPr lang="en-US" dirty="0" err="1" smtClean="0"/>
              <a:t>Independientes</a:t>
            </a:r>
            <a:endParaRPr lang="en-US" dirty="0" smtClean="0"/>
          </a:p>
        </p:txBody>
      </p:sp>
      <p:grpSp>
        <p:nvGrpSpPr>
          <p:cNvPr id="6" name="5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10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29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558702" y="1340768"/>
          <a:ext cx="9065091" cy="48245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8185"/>
                <a:gridCol w="5224663"/>
                <a:gridCol w="967105"/>
                <a:gridCol w="465138"/>
              </a:tblGrid>
              <a:tr h="5564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noProof="0" dirty="0" smtClean="0">
                          <a:latin typeface="+mj-lt"/>
                        </a:rPr>
                        <a:t>Indicador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Descripción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Escala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833"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8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59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Riqueza de especies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Promedio  de riqueza de especies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Con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803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Densidad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Promedio de número de organismos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9189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Densidad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de organismos potencialmente maduros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 número de organismos mayores que LT</a:t>
                      </a:r>
                      <a:r>
                        <a:rPr lang="es-MX" sz="1600" b="0" i="0" u="none" strike="noStrike" baseline="-2500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50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Biomasa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*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de biomasa por unidad de área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Nivel trófico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Media</a:t>
                      </a:r>
                      <a:r>
                        <a:rPr lang="es-MX" sz="1600" b="0" i="0" u="none" strike="noStrike" baseline="0" noProof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ponderada del nivel trófico:  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Diversidad de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Shannon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Promedio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del índice de diversidad de Shannon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Con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7627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Fenómenos naturales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>
                          <a:latin typeface="+mj-lt"/>
                        </a:rPr>
                        <a:t>Descripción</a:t>
                      </a:r>
                      <a:r>
                        <a:rPr lang="es-MX" sz="1600" u="none" strike="noStrike" baseline="0" noProof="0" dirty="0" smtClean="0">
                          <a:latin typeface="+mj-lt"/>
                        </a:rPr>
                        <a:t> de fenómenos naturales que pudieran dar una explicación del comportamiento de los indicadores anteriores.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>
                          <a:latin typeface="+mj-lt"/>
                        </a:rPr>
                        <a:t>Desc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Biofísicos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12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14" name="Picture 2" descr="D:\Descargas\logo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959302" y="4005064"/>
          <a:ext cx="1008112" cy="816091"/>
        </p:xfrm>
        <a:graphic>
          <a:graphicData uri="http://schemas.openxmlformats.org/presentationml/2006/ole">
            <p:oleObj spid="_x0000_s14340" name="Ecuación" r:id="rId7" imgW="533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85800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Socioeconómicos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8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342678" y="1412776"/>
          <a:ext cx="9517735" cy="48245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4339"/>
                <a:gridCol w="6039877"/>
                <a:gridCol w="559181"/>
                <a:gridCol w="414338"/>
              </a:tblGrid>
              <a:tr h="29493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Indicador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Descripción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noProof="0" dirty="0" smtClean="0"/>
                        <a:t>Escala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Tipo</a:t>
                      </a:r>
                      <a:endParaRPr lang="es-MX" sz="1600" b="1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5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Capturas totales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Capturas anuales de todas las especies aprovechadas.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607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Capturas de especies objetivo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Capturas anuales de las especies para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las cuales la reserva fue diseñada.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495527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Ingresos por capturas totales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Ingresos</a:t>
                      </a:r>
                      <a:r>
                        <a:rPr lang="es-MX" sz="1600" u="none" strike="noStrike" baseline="0" noProof="0" dirty="0" smtClean="0"/>
                        <a:t> por c</a:t>
                      </a:r>
                      <a:r>
                        <a:rPr lang="es-MX" sz="1600" u="none" strike="noStrike" noProof="0" dirty="0" smtClean="0"/>
                        <a:t>apturas </a:t>
                      </a:r>
                      <a:r>
                        <a:rPr lang="es-MX" sz="1600" u="none" strike="noStrike" noProof="0" dirty="0" smtClean="0"/>
                        <a:t>anuales de todas las especies aprovechadas.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74329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Ingresos</a:t>
                      </a:r>
                      <a:r>
                        <a:rPr lang="es-MX" sz="1600" u="none" strike="noStrike" baseline="0" noProof="0" dirty="0" smtClean="0"/>
                        <a:t> por c</a:t>
                      </a:r>
                      <a:r>
                        <a:rPr lang="es-MX" sz="1600" u="none" strike="noStrike" noProof="0" dirty="0" smtClean="0"/>
                        <a:t>apturas de especies objetivo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Ingresos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por c</a:t>
                      </a:r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apturas </a:t>
                      </a:r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anuales de las especies para</a:t>
                      </a:r>
                      <a:r>
                        <a:rPr lang="es-MX" sz="1600" b="0" i="0" u="none" strike="noStrike" baseline="0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las cuales la reserva fue diseñada.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err="1" smtClean="0"/>
                        <a:t>Cont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Dep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9105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Medios alternativos de subsistencia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Describe el</a:t>
                      </a:r>
                      <a:r>
                        <a:rPr lang="es-MX" sz="1600" u="none" strike="noStrike" baseline="0" noProof="0" dirty="0" smtClean="0"/>
                        <a:t> cambio en la disponibilidad de oportunidades económicas alternativas a la pesca desde la implementación de la reserva, medida a través de la percepción de los usuarios.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19067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Índice de conocimiento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Índice para</a:t>
                      </a:r>
                      <a:r>
                        <a:rPr lang="es-MX" sz="1600" u="none" strike="noStrike" baseline="0" noProof="0" dirty="0" smtClean="0"/>
                        <a:t> medir el nivel de conocimiento que tienen los pescadores sobre sus reservas. Se incluye el tipo de reserva, años de implementación y tendencias en los indicadores biofísicos. Las percepciones de los pescadores son comparadas con la información de campo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noProof="0" dirty="0" smtClean="0"/>
                        <a:t>Ord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noProof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</a:t>
                      </a:r>
                      <a:endParaRPr lang="es-MX" sz="1600" b="0" i="0" u="none" strike="noStrike" noProof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404664"/>
            <a:ext cx="10971372" cy="1143000"/>
          </a:xfrm>
        </p:spPr>
        <p:txBody>
          <a:bodyPr>
            <a:norm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Indicadores - G</a:t>
            </a:r>
            <a:r>
              <a:rPr lang="es-MX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obernanza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2190413" cy="900000"/>
            <a:chOff x="0" y="0"/>
            <a:chExt cx="12190413" cy="900000"/>
          </a:xfrm>
        </p:grpSpPr>
        <p:pic>
          <p:nvPicPr>
            <p:cNvPr id="9" name="Picture 2" descr="D:\Descargas\logo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158" y="0"/>
              <a:ext cx="743840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mage res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8344" y="0"/>
              <a:ext cx="66206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comunidad y biodiversidad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6651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11 Rectángulo"/>
          <p:cNvSpPr/>
          <p:nvPr/>
        </p:nvSpPr>
        <p:spPr>
          <a:xfrm>
            <a:off x="0" y="6165384"/>
            <a:ext cx="12190413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198661" y="1340768"/>
          <a:ext cx="10009113" cy="46805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12461"/>
                <a:gridCol w="5956492"/>
                <a:gridCol w="903021"/>
                <a:gridCol w="537139"/>
              </a:tblGrid>
              <a:tr h="45881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smtClean="0"/>
                        <a:t>Indicador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 smtClean="0"/>
                        <a:t>Descripción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smtClean="0"/>
                        <a:t>Escala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 smtClean="0"/>
                        <a:t>Tipo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Acceso a la pesquería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Tipo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manejo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utilizado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para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controlar</a:t>
                      </a:r>
                      <a:r>
                        <a:rPr lang="en-US" sz="1600" u="none" strike="noStrike" dirty="0" smtClean="0"/>
                        <a:t> el </a:t>
                      </a:r>
                      <a:r>
                        <a:rPr lang="en-US" sz="1600" u="none" strike="noStrike" dirty="0" err="1" smtClean="0"/>
                        <a:t>acceso</a:t>
                      </a:r>
                      <a:r>
                        <a:rPr lang="en-US" sz="1600" u="none" strike="noStrike" dirty="0" smtClean="0"/>
                        <a:t> a la </a:t>
                      </a:r>
                      <a:r>
                        <a:rPr lang="en-US" sz="1600" u="none" strike="noStrike" dirty="0" err="1" smtClean="0"/>
                        <a:t>pesquería</a:t>
                      </a:r>
                      <a:r>
                        <a:rPr lang="en-US" sz="1600" u="none" strike="noStrike" dirty="0" smtClean="0"/>
                        <a:t> (</a:t>
                      </a:r>
                      <a:r>
                        <a:rPr lang="en-US" sz="1600" u="none" strike="noStrike" dirty="0" err="1" smtClean="0"/>
                        <a:t>permisos</a:t>
                      </a:r>
                      <a:r>
                        <a:rPr lang="en-US" sz="1600" u="none" strike="noStrike" dirty="0" smtClean="0"/>
                        <a:t>,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cuotas</a:t>
                      </a:r>
                      <a:r>
                        <a:rPr lang="en-US" sz="1600" u="none" strike="noStrike" baseline="0" dirty="0" smtClean="0"/>
                        <a:t>, </a:t>
                      </a:r>
                      <a:r>
                        <a:rPr lang="en-US" sz="1600" u="none" strike="noStrike" baseline="0" dirty="0" err="1" smtClean="0"/>
                        <a:t>concesiones</a:t>
                      </a:r>
                      <a:r>
                        <a:rPr lang="en-US" sz="1600" u="none" strike="noStrike" baseline="0" dirty="0" smtClean="0"/>
                        <a:t>…)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Cat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Número de pescadores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Número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pescadores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que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pescan</a:t>
                      </a:r>
                      <a:r>
                        <a:rPr lang="en-US" sz="1600" u="none" strike="noStrike" baseline="0" dirty="0" smtClean="0"/>
                        <a:t> en la </a:t>
                      </a:r>
                      <a:r>
                        <a:rPr lang="en-US" sz="1600" u="none" strike="noStrike" baseline="0" dirty="0" err="1" smtClean="0"/>
                        <a:t>región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err="1" smtClean="0"/>
                        <a:t>Dis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Reconocimiento legal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/>
                        <a:t>Indica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si</a:t>
                      </a:r>
                      <a:r>
                        <a:rPr lang="en-US" sz="1600" u="none" strike="noStrike" baseline="0" dirty="0" smtClean="0"/>
                        <a:t> la </a:t>
                      </a:r>
                      <a:r>
                        <a:rPr lang="en-US" sz="1600" u="none" strike="noStrike" baseline="0" dirty="0" err="1" smtClean="0"/>
                        <a:t>reserva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tiene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reconocimiento</a:t>
                      </a:r>
                      <a:r>
                        <a:rPr lang="en-US" sz="1600" u="none" strike="noStrike" baseline="0" dirty="0" smtClean="0"/>
                        <a:t> legal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err="1" smtClean="0"/>
                        <a:t>Bin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Tipo de reserva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Tipo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reserva</a:t>
                      </a:r>
                      <a:r>
                        <a:rPr lang="en-US" sz="1600" u="none" strike="noStrike" dirty="0" smtClean="0"/>
                        <a:t> (</a:t>
                      </a:r>
                      <a:r>
                        <a:rPr lang="en-US" sz="1600" u="none" strike="noStrike" dirty="0" err="1" smtClean="0"/>
                        <a:t>zonanúcleo</a:t>
                      </a:r>
                      <a:r>
                        <a:rPr lang="en-US" sz="1600" u="none" strike="noStrike" dirty="0" smtClean="0"/>
                        <a:t>,</a:t>
                      </a:r>
                      <a:r>
                        <a:rPr lang="en-US" sz="1600" u="none" strike="noStrike" baseline="0" dirty="0" smtClean="0"/>
                        <a:t> ZRP, </a:t>
                      </a:r>
                      <a:r>
                        <a:rPr lang="en-US" sz="1600" u="none" strike="noStrike" baseline="0" dirty="0" err="1" smtClean="0"/>
                        <a:t>comunitaria</a:t>
                      </a:r>
                      <a:r>
                        <a:rPr lang="en-US" sz="1600" u="none" strike="noStrike" baseline="0" dirty="0" smtClean="0"/>
                        <a:t>) </a:t>
                      </a:r>
                      <a:r>
                        <a:rPr lang="en-US" sz="1600" u="none" strike="noStrike" baseline="0" dirty="0" err="1" smtClean="0"/>
                        <a:t>así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como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duración</a:t>
                      </a:r>
                      <a:r>
                        <a:rPr lang="en-US" sz="1600" u="none" strike="noStrike" baseline="0" dirty="0" smtClean="0"/>
                        <a:t> (</a:t>
                      </a:r>
                      <a:r>
                        <a:rPr lang="en-US" sz="1600" u="none" strike="noStrike" baseline="0" dirty="0" err="1" smtClean="0"/>
                        <a:t>permanente</a:t>
                      </a:r>
                      <a:r>
                        <a:rPr lang="en-US" sz="1600" u="none" strike="noStrike" baseline="0" dirty="0" smtClean="0"/>
                        <a:t> o temporal) y </a:t>
                      </a:r>
                      <a:r>
                        <a:rPr lang="en-US" sz="1600" u="none" strike="noStrike" baseline="0" dirty="0" err="1" smtClean="0"/>
                        <a:t>nivel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protección</a:t>
                      </a:r>
                      <a:r>
                        <a:rPr lang="en-US" sz="1600" u="none" strike="noStrike" baseline="0" dirty="0" smtClean="0"/>
                        <a:t> (total o </a:t>
                      </a:r>
                      <a:r>
                        <a:rPr lang="en-US" sz="1600" u="none" strike="noStrike" baseline="0" dirty="0" err="1" smtClean="0"/>
                        <a:t>parcial</a:t>
                      </a:r>
                      <a:r>
                        <a:rPr lang="en-US" sz="1600" u="none" strike="noStrike" baseline="0" dirty="0" smtClean="0"/>
                        <a:t>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Pesca ilegal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Nivel</a:t>
                      </a:r>
                      <a:r>
                        <a:rPr lang="en-US" sz="1600" u="none" strike="noStrike" dirty="0" smtClean="0"/>
                        <a:t> de </a:t>
                      </a:r>
                      <a:r>
                        <a:rPr lang="en-US" sz="1600" u="none" strike="noStrike" dirty="0" err="1" smtClean="0"/>
                        <a:t>pesca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dirty="0" err="1" smtClean="0"/>
                        <a:t>ilegal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percivido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por</a:t>
                      </a:r>
                      <a:r>
                        <a:rPr lang="en-US" sz="1600" u="none" strike="noStrike" baseline="0" dirty="0" smtClean="0"/>
                        <a:t> los </a:t>
                      </a:r>
                      <a:r>
                        <a:rPr lang="en-US" sz="1600" u="none" strike="noStrike" baseline="0" dirty="0" err="1" smtClean="0"/>
                        <a:t>pescadores</a:t>
                      </a:r>
                      <a:r>
                        <a:rPr lang="en-US" sz="1600" u="none" strike="noStrike" baseline="0" dirty="0" smtClean="0"/>
                        <a:t> o </a:t>
                      </a:r>
                      <a:r>
                        <a:rPr lang="en-US" sz="1600" u="none" strike="noStrike" baseline="0" dirty="0" err="1" smtClean="0"/>
                        <a:t>usuarios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las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reservas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Ord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46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Plan de acción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/>
                        <a:t>Describe</a:t>
                      </a:r>
                      <a:r>
                        <a:rPr lang="en-US" sz="1600" u="none" strike="noStrike" baseline="0" dirty="0" smtClean="0"/>
                        <a:t> la </a:t>
                      </a:r>
                      <a:r>
                        <a:rPr lang="en-US" sz="1600" u="none" strike="noStrike" baseline="0" dirty="0" err="1" smtClean="0"/>
                        <a:t>calidad</a:t>
                      </a:r>
                      <a:r>
                        <a:rPr lang="en-US" sz="1600" u="none" strike="noStrike" baseline="0" dirty="0" smtClean="0"/>
                        <a:t> de la </a:t>
                      </a:r>
                      <a:r>
                        <a:rPr lang="en-US" sz="1600" u="none" strike="noStrike" baseline="0" dirty="0" err="1" smtClean="0"/>
                        <a:t>información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disponible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para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guiar</a:t>
                      </a:r>
                      <a:r>
                        <a:rPr lang="en-US" sz="1600" u="none" strike="noStrike" baseline="0" dirty="0" smtClean="0"/>
                        <a:t> el </a:t>
                      </a:r>
                      <a:r>
                        <a:rPr lang="en-US" sz="1600" u="none" strike="noStrike" baseline="0" dirty="0" err="1" smtClean="0"/>
                        <a:t>manejo</a:t>
                      </a:r>
                      <a:r>
                        <a:rPr lang="en-US" sz="1600" u="none" strike="noStrike" baseline="0" dirty="0" smtClean="0"/>
                        <a:t>, </a:t>
                      </a:r>
                      <a:r>
                        <a:rPr lang="en-US" sz="1600" u="none" strike="noStrike" baseline="0" dirty="0" err="1" smtClean="0"/>
                        <a:t>incluyendo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actividades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presentes</a:t>
                      </a:r>
                      <a:r>
                        <a:rPr lang="en-US" sz="1600" u="none" strike="noStrike" baseline="0" dirty="0" smtClean="0"/>
                        <a:t> y </a:t>
                      </a:r>
                      <a:r>
                        <a:rPr lang="en-US" sz="1600" u="none" strike="noStrike" baseline="0" dirty="0" err="1" smtClean="0"/>
                        <a:t>futuras</a:t>
                      </a:r>
                      <a:r>
                        <a:rPr lang="en-US" sz="1600" u="none" strike="noStrike" baseline="0" dirty="0" smtClean="0"/>
                        <a:t>, </a:t>
                      </a:r>
                      <a:r>
                        <a:rPr lang="en-US" sz="1600" u="none" strike="noStrike" baseline="0" dirty="0" err="1" smtClean="0"/>
                        <a:t>oportunidades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manejo</a:t>
                      </a:r>
                      <a:r>
                        <a:rPr lang="en-US" sz="1600" u="none" strike="noStrike" baseline="0" dirty="0" smtClean="0"/>
                        <a:t> y </a:t>
                      </a:r>
                      <a:r>
                        <a:rPr lang="en-US" sz="1600" u="none" strike="noStrike" baseline="0" dirty="0" err="1" smtClean="0"/>
                        <a:t>acciones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para</a:t>
                      </a:r>
                      <a:r>
                        <a:rPr lang="en-US" sz="1600" u="none" strike="noStrike" baseline="0" dirty="0" smtClean="0"/>
                        <a:t> resolver </a:t>
                      </a:r>
                      <a:r>
                        <a:rPr lang="en-US" sz="1600" u="none" strike="noStrike" baseline="0" dirty="0" err="1" smtClean="0"/>
                        <a:t>éstas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barreras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Ord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0155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Procuración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/>
                        <a:t>Describe la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manera</a:t>
                      </a:r>
                      <a:r>
                        <a:rPr lang="en-US" sz="1600" u="none" strike="noStrike" baseline="0" dirty="0" smtClean="0"/>
                        <a:t> en la </a:t>
                      </a:r>
                      <a:r>
                        <a:rPr lang="en-US" sz="1600" u="none" strike="noStrike" baseline="0" dirty="0" err="1" smtClean="0"/>
                        <a:t>que</a:t>
                      </a:r>
                      <a:r>
                        <a:rPr lang="en-US" sz="1600" u="none" strike="noStrike" baseline="0" dirty="0" smtClean="0"/>
                        <a:t> se </a:t>
                      </a:r>
                      <a:r>
                        <a:rPr lang="en-US" sz="1600" u="none" strike="noStrike" baseline="0" dirty="0" err="1" smtClean="0"/>
                        <a:t>ejerce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procuración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las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reservas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6031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Tamaño de la reserva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/>
                        <a:t>Compara</a:t>
                      </a:r>
                      <a:r>
                        <a:rPr lang="en-US" sz="1600" u="none" strike="noStrike" dirty="0" smtClean="0"/>
                        <a:t> el </a:t>
                      </a:r>
                      <a:r>
                        <a:rPr lang="en-US" sz="1600" u="none" strike="noStrike" dirty="0" err="1" smtClean="0"/>
                        <a:t>área</a:t>
                      </a:r>
                      <a:r>
                        <a:rPr lang="en-US" sz="1600" u="none" strike="noStrike" baseline="0" dirty="0" smtClean="0"/>
                        <a:t> de la </a:t>
                      </a:r>
                      <a:r>
                        <a:rPr lang="en-US" sz="1600" u="none" strike="noStrike" baseline="0" dirty="0" err="1" smtClean="0"/>
                        <a:t>reserva</a:t>
                      </a:r>
                      <a:r>
                        <a:rPr lang="en-US" sz="1600" u="none" strike="noStrike" baseline="0" dirty="0" smtClean="0"/>
                        <a:t> con el </a:t>
                      </a:r>
                      <a:r>
                        <a:rPr lang="en-US" sz="1600" u="none" strike="noStrike" baseline="0" dirty="0" err="1" smtClean="0"/>
                        <a:t>ámbito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hogareño</a:t>
                      </a:r>
                      <a:r>
                        <a:rPr lang="en-US" sz="1600" u="none" strike="noStrike" baseline="0" dirty="0" smtClean="0"/>
                        <a:t> de </a:t>
                      </a:r>
                      <a:r>
                        <a:rPr lang="en-US" sz="1600" u="none" strike="noStrike" baseline="0" dirty="0" err="1" smtClean="0"/>
                        <a:t>las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especies</a:t>
                      </a:r>
                      <a:r>
                        <a:rPr lang="en-US" sz="1600" u="none" strike="noStrike" baseline="0" dirty="0" smtClean="0"/>
                        <a:t> </a:t>
                      </a:r>
                      <a:r>
                        <a:rPr lang="en-US" sz="1600" u="none" strike="noStrike" baseline="0" dirty="0" err="1" smtClean="0"/>
                        <a:t>objetivo</a:t>
                      </a:r>
                      <a:r>
                        <a:rPr lang="en-US" sz="1600" u="none" strike="noStrike" baseline="0" dirty="0" smtClean="0"/>
                        <a:t> de la </a:t>
                      </a:r>
                      <a:r>
                        <a:rPr lang="en-US" sz="1600" u="none" strike="noStrike" baseline="0" dirty="0" err="1" smtClean="0"/>
                        <a:t>reserva</a:t>
                      </a:r>
                      <a:r>
                        <a:rPr lang="en-US" sz="1600" u="none" strike="noStrike" baseline="0" dirty="0" smtClean="0"/>
                        <a:t>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/>
                        <a:t>Des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kern="1200" dirty="0" smtClean="0"/>
                        <a:t>Ind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1211</Words>
  <Application>Microsoft Office PowerPoint</Application>
  <PresentationFormat>Personalizado</PresentationFormat>
  <Paragraphs>251</Paragraphs>
  <Slides>18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Microsoft Editor de ecuaciones 3.0</vt:lpstr>
      <vt:lpstr>Indicadores para la evaluación de zonas de refugio pesquero</vt:lpstr>
      <vt:lpstr>Estructura</vt:lpstr>
      <vt:lpstr>TURFeffect</vt:lpstr>
      <vt:lpstr>TURFeffect</vt:lpstr>
      <vt:lpstr>Pasos</vt:lpstr>
      <vt:lpstr>Indicadores</vt:lpstr>
      <vt:lpstr>Indicadores -Biofísicos</vt:lpstr>
      <vt:lpstr>Indicadores - Socioeconómicos</vt:lpstr>
      <vt:lpstr>Indicadores - Gobernanza</vt:lpstr>
      <vt:lpstr>Indicadores - Gobernanza</vt:lpstr>
      <vt:lpstr>ZRP Quintana Roo</vt:lpstr>
      <vt:lpstr>Objetivos</vt:lpstr>
      <vt:lpstr>Indicadores seleccionados</vt:lpstr>
      <vt:lpstr>Resumen de resultados</vt:lpstr>
      <vt:lpstr>FINAL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</dc:creator>
  <cp:lastModifiedBy>JC</cp:lastModifiedBy>
  <cp:revision>33</cp:revision>
  <dcterms:created xsi:type="dcterms:W3CDTF">2016-09-01T22:09:02Z</dcterms:created>
  <dcterms:modified xsi:type="dcterms:W3CDTF">2016-10-10T00:00:06Z</dcterms:modified>
</cp:coreProperties>
</file>