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6" r:id="rId3"/>
    <p:sldId id="275" r:id="rId4"/>
    <p:sldId id="267" r:id="rId5"/>
    <p:sldId id="277" r:id="rId6"/>
    <p:sldId id="285" r:id="rId7"/>
    <p:sldId id="263" r:id="rId8"/>
    <p:sldId id="258" r:id="rId9"/>
    <p:sldId id="264" r:id="rId10"/>
    <p:sldId id="265" r:id="rId11"/>
    <p:sldId id="279" r:id="rId12"/>
    <p:sldId id="282" r:id="rId13"/>
    <p:sldId id="283" r:id="rId14"/>
    <p:sldId id="274" r:id="rId15"/>
    <p:sldId id="284" r:id="rId16"/>
    <p:sldId id="272" r:id="rId17"/>
    <p:sldId id="262" r:id="rId18"/>
    <p:sldId id="287" r:id="rId19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0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33330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812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08/10/2016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7334" y="2420888"/>
            <a:ext cx="6660240" cy="3746385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188640"/>
            <a:ext cx="8640960" cy="2160240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773832"/>
            <a:ext cx="10971372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2" y="1890024"/>
          <a:ext cx="9937105" cy="69546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90590"/>
                <a:gridCol w="4711004"/>
                <a:gridCol w="2135511"/>
              </a:tblGrid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Indicador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Descripción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Escala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latin typeface="+mj-lt"/>
                        </a:rPr>
                        <a:t>Access </a:t>
                      </a:r>
                      <a:r>
                        <a:rPr lang="es-MX" sz="1600" u="none" strike="noStrike" dirty="0" err="1">
                          <a:latin typeface="+mj-lt"/>
                        </a:rPr>
                        <a:t>to</a:t>
                      </a:r>
                      <a:r>
                        <a:rPr lang="es-MX" sz="1600" u="none" strike="noStrike" dirty="0">
                          <a:latin typeface="+mj-lt"/>
                        </a:rPr>
                        <a:t> </a:t>
                      </a:r>
                      <a:r>
                        <a:rPr lang="es-MX" sz="1600" u="none" strike="noStrike" dirty="0" err="1">
                          <a:latin typeface="+mj-lt"/>
                        </a:rPr>
                        <a:t>the</a:t>
                      </a:r>
                      <a:r>
                        <a:rPr lang="es-MX" sz="1600" u="none" strike="noStrike" dirty="0">
                          <a:latin typeface="+mj-lt"/>
                        </a:rPr>
                        <a:t> </a:t>
                      </a:r>
                      <a:r>
                        <a:rPr lang="es-MX" sz="1600" u="none" strike="noStrike" dirty="0" err="1">
                          <a:latin typeface="+mj-lt"/>
                        </a:rPr>
                        <a:t>fishery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Type of policy to control access to the fishery (TURF, Permits, Open access, etc.).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Categorical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182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Number of fishers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Number of fishers who fish in the area.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Discrete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182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Legal recognition of reserve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Does the reserve have a legal recognition?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Binary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Reserve type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Type of reserve (core zone, refugio pesquero, voluntarily owned), duration of reserve (temporary or permanent), and level of protection (partial, total).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Descriptive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182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Illegal harvesting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Level of illegal harvesting as perceived by fishers.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Ordinal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5651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Management plan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Does the reserve have a management plan that guides current and future activities, identifies priority management issues, and proposes actions to address these issues?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Ordinal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182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Reserve enforcement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Is there enforcement? If yes, how is the reserve enforced?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Descriptive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Size of reserve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Is size of the reserve large enough to cover the home range of the objective species?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Discrete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182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Reasoning for reserve location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Short description of why the reserve location was chosen.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Descriptive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Membership to fisher organizations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Are fishers organized (members of a group where they have voluntarily agreed to work together toward a common objective)? Yes or no?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Binary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5651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Type of fisher organizations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+mj-lt"/>
                        </a:rPr>
                        <a:t>How fishers are organized (cooperative, association, committee, union or other type of fisher organization)? There may be multiple organizations of fishers for one reserve.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Categorical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100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Representation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latin typeface="+mj-lt"/>
                        </a:rPr>
                        <a:t>Diverse and inclusive representation of participants in management (implementation, monitoring, adaptation).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latin typeface="+mj-lt"/>
                        </a:rPr>
                        <a:t>Ordinal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3 Comunidades</a:t>
            </a:r>
          </a:p>
          <a:p>
            <a:pPr lvl="1"/>
            <a:r>
              <a:rPr lang="es-MX" dirty="0" smtClean="0"/>
              <a:t>Maria Elena</a:t>
            </a:r>
          </a:p>
          <a:p>
            <a:r>
              <a:rPr lang="es-MX" dirty="0" smtClean="0"/>
              <a:t>4 ZRP analizadas</a:t>
            </a:r>
          </a:p>
          <a:p>
            <a:pPr lvl="1"/>
            <a:r>
              <a:rPr lang="es-MX" dirty="0" smtClean="0"/>
              <a:t>Monitoreos anuales</a:t>
            </a:r>
          </a:p>
          <a:p>
            <a:pPr lvl="1"/>
            <a:r>
              <a:rPr lang="es-MX" dirty="0" smtClean="0"/>
              <a:t>Pesca – No Pesca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Primera prueba de </a:t>
            </a:r>
            <a:r>
              <a:rPr lang="es-MX" dirty="0" smtClean="0"/>
              <a:t>evaluación</a:t>
            </a:r>
            <a:endParaRPr lang="es-MX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1. Contribuir a recuperar las poblaciones de especies objetivo de las pesquerías, como </a:t>
            </a:r>
            <a:r>
              <a:rPr lang="es-MX" b="1" dirty="0" smtClean="0"/>
              <a:t>langosta, caracol rosado y varias especies de peces</a:t>
            </a:r>
            <a:r>
              <a:rPr lang="es-MX" dirty="0" smtClean="0"/>
              <a:t>, ayudando al reclutamiento, el crecimiento y la densidad para mejorar el éxito reproductivo. </a:t>
            </a:r>
          </a:p>
          <a:p>
            <a:r>
              <a:rPr lang="es-MX" dirty="0" smtClean="0"/>
              <a:t>2. Contribuir </a:t>
            </a:r>
            <a:r>
              <a:rPr lang="es-MX" b="1" dirty="0" smtClean="0"/>
              <a:t>a mejorar la productividad </a:t>
            </a:r>
            <a:r>
              <a:rPr lang="es-MX" dirty="0" smtClean="0"/>
              <a:t>pesquera a mediano plazo recuperando la biomasa. </a:t>
            </a:r>
          </a:p>
          <a:p>
            <a:r>
              <a:rPr lang="es-MX" dirty="0" smtClean="0"/>
              <a:t>3. Ayudar a </a:t>
            </a:r>
            <a:r>
              <a:rPr lang="es-MX" b="1" dirty="0" smtClean="0"/>
              <a:t>aumentar la resiliencia </a:t>
            </a:r>
            <a:r>
              <a:rPr lang="es-MX" dirty="0" smtClean="0"/>
              <a:t>de los ecosistemas y de la pesca ante perturbaciones climáticas o presiones </a:t>
            </a:r>
            <a:r>
              <a:rPr lang="es-MX" dirty="0" err="1" smtClean="0"/>
              <a:t>antropogénicas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4. </a:t>
            </a:r>
            <a:r>
              <a:rPr lang="es-MX" b="1" dirty="0" smtClean="0"/>
              <a:t>Proteger una porción del hábitat</a:t>
            </a:r>
            <a:r>
              <a:rPr lang="es-MX" dirty="0" smtClean="0"/>
              <a:t>, la biodiversidad y los procesos ecológicos de los ecosistemas coralinos, de la laguna </a:t>
            </a:r>
            <a:r>
              <a:rPr lang="es-MX" dirty="0" err="1" smtClean="0"/>
              <a:t>arrecifal</a:t>
            </a:r>
            <a:r>
              <a:rPr lang="es-MX" dirty="0" smtClean="0"/>
              <a:t> y de los humedales, </a:t>
            </a:r>
            <a:r>
              <a:rPr lang="es-MX" b="1" dirty="0" smtClean="0"/>
              <a:t>con la restauración de sus funciones tróficas</a:t>
            </a:r>
            <a:r>
              <a:rPr lang="es-MX" dirty="0" smtClean="0"/>
              <a:t> de importancia para las especies comerciales pesqueras. 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7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9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seleccionados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Biofísicos:</a:t>
            </a:r>
          </a:p>
          <a:p>
            <a:pPr lvl="1"/>
            <a:r>
              <a:rPr lang="es-MX" dirty="0" smtClean="0"/>
              <a:t>Densidad </a:t>
            </a:r>
            <a:r>
              <a:rPr lang="es-MX" dirty="0" smtClean="0"/>
              <a:t>(p, i, o)</a:t>
            </a:r>
          </a:p>
          <a:p>
            <a:pPr lvl="1"/>
            <a:r>
              <a:rPr lang="es-MX" dirty="0" smtClean="0"/>
              <a:t>Riqueza (p)</a:t>
            </a:r>
          </a:p>
          <a:p>
            <a:pPr lvl="1"/>
            <a:r>
              <a:rPr lang="es-MX" dirty="0" smtClean="0"/>
              <a:t>Biomasa (p, o)</a:t>
            </a:r>
          </a:p>
          <a:p>
            <a:pPr lvl="1"/>
            <a:r>
              <a:rPr lang="es-MX" dirty="0" smtClean="0"/>
              <a:t>Estructura trófica (p</a:t>
            </a:r>
            <a:r>
              <a:rPr lang="es-MX" dirty="0" smtClean="0"/>
              <a:t>)</a:t>
            </a:r>
          </a:p>
          <a:p>
            <a:pPr>
              <a:buNone/>
            </a:pPr>
            <a:endParaRPr lang="es-MX" dirty="0" smtClean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disponibles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/>
          </a:p>
          <a:p>
            <a:endParaRPr lang="es-MX" dirty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Mayoría de sitios e indicadores en incremento significativo</a:t>
            </a:r>
          </a:p>
          <a:p>
            <a:pPr lvl="1"/>
            <a:r>
              <a:rPr lang="es-MX" dirty="0" smtClean="0"/>
              <a:t>Riqueza (-)</a:t>
            </a:r>
          </a:p>
          <a:p>
            <a:pPr lvl="1"/>
            <a:r>
              <a:rPr lang="es-MX" dirty="0" smtClean="0"/>
              <a:t>Densidad (+)</a:t>
            </a:r>
          </a:p>
          <a:p>
            <a:pPr lvl="1"/>
            <a:r>
              <a:rPr lang="es-MX" dirty="0" smtClean="0"/>
              <a:t>Biomasa (+)</a:t>
            </a:r>
          </a:p>
          <a:p>
            <a:r>
              <a:rPr lang="es-MX" dirty="0" smtClean="0"/>
              <a:t>Tiempo de recuperación aproximado de langosta = 12 años (MSY)</a:t>
            </a:r>
          </a:p>
          <a:p>
            <a:endParaRPr lang="es-MX" dirty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pPr lvl="1"/>
            <a:r>
              <a:rPr lang="es-MX" dirty="0" smtClean="0"/>
              <a:t>Tipos y categorías</a:t>
            </a:r>
            <a:endParaRPr lang="es-MX" dirty="0" smtClean="0"/>
          </a:p>
          <a:p>
            <a:r>
              <a:rPr lang="es-MX" dirty="0" smtClean="0"/>
              <a:t>Casos de estudio: </a:t>
            </a:r>
            <a:r>
              <a:rPr lang="es-MX" dirty="0" smtClean="0"/>
              <a:t>ZRP Sian </a:t>
            </a:r>
            <a:r>
              <a:rPr lang="es-MX" dirty="0" err="1" smtClean="0"/>
              <a:t>Ka’an</a:t>
            </a:r>
            <a:r>
              <a:rPr lang="es-MX" dirty="0" smtClean="0"/>
              <a:t> (Maria Elena, Quintana Roo)</a:t>
            </a:r>
            <a:endParaRPr lang="es-MX" dirty="0" smtClean="0"/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32"/>
          <p:cNvGrpSpPr/>
          <p:nvPr/>
        </p:nvGrpSpPr>
        <p:grpSpPr>
          <a:xfrm>
            <a:off x="4207591" y="1786781"/>
            <a:ext cx="3775231" cy="3834926"/>
            <a:chOff x="6257817" y="1337812"/>
            <a:chExt cx="5077591" cy="4858036"/>
          </a:xfrm>
        </p:grpSpPr>
        <p:grpSp>
          <p:nvGrpSpPr>
            <p:cNvPr id="10" name="Group 10"/>
            <p:cNvGrpSpPr/>
            <p:nvPr/>
          </p:nvGrpSpPr>
          <p:grpSpPr>
            <a:xfrm>
              <a:off x="6257817" y="3029314"/>
              <a:ext cx="1556620" cy="1473285"/>
              <a:chOff x="460025" y="1442510"/>
              <a:chExt cx="983082" cy="983082"/>
            </a:xfrm>
            <a:solidFill>
              <a:srgbClr val="FF0000">
                <a:alpha val="74902"/>
              </a:srgbClr>
            </a:solidFill>
          </p:grpSpPr>
          <p:sp>
            <p:nvSpPr>
              <p:cNvPr id="28" name="Oval 11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8017435" y="1337812"/>
              <a:ext cx="1556620" cy="1473285"/>
              <a:chOff x="1711251" y="2091"/>
              <a:chExt cx="983082" cy="983082"/>
            </a:xfrm>
            <a:solidFill>
              <a:srgbClr val="FF6600">
                <a:alpha val="74902"/>
              </a:srgbClr>
            </a:solidFill>
          </p:grpSpPr>
          <p:sp>
            <p:nvSpPr>
              <p:cNvPr id="26" name="Oval 14"/>
              <p:cNvSpPr/>
              <p:nvPr/>
            </p:nvSpPr>
            <p:spPr>
              <a:xfrm>
                <a:off x="1711251" y="2091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855220" y="146060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/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8017435" y="3029314"/>
              <a:ext cx="1556620" cy="1473285"/>
              <a:chOff x="460025" y="1442510"/>
              <a:chExt cx="983082" cy="983082"/>
            </a:xfrm>
            <a:solidFill>
              <a:schemeClr val="accent1">
                <a:lumMod val="75000"/>
                <a:alpha val="74902"/>
              </a:schemeClr>
            </a:solidFill>
          </p:grpSpPr>
          <p:sp>
            <p:nvSpPr>
              <p:cNvPr id="24" name="Oval 17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3" name="Group 19"/>
            <p:cNvGrpSpPr/>
            <p:nvPr/>
          </p:nvGrpSpPr>
          <p:grpSpPr>
            <a:xfrm>
              <a:off x="9778788" y="3029314"/>
              <a:ext cx="1556620" cy="1473285"/>
              <a:chOff x="460025" y="1442510"/>
              <a:chExt cx="983082" cy="983082"/>
            </a:xfrm>
            <a:solidFill>
              <a:srgbClr val="FFFF00">
                <a:alpha val="74902"/>
              </a:srgbClr>
            </a:solidFill>
          </p:grpSpPr>
          <p:sp>
            <p:nvSpPr>
              <p:cNvPr id="22" name="Oval 20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4" name="Group 22"/>
            <p:cNvGrpSpPr/>
            <p:nvPr/>
          </p:nvGrpSpPr>
          <p:grpSpPr>
            <a:xfrm>
              <a:off x="8017435" y="4722563"/>
              <a:ext cx="1556620" cy="1473285"/>
              <a:chOff x="460025" y="1442510"/>
              <a:chExt cx="983082" cy="983082"/>
            </a:xfrm>
            <a:solidFill>
              <a:srgbClr val="92D050">
                <a:alpha val="74902"/>
              </a:srgbClr>
            </a:solidFill>
          </p:grpSpPr>
          <p:sp>
            <p:nvSpPr>
              <p:cNvPr id="20" name="Oval 23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pic>
          <p:nvPicPr>
            <p:cNvPr id="15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304" y="3245072"/>
              <a:ext cx="918881" cy="104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ictu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7" y="317266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Pictu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498" y="318291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Pictu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259" y="1499844"/>
              <a:ext cx="846969" cy="118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Pictu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74" y="4880219"/>
              <a:ext cx="850245" cy="11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err="1" smtClean="0"/>
              <a:t>Objectives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</a:t>
            </a:r>
            <a:r>
              <a:rPr lang="es-MX" dirty="0" smtClean="0"/>
              <a:t>Replicar</a:t>
            </a:r>
          </a:p>
          <a:p>
            <a:pPr>
              <a:buNone/>
            </a:pPr>
            <a:r>
              <a:rPr lang="es-MX" dirty="0" smtClean="0"/>
              <a:t>							</a:t>
            </a:r>
            <a:r>
              <a:rPr lang="es-MX" dirty="0" smtClean="0"/>
              <a:t>Reportar</a:t>
            </a:r>
          </a:p>
          <a:p>
            <a:pPr>
              <a:buNone/>
            </a:pPr>
            <a:r>
              <a:rPr lang="es-MX" dirty="0" smtClean="0"/>
              <a:t>					   </a:t>
            </a:r>
            <a:r>
              <a:rPr lang="es-MX" dirty="0" smtClean="0"/>
              <a:t>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  <a:endParaRPr lang="es-MX" dirty="0" smtClean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Poner que los análisis e indicadores tienen diferentes escalas (comunidad humana, reserva, comunidad ecológica, población, especie)</a:t>
            </a:r>
            <a:endParaRPr lang="es-MX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Covariables</a:t>
            </a:r>
            <a:endParaRPr lang="en-US" dirty="0"/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700808"/>
          <a:ext cx="9713489" cy="44888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1113536"/>
              </a:tblGrid>
              <a:tr h="5177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5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5386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5071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0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292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292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292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292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Desc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773832"/>
            <a:ext cx="10971372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4005064"/>
          <a:ext cx="1008112" cy="816091"/>
        </p:xfrm>
        <a:graphic>
          <a:graphicData uri="http://schemas.openxmlformats.org/presentationml/2006/ole">
            <p:oleObj spid="_x0000_s14340" name="Ecuación" r:id="rId7" imgW="533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773832"/>
            <a:ext cx="10971372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2072776"/>
          <a:ext cx="9712800" cy="41753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20828"/>
                <a:gridCol w="5044068"/>
                <a:gridCol w="1647904"/>
              </a:tblGrid>
              <a:tr h="17565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err="1" smtClean="0"/>
                        <a:t>Indicator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smtClean="0"/>
                        <a:t>Description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err="1" smtClean="0"/>
                        <a:t>Scale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756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/>
                        <a:t>Total landings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smtClean="0"/>
                        <a:t>Annual landings of all fished species (mt/year).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/>
                        <a:t>Continuous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4930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/>
                        <a:t>Objective species landings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Annual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landings</a:t>
                      </a:r>
                      <a:r>
                        <a:rPr lang="es-MX" sz="1600" u="none" strike="noStrike" noProof="0" dirty="0" smtClean="0"/>
                        <a:t> of </a:t>
                      </a:r>
                      <a:r>
                        <a:rPr lang="es-MX" sz="1600" u="none" strike="noStrike" noProof="0" dirty="0" err="1" smtClean="0"/>
                        <a:t>each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objective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species</a:t>
                      </a:r>
                      <a:r>
                        <a:rPr lang="es-MX" sz="1600" u="none" strike="noStrike" noProof="0" dirty="0" smtClean="0"/>
                        <a:t> (</a:t>
                      </a:r>
                      <a:r>
                        <a:rPr lang="es-MX" sz="1600" u="none" strike="noStrike" noProof="0" dirty="0" err="1" smtClean="0"/>
                        <a:t>mt</a:t>
                      </a:r>
                      <a:r>
                        <a:rPr lang="es-MX" sz="1600" u="none" strike="noStrike" noProof="0" dirty="0" smtClean="0"/>
                        <a:t>/</a:t>
                      </a:r>
                      <a:r>
                        <a:rPr lang="es-MX" sz="1600" u="none" strike="noStrike" noProof="0" dirty="0" err="1" smtClean="0"/>
                        <a:t>year</a:t>
                      </a:r>
                      <a:r>
                        <a:rPr lang="es-MX" sz="1600" u="none" strike="noStrike" noProof="0" dirty="0" smtClean="0"/>
                        <a:t>). </a:t>
                      </a:r>
                      <a:r>
                        <a:rPr lang="es-MX" sz="1600" u="none" strike="noStrike" noProof="0" dirty="0" err="1" smtClean="0"/>
                        <a:t>Objective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species</a:t>
                      </a:r>
                      <a:r>
                        <a:rPr lang="es-MX" sz="1600" u="none" strike="noStrike" noProof="0" dirty="0" smtClean="0"/>
                        <a:t> are </a:t>
                      </a:r>
                      <a:r>
                        <a:rPr lang="es-MX" sz="1600" u="none" strike="noStrike" noProof="0" dirty="0" err="1" smtClean="0"/>
                        <a:t>species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intended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to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be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protected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by</a:t>
                      </a:r>
                      <a:r>
                        <a:rPr lang="es-MX" sz="1600" u="none" strike="noStrike" noProof="0" dirty="0" smtClean="0"/>
                        <a:t> </a:t>
                      </a:r>
                      <a:r>
                        <a:rPr lang="es-MX" sz="1600" u="none" strike="noStrike" noProof="0" dirty="0" err="1" smtClean="0"/>
                        <a:t>the</a:t>
                      </a:r>
                      <a:r>
                        <a:rPr lang="es-MX" sz="1600" u="none" strike="noStrike" noProof="0" dirty="0" smtClean="0"/>
                        <a:t> reserve.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/>
                        <a:t>Continuous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9861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/>
                        <a:t>Alternative economic opportunities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smtClean="0"/>
                        <a:t>Has the availability of alternative economic opportunities increased, decreased, or stayed the same after implementation of the reserve?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/>
                        <a:t>Ordinal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74653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smtClean="0"/>
                        <a:t>Community knowledge of the reserves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smtClean="0"/>
                        <a:t>Degree of knowledge the fishers have about the reserve type and reserve objectives. Creation of a Knowledge index with 5 indicators (Type of reserve, Year of implementation, Density, Species richness, Predators abundance) where less than 3 right answers is a low knowledge of the reality, from 3 and 4 is intermediate knowledge and 5 is high.</a:t>
                      </a:r>
                      <a:endParaRPr lang="es-MX" sz="1600" b="0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/>
                        <a:t>Ordinal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1210</Words>
  <Application>Microsoft Office PowerPoint</Application>
  <PresentationFormat>Personalizado</PresentationFormat>
  <Paragraphs>212</Paragraphs>
  <Slides>18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Microsoft Editor de ecuaciones 3.0</vt:lpstr>
      <vt:lpstr>Indicadores para la evaluación de zonas de refugio pesquero</vt:lpstr>
      <vt:lpstr>Estructura</vt:lpstr>
      <vt:lpstr>TURFeffect</vt:lpstr>
      <vt:lpstr>TURFeffect</vt:lpstr>
      <vt:lpstr>Pasos</vt:lpstr>
      <vt:lpstr>Escalas</vt:lpstr>
      <vt:lpstr>Indicadores</vt:lpstr>
      <vt:lpstr>Indicadores Biofísicos</vt:lpstr>
      <vt:lpstr>Indicadores Socioeconómicos</vt:lpstr>
      <vt:lpstr>Indicadores Gobernanza</vt:lpstr>
      <vt:lpstr>ZRP Quintana Roo</vt:lpstr>
      <vt:lpstr>Objetivos</vt:lpstr>
      <vt:lpstr>Indicadores seleccionados</vt:lpstr>
      <vt:lpstr>Resultados disponibles</vt:lpstr>
      <vt:lpstr>Resumen de resultados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23</cp:revision>
  <dcterms:created xsi:type="dcterms:W3CDTF">2016-09-01T22:09:02Z</dcterms:created>
  <dcterms:modified xsi:type="dcterms:W3CDTF">2016-10-09T00:25:55Z</dcterms:modified>
</cp:coreProperties>
</file>