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6" r:id="rId3"/>
    <p:sldId id="275" r:id="rId4"/>
    <p:sldId id="267" r:id="rId5"/>
    <p:sldId id="277" r:id="rId6"/>
    <p:sldId id="294" r:id="rId7"/>
    <p:sldId id="263" r:id="rId8"/>
    <p:sldId id="258" r:id="rId9"/>
    <p:sldId id="264" r:id="rId10"/>
    <p:sldId id="288" r:id="rId11"/>
    <p:sldId id="265" r:id="rId12"/>
    <p:sldId id="292" r:id="rId13"/>
    <p:sldId id="279" r:id="rId14"/>
    <p:sldId id="293" r:id="rId15"/>
    <p:sldId id="283" r:id="rId16"/>
    <p:sldId id="284" r:id="rId17"/>
    <p:sldId id="289" r:id="rId18"/>
    <p:sldId id="262" r:id="rId19"/>
    <p:sldId id="290" r:id="rId20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812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05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33330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67797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2492896"/>
            <a:ext cx="8640960" cy="2376264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 de i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ndicadores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Descargas\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33"/>
          <a:stretch>
            <a:fillRect/>
          </a:stretch>
        </p:blipFill>
        <p:spPr bwMode="auto">
          <a:xfrm>
            <a:off x="5231110" y="0"/>
            <a:ext cx="1443562" cy="16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41044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smtClean="0"/>
                        <a:t>Descripción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smtClean="0"/>
                        <a:t>Escala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Acceso a la pesquería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manejo utilizado para controlar el acceso a la pesquería (permisos,</a:t>
                      </a:r>
                      <a:r>
                        <a:rPr lang="es-MX" sz="1600" b="1" u="none" strike="noStrike" baseline="0" noProof="0" dirty="0" smtClean="0"/>
                        <a:t> cuotas, concesiones…)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Razonamiento para</a:t>
                      </a:r>
                      <a:r>
                        <a:rPr lang="es-MX" sz="1600" b="1" u="none" strike="noStrike" baseline="0" noProof="0" dirty="0" smtClean="0"/>
                        <a:t> </a:t>
                      </a:r>
                      <a:r>
                        <a:rPr lang="es-MX" sz="1600" b="1" u="none" strike="noStrike" baseline="0" noProof="0" dirty="0" smtClean="0"/>
                        <a:t>el diseño de la </a:t>
                      </a:r>
                      <a:r>
                        <a:rPr lang="es-MX" sz="1600" b="1" u="none" strike="noStrike" baseline="0" noProof="0" dirty="0" smtClean="0"/>
                        <a:t>reserva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Descripción del</a:t>
                      </a:r>
                      <a:r>
                        <a:rPr lang="es-MX" sz="1600" b="1" u="none" strike="noStrike" baseline="0" noProof="0" smtClean="0"/>
                        <a:t> proceso de toma de decisiones seguido para el diseño e implementación de la reserva.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Des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Tipo de organización pesquera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 utilizada por los usuarios de la reserva (ausente, cooperativa, comités comunitarios, unión,</a:t>
                      </a:r>
                      <a:r>
                        <a:rPr lang="es-MX" sz="1600" b="1" u="none" strike="noStrike" baseline="0" noProof="0" dirty="0" smtClean="0"/>
                        <a:t> federación…).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Cat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Representación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Nivel de representación e inclusividad durante</a:t>
                      </a:r>
                      <a:r>
                        <a:rPr lang="es-MX" sz="1600" b="1" u="none" strike="noStrike" baseline="0" noProof="0" smtClean="0"/>
                        <a:t> el proceso de planéación, implementación y manejo.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smtClean="0"/>
                        <a:t>Ord</a:t>
                      </a:r>
                      <a:endParaRPr lang="es-MX" sz="1600" b="1" i="0" u="none" strike="noStrike" noProof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0774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 que pescan</a:t>
                      </a:r>
                      <a:r>
                        <a:rPr lang="es-MX" sz="1600" u="none" strike="noStrike" baseline="0" noProof="0" dirty="0" smtClean="0"/>
                        <a:t> en la región.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Dis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Indica</a:t>
                      </a:r>
                      <a:r>
                        <a:rPr lang="es-MX" sz="1600" u="none" strike="noStrike" baseline="0" noProof="0" dirty="0" smtClean="0"/>
                        <a:t> si la reserva tiene 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Bin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 (zona núcleo,</a:t>
                      </a:r>
                      <a:r>
                        <a:rPr lang="es-MX" sz="1600" u="none" strike="noStrike" baseline="0" noProof="0" dirty="0" smtClean="0"/>
                        <a:t> ZRP, comunitaria) así como duración (permanente o temporal) y nivel de protección (total o parcial).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Pesca ilegal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pesca ilegal</a:t>
                      </a:r>
                      <a:r>
                        <a:rPr lang="es-MX" sz="1600" b="1" u="none" strike="noStrike" baseline="0" noProof="0" dirty="0" smtClean="0"/>
                        <a:t> percibido por los pescadores o usuarios de las reservas.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Plan de acción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Describe</a:t>
                      </a:r>
                      <a:r>
                        <a:rPr lang="es-MX" sz="1600" b="1" u="none" strike="noStrike" baseline="0" noProof="0" dirty="0" smtClean="0"/>
                        <a:t> la calidad de la información disponible para guiar el manejo, incluyendo actividades presentes y futuras, oportunidades de manejo y acciones para resolver éstas barreras.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Procuración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la</a:t>
                      </a:r>
                      <a:r>
                        <a:rPr lang="es-MX" sz="1600" u="none" strike="noStrike" baseline="0" noProof="0" dirty="0" smtClean="0"/>
                        <a:t> manera en la que se ejerce procuración de las reservas.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Tamaño de la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Compara el área</a:t>
                      </a:r>
                      <a:r>
                        <a:rPr lang="es-MX" sz="1600" u="none" strike="noStrike" baseline="0" noProof="0" dirty="0" smtClean="0"/>
                        <a:t> de la reserva con el ámbito hogareño de las especies objetivo de la reserva.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2756025"/>
              </p:ext>
            </p:extLst>
          </p:nvPr>
        </p:nvGraphicFramePr>
        <p:xfrm>
          <a:off x="1414686" y="1052736"/>
          <a:ext cx="9315285" cy="49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s-MX" noProof="0" smtClean="0"/>
                        <a:t>Objetivos</a:t>
                      </a:r>
                      <a:endParaRPr lang="es-MX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Diversidad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Densidad de maduros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Densidad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Biomasa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Nivel trófico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Capturas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Ingressos</a:t>
                      </a:r>
                      <a:endParaRPr lang="es-MX" noProof="0"/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smtClean="0"/>
                        <a:t>Recuperar especies de interés comercial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smtClean="0"/>
                        <a:t>Conservar especies en</a:t>
                      </a:r>
                      <a:r>
                        <a:rPr lang="es-MX" baseline="0" noProof="0" smtClean="0"/>
                        <a:t> regimen de protección especial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smtClean="0"/>
                        <a:t>Mejorar la</a:t>
                      </a:r>
                      <a:r>
                        <a:rPr lang="es-MX" baseline="0" noProof="0" smtClean="0"/>
                        <a:t> productividad pesquera en aguas adyacentes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smtClean="0"/>
                        <a:t>Evitar que</a:t>
                      </a:r>
                      <a:r>
                        <a:rPr lang="es-MX" baseline="0" noProof="0" smtClean="0"/>
                        <a:t> se llegue a la sobreexplotación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smtClean="0"/>
                        <a:t>Recuperar espécies sobreexplotadas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s-MX" noProof="0" smtClean="0"/>
                        <a:t>Contribuir al mantenimiento de los procesos</a:t>
                      </a:r>
                      <a:r>
                        <a:rPr lang="es-MX" baseline="0" noProof="0" smtClean="0"/>
                        <a:t> biológicos (crianza, reclutamiento, crecimiento, reproducción, alimentación)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450589">
                <a:tc>
                  <a:txBody>
                    <a:bodyPr/>
                    <a:lstStyle/>
                    <a:p>
                      <a:r>
                        <a:rPr lang="es-MX" noProof="0" smtClean="0"/>
                        <a:t>Preservar el habitat de las especies</a:t>
                      </a:r>
                      <a:r>
                        <a:rPr lang="es-MX" baseline="0" noProof="0" smtClean="0"/>
                        <a:t> pesqueras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</a:t>
            </a:r>
            <a:r>
              <a:rPr lang="es-MX" dirty="0" err="1" smtClean="0"/>
              <a:t>Ka</a:t>
            </a:r>
            <a:r>
              <a:rPr lang="es-MX" dirty="0" smtClean="0"/>
              <a:t>’ </a:t>
            </a:r>
            <a:r>
              <a:rPr lang="es-MX" dirty="0" err="1" smtClean="0"/>
              <a:t>an</a:t>
            </a:r>
            <a:endParaRPr lang="es-MX" dirty="0" smtClean="0"/>
          </a:p>
          <a:p>
            <a:r>
              <a:rPr lang="es-MX" dirty="0" smtClean="0"/>
              <a:t>SCPP </a:t>
            </a:r>
            <a:r>
              <a:rPr lang="es-MX" dirty="0" smtClean="0"/>
              <a:t>Cozumel SCL</a:t>
            </a:r>
          </a:p>
          <a:p>
            <a:r>
              <a:rPr lang="es-MX" dirty="0" smtClean="0"/>
              <a:t>Acuerdo publicado en DOF el 30/11/2012</a:t>
            </a:r>
            <a:endParaRPr lang="es-MX" dirty="0" smtClean="0"/>
          </a:p>
          <a:p>
            <a:r>
              <a:rPr lang="es-MX" dirty="0" smtClean="0"/>
              <a:t>8 </a:t>
            </a:r>
            <a:r>
              <a:rPr lang="es-MX" dirty="0" smtClean="0"/>
              <a:t>polígonos (1,048 ha)</a:t>
            </a:r>
            <a:endParaRPr lang="es-MX" dirty="0" smtClean="0"/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130" name="AutoShape 2" descr="Mostrando Pictur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r="25000" b="11193"/>
          <a:stretch>
            <a:fillRect/>
          </a:stretch>
        </p:blipFill>
        <p:spPr bwMode="auto">
          <a:xfrm>
            <a:off x="5591149" y="1700807"/>
            <a:ext cx="5184577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1132709"/>
              </p:ext>
            </p:extLst>
          </p:nvPr>
        </p:nvGraphicFramePr>
        <p:xfrm>
          <a:off x="661265" y="904482"/>
          <a:ext cx="10690526" cy="54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634"/>
                <a:gridCol w="588933"/>
                <a:gridCol w="942294"/>
                <a:gridCol w="588933"/>
                <a:gridCol w="588933"/>
                <a:gridCol w="588933"/>
                <a:gridCol w="588933"/>
                <a:gridCol w="588933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smtClean="0"/>
                        <a:t>Objetivos del Estudi Técnico Justificativo</a:t>
                      </a:r>
                      <a:endParaRPr lang="es-MX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Diversidad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Densidad de maduros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Densidad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Biomasa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Nivel trófico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Capturas</a:t>
                      </a:r>
                      <a:endParaRPr lang="es-MX" noProof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smtClean="0"/>
                        <a:t>Ingressos</a:t>
                      </a:r>
                      <a:endParaRPr lang="es-MX" noProof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smtClean="0"/>
                        <a:t>Contribuir a recuperar las poblaciones de especies objetivo de las pesquerías, como </a:t>
                      </a:r>
                      <a:r>
                        <a:rPr lang="es-MX" sz="1800" b="1" noProof="0" smtClean="0"/>
                        <a:t>langosta, caracol rosado y varias especies de peces</a:t>
                      </a:r>
                      <a:r>
                        <a:rPr lang="es-MX" sz="1800" noProof="0" smtClean="0"/>
                        <a:t>, ayudando al reclutamiento, el crecimiento y la </a:t>
                      </a:r>
                      <a:r>
                        <a:rPr lang="es-MX" sz="1800" b="1" noProof="0" smtClean="0"/>
                        <a:t>densidad para mejorar el éxito reproductivo</a:t>
                      </a:r>
                      <a:r>
                        <a:rPr lang="es-MX" sz="1800" noProof="0" smtClean="0"/>
                        <a:t>.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smtClean="0"/>
                        <a:t>Contribuir </a:t>
                      </a:r>
                      <a:r>
                        <a:rPr lang="es-MX" sz="1800" b="1" noProof="0" smtClean="0"/>
                        <a:t>a mejorar la productividad </a:t>
                      </a:r>
                      <a:r>
                        <a:rPr lang="es-MX" sz="1800" noProof="0" smtClean="0"/>
                        <a:t>pesquera a mediano plazo </a:t>
                      </a:r>
                      <a:r>
                        <a:rPr lang="es-MX" sz="1800" b="1" noProof="0" smtClean="0"/>
                        <a:t>recuperando la biomasa</a:t>
                      </a:r>
                      <a:r>
                        <a:rPr lang="es-MX" sz="1800" noProof="0" smtClean="0"/>
                        <a:t>.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smtClean="0"/>
                        <a:t>Ayudar a </a:t>
                      </a:r>
                      <a:r>
                        <a:rPr lang="es-MX" sz="1800" b="1" noProof="0" smtClean="0"/>
                        <a:t>aumentar la resiliencia </a:t>
                      </a:r>
                      <a:r>
                        <a:rPr lang="es-MX" sz="1800" noProof="0" smtClean="0"/>
                        <a:t>de los ecosistemas y de la pesca ante perturbaciones climáticas o presiones antropogénicas.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smtClean="0"/>
                        <a:t>*</a:t>
                      </a:r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b="1" noProof="0" smtClean="0"/>
                        <a:t>Proteger una porción del hábitat</a:t>
                      </a:r>
                      <a:r>
                        <a:rPr lang="es-MX" sz="1800" noProof="0" smtClean="0"/>
                        <a:t>, la biodiversidad y los procesos ecológicos de los ecosistemas coralinos, de la laguna arrecifal y de los humedales, </a:t>
                      </a:r>
                      <a:r>
                        <a:rPr lang="es-MX" sz="1800" b="1" noProof="0" smtClean="0"/>
                        <a:t>con la restauración de sus funciones tróficas</a:t>
                      </a:r>
                      <a:r>
                        <a:rPr lang="es-MX" sz="1800" noProof="0" smtClean="0"/>
                        <a:t> de importancia para las especies comerciales pesqueras. </a:t>
                      </a:r>
                      <a:endParaRPr lang="es-MX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33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</a:t>
            </a:r>
            <a:r>
              <a:rPr lang="es-MX" dirty="0" smtClean="0"/>
              <a:t>de Gobernanza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2998862" y="1844824"/>
            <a:ext cx="518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Acceso </a:t>
            </a:r>
            <a:r>
              <a:rPr lang="es-MX" sz="2400" dirty="0" smtClean="0"/>
              <a:t>a la pesquería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Número de pescadores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Reconocimiento legal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Tipo de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Plan de manejo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Procuración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Razonamiento para la ubicación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Nivel de inclusión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 smtClean="0"/>
          </a:p>
          <a:p>
            <a:r>
              <a:rPr lang="es-MX" dirty="0" smtClean="0"/>
              <a:t>Mayoría de sitios e indicadores en incremento significativo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8582" y="2060848"/>
            <a:ext cx="10971372" cy="3456384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b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contact@turfeffect.org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0" y="-1"/>
            <a:ext cx="12190413" cy="6885385"/>
            <a:chOff x="0" y="-1"/>
            <a:chExt cx="12190413" cy="6885385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-1"/>
              <a:ext cx="11909439" cy="2520001"/>
              <a:chOff x="0" y="-1"/>
              <a:chExt cx="11909439" cy="2520001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3933"/>
              <a:stretch>
                <a:fillRect/>
              </a:stretch>
            </p:blipFill>
            <p:spPr bwMode="auto">
              <a:xfrm>
                <a:off x="4958464" y="0"/>
                <a:ext cx="216802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646" y="-1"/>
                <a:ext cx="1853793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2986254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26632509"/>
              </p:ext>
            </p:extLst>
          </p:nvPr>
        </p:nvGraphicFramePr>
        <p:xfrm>
          <a:off x="601137" y="1279659"/>
          <a:ext cx="9315285" cy="38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Objetivos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Diversidad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maduros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Biomasa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trófico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Capturas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Ingressos</a:t>
                      </a:r>
                      <a:endParaRPr lang="en-US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Recuperar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interés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Mejorar</a:t>
                      </a:r>
                      <a:r>
                        <a:rPr lang="en-US" dirty="0" smtClean="0"/>
                        <a:t> 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productividad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adjacentes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  <a:tr h="10019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Contribuir</a:t>
                      </a:r>
                      <a:r>
                        <a:rPr lang="en-US" dirty="0" smtClean="0"/>
                        <a:t> al </a:t>
                      </a:r>
                      <a:r>
                        <a:rPr lang="en-US" dirty="0" err="1" smtClean="0"/>
                        <a:t>mantenimiento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procesos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biológicos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crianza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reclutamiento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crecimiento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reproducción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alimentación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5017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Preservar</a:t>
                      </a:r>
                      <a:r>
                        <a:rPr lang="en-US" dirty="0" smtClean="0"/>
                        <a:t> el habitat de las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8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TURFeffect</a:t>
            </a:r>
          </a:p>
          <a:p>
            <a:r>
              <a:rPr lang="es-MX" dirty="0" smtClean="0"/>
              <a:t>Indicadores</a:t>
            </a:r>
            <a:endParaRPr lang="es-MX" dirty="0" smtClean="0"/>
          </a:p>
          <a:p>
            <a:r>
              <a:rPr lang="es-MX" dirty="0" smtClean="0"/>
              <a:t>Casos </a:t>
            </a:r>
            <a:r>
              <a:rPr lang="es-MX" dirty="0" smtClean="0"/>
              <a:t>de estudio: ZRP Sian Ka’an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086" y="1700808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700808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947" y="1700528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13 CuadroTexto"/>
          <p:cNvSpPr txBox="1"/>
          <p:nvPr/>
        </p:nvSpPr>
        <p:spPr>
          <a:xfrm>
            <a:off x="1630710" y="4221088"/>
            <a:ext cx="904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                      </a:t>
            </a:r>
            <a:r>
              <a:rPr lang="es-MX" sz="2000" b="1" dirty="0" err="1" smtClean="0"/>
              <a:t>Melaina</a:t>
            </a:r>
            <a:r>
              <a:rPr lang="es-MX" sz="2000" b="1" dirty="0" smtClean="0"/>
              <a:t> Wright	</a:t>
            </a:r>
            <a:r>
              <a:rPr lang="es-MX" sz="2000" b="1" dirty="0" err="1" smtClean="0"/>
              <a:t>Caio</a:t>
            </a:r>
            <a:r>
              <a:rPr lang="es-MX" sz="2000" b="1" dirty="0" smtClean="0"/>
              <a:t> Faro	</a:t>
            </a:r>
            <a:r>
              <a:rPr lang="es-MX" sz="2000" b="1" dirty="0" err="1" smtClean="0"/>
              <a:t>Jael</a:t>
            </a:r>
            <a:r>
              <a:rPr lang="es-MX" sz="2000" b="1" dirty="0" smtClean="0"/>
              <a:t> Martínez</a:t>
            </a:r>
          </a:p>
          <a:p>
            <a:pPr algn="ctr"/>
            <a:r>
              <a:rPr lang="es-MX" sz="2000" b="1" dirty="0" smtClean="0"/>
              <a:t>Christopher </a:t>
            </a:r>
            <a:r>
              <a:rPr lang="es-MX" sz="2000" b="1" dirty="0" err="1" smtClean="0"/>
              <a:t>Costello</a:t>
            </a:r>
            <a:r>
              <a:rPr lang="es-MX" sz="2000" dirty="0" smtClean="0"/>
              <a:t>, UC Santa </a:t>
            </a:r>
            <a:r>
              <a:rPr lang="es-MX" sz="2000" dirty="0" err="1" smtClean="0"/>
              <a:t>Barbara</a:t>
            </a:r>
            <a:r>
              <a:rPr lang="es-MX" sz="2000" dirty="0" smtClean="0"/>
              <a:t>, </a:t>
            </a:r>
            <a:r>
              <a:rPr lang="es-MX" sz="2000" dirty="0" err="1" smtClean="0"/>
              <a:t>Econmía</a:t>
            </a:r>
            <a:r>
              <a:rPr lang="es-MX" sz="2000" dirty="0" smtClean="0"/>
              <a:t> </a:t>
            </a:r>
            <a:r>
              <a:rPr lang="es-MX" sz="2000" dirty="0" smtClean="0"/>
              <a:t>Pesquera</a:t>
            </a:r>
          </a:p>
          <a:p>
            <a:pPr algn="ctr"/>
            <a:r>
              <a:rPr lang="es-MX" sz="2000" b="1" dirty="0" smtClean="0"/>
              <a:t>Fiorenza Micheli</a:t>
            </a:r>
            <a:r>
              <a:rPr lang="es-MX" sz="2000" dirty="0" smtClean="0"/>
              <a:t>, Stanford, </a:t>
            </a:r>
            <a:r>
              <a:rPr lang="es-MX" sz="2000" dirty="0" smtClean="0"/>
              <a:t>Ecología </a:t>
            </a:r>
            <a:r>
              <a:rPr lang="es-MX" sz="2000" dirty="0" smtClean="0"/>
              <a:t>Marina</a:t>
            </a:r>
          </a:p>
          <a:p>
            <a:pPr algn="ctr"/>
            <a:r>
              <a:rPr lang="es-MX" sz="2000" b="1" dirty="0" smtClean="0"/>
              <a:t>Mar Mancha</a:t>
            </a:r>
            <a:r>
              <a:rPr lang="es-MX" sz="2000" dirty="0" smtClean="0"/>
              <a:t>, Arizona </a:t>
            </a:r>
            <a:r>
              <a:rPr lang="es-MX" sz="2000" dirty="0" err="1" smtClean="0"/>
              <a:t>State</a:t>
            </a:r>
            <a:r>
              <a:rPr lang="es-MX" sz="2000" dirty="0" smtClean="0"/>
              <a:t> </a:t>
            </a:r>
            <a:r>
              <a:rPr lang="es-MX" sz="2000" dirty="0" err="1" smtClean="0"/>
              <a:t>University</a:t>
            </a:r>
            <a:r>
              <a:rPr lang="es-MX" sz="2000" dirty="0" smtClean="0"/>
              <a:t>, </a:t>
            </a:r>
            <a:r>
              <a:rPr lang="es-MX" sz="2000" dirty="0" smtClean="0"/>
              <a:t>Sistemas </a:t>
            </a:r>
            <a:r>
              <a:rPr lang="es-MX" sz="2000" dirty="0" smtClean="0"/>
              <a:t>Socio-Ecológicos</a:t>
            </a:r>
          </a:p>
          <a:p>
            <a:pPr algn="ctr"/>
            <a:r>
              <a:rPr lang="es-MX" sz="2000" b="1" dirty="0" err="1" smtClean="0"/>
              <a:t>Gavin</a:t>
            </a:r>
            <a:r>
              <a:rPr lang="es-MX" sz="2000" b="1" dirty="0" smtClean="0"/>
              <a:t> McDonald</a:t>
            </a:r>
            <a:r>
              <a:rPr lang="es-MX" sz="2000" dirty="0" smtClean="0"/>
              <a:t>, </a:t>
            </a:r>
            <a:r>
              <a:rPr lang="es-MX" sz="2000" dirty="0" err="1" smtClean="0"/>
              <a:t>Sustainable</a:t>
            </a:r>
            <a:r>
              <a:rPr lang="es-MX" sz="2000" dirty="0" smtClean="0"/>
              <a:t> </a:t>
            </a:r>
            <a:r>
              <a:rPr lang="es-MX" sz="2000" dirty="0" err="1" smtClean="0"/>
              <a:t>Fisheries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, </a:t>
            </a:r>
            <a:r>
              <a:rPr lang="es-MX" sz="2000" dirty="0" smtClean="0"/>
              <a:t>Modelación </a:t>
            </a:r>
            <a:r>
              <a:rPr lang="es-MX" sz="2000" dirty="0" err="1" smtClean="0"/>
              <a:t>Bioeconómica</a:t>
            </a:r>
            <a:endParaRPr lang="es-MX" sz="2000" dirty="0" smtClean="0"/>
          </a:p>
          <a:p>
            <a:pPr algn="ctr"/>
            <a:r>
              <a:rPr lang="es-MX" sz="2000" b="1" dirty="0" smtClean="0"/>
              <a:t>Sean </a:t>
            </a:r>
            <a:r>
              <a:rPr lang="es-MX" sz="2000" b="1" dirty="0" err="1" smtClean="0"/>
              <a:t>Fitzgerald</a:t>
            </a:r>
            <a:r>
              <a:rPr lang="es-MX" sz="2000" dirty="0" smtClean="0"/>
              <a:t>, UC Santa </a:t>
            </a:r>
            <a:r>
              <a:rPr lang="es-MX" sz="2000" dirty="0" err="1" smtClean="0"/>
              <a:t>Barbara</a:t>
            </a:r>
            <a:r>
              <a:rPr lang="es-MX" sz="2000" dirty="0" smtClean="0"/>
              <a:t>, Pesquerías con datos limitados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</a:t>
            </a:r>
            <a:r>
              <a:rPr lang="es-MX" dirty="0" smtClean="0"/>
              <a:t>México</a:t>
            </a:r>
            <a:endParaRPr lang="es-MX" dirty="0" smtClean="0"/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smtClean="0"/>
              <a:t>Aplicación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7164625" y="5085184"/>
              <a:ext cx="540070" cy="720000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s-MX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lvl="0"/>
            <a:r>
              <a:rPr lang="es-MX" dirty="0" smtClean="0"/>
              <a:t>Tres categorías:</a:t>
            </a:r>
          </a:p>
          <a:p>
            <a:pPr lvl="1"/>
            <a:r>
              <a:rPr lang="es-MX" dirty="0" smtClean="0"/>
              <a:t>Biofísicos</a:t>
            </a:r>
          </a:p>
          <a:p>
            <a:pPr lvl="1"/>
            <a:r>
              <a:rPr lang="es-MX" dirty="0" smtClean="0"/>
              <a:t>Socioeconómicos</a:t>
            </a:r>
          </a:p>
          <a:p>
            <a:pPr lvl="1"/>
            <a:r>
              <a:rPr lang="es-MX" dirty="0" smtClean="0"/>
              <a:t>Gobernanza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Dos tipos:</a:t>
            </a:r>
          </a:p>
          <a:p>
            <a:pPr lvl="1"/>
            <a:r>
              <a:rPr lang="es-MX" dirty="0" smtClean="0"/>
              <a:t>Dependientes</a:t>
            </a:r>
          </a:p>
          <a:p>
            <a:pPr lvl="1"/>
            <a:r>
              <a:rPr lang="es-MX" dirty="0" smtClean="0"/>
              <a:t>Independientes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Escalas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Binaria</a:t>
            </a:r>
          </a:p>
          <a:p>
            <a:pPr lvl="1"/>
            <a:r>
              <a:rPr lang="es-MX" dirty="0" smtClean="0"/>
              <a:t>Categórica</a:t>
            </a:r>
          </a:p>
          <a:p>
            <a:pPr lvl="1"/>
            <a:r>
              <a:rPr lang="es-MX" dirty="0" smtClean="0"/>
              <a:t>Ordinal</a:t>
            </a:r>
          </a:p>
          <a:p>
            <a:pPr lvl="1"/>
            <a:r>
              <a:rPr lang="es-MX" dirty="0" smtClean="0"/>
              <a:t>Continua</a:t>
            </a:r>
            <a:endParaRPr lang="es-MX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4367014" y="47251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Aplica a ZRP</a:t>
            </a:r>
          </a:p>
          <a:p>
            <a:r>
              <a:rPr lang="es-MX" sz="2400" i="1" dirty="0" smtClean="0"/>
              <a:t>Aplica parcialmente</a:t>
            </a:r>
          </a:p>
          <a:p>
            <a:r>
              <a:rPr lang="es-MX" sz="2400" dirty="0" smtClean="0"/>
              <a:t>No aplica a </a:t>
            </a:r>
            <a:r>
              <a:rPr lang="es-MX" sz="2400" dirty="0" smtClean="0"/>
              <a:t>ZRP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8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5297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1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1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0" i="1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1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Desc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3717032"/>
          <a:ext cx="1008112" cy="816091"/>
        </p:xfrm>
        <a:graphic>
          <a:graphicData uri="http://schemas.openxmlformats.org/presentationml/2006/ole">
            <p:oleObj spid="_x0000_s14353" name="Ecuación" r:id="rId7" imgW="533169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34490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err="1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 por </a:t>
                      </a:r>
                      <a:r>
                        <a:rPr lang="es-MX" sz="1600" b="1" u="none" strike="noStrike" noProof="0" dirty="0" smtClean="0"/>
                        <a:t>capturas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</a:t>
                      </a:r>
                      <a:r>
                        <a:rPr lang="es-MX" sz="1600" b="1" u="none" strike="noStrike" baseline="0" noProof="0" dirty="0" smtClean="0"/>
                        <a:t> por c</a:t>
                      </a:r>
                      <a:r>
                        <a:rPr lang="es-MX" sz="1600" b="1" u="none" strike="noStrike" noProof="0" dirty="0" smtClean="0"/>
                        <a:t>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err="1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de conocimiento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para</a:t>
                      </a:r>
                      <a:r>
                        <a:rPr lang="es-MX" sz="1600" b="1" i="1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Ord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1350</Words>
  <Application>Microsoft Office PowerPoint</Application>
  <PresentationFormat>Personalizado</PresentationFormat>
  <Paragraphs>326</Paragraphs>
  <Slides>19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Ecuación</vt:lpstr>
      <vt:lpstr>Propuesta de indicadores para la evaluación de zonas de refugio pesquero</vt:lpstr>
      <vt:lpstr>Estructura</vt:lpstr>
      <vt:lpstr>TURFeffect</vt:lpstr>
      <vt:lpstr>TURFeffect</vt:lpstr>
      <vt:lpstr>Pasos</vt:lpstr>
      <vt:lpstr>Diapositiva 6</vt:lpstr>
      <vt:lpstr>Indicadores</vt:lpstr>
      <vt:lpstr>Indicadores -Biofísicos</vt:lpstr>
      <vt:lpstr>Indicadores - Socioeconómicos</vt:lpstr>
      <vt:lpstr>Indicadores - Gobernanza</vt:lpstr>
      <vt:lpstr>Indicadores - Gobernanza</vt:lpstr>
      <vt:lpstr>Diapositiva 12</vt:lpstr>
      <vt:lpstr>ZRP Quintana Roo</vt:lpstr>
      <vt:lpstr>Diapositiva 14</vt:lpstr>
      <vt:lpstr>Indicadores de Gobernanza</vt:lpstr>
      <vt:lpstr>Resumen de resultados</vt:lpstr>
      <vt:lpstr>Gracias contact@turfeffect.org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48</cp:revision>
  <dcterms:created xsi:type="dcterms:W3CDTF">2016-09-01T22:09:02Z</dcterms:created>
  <dcterms:modified xsi:type="dcterms:W3CDTF">2016-10-10T05:59:07Z</dcterms:modified>
</cp:coreProperties>
</file>