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0" r:id="rId2"/>
    <p:sldId id="276" r:id="rId3"/>
    <p:sldId id="275" r:id="rId4"/>
    <p:sldId id="267" r:id="rId5"/>
    <p:sldId id="277" r:id="rId6"/>
    <p:sldId id="263" r:id="rId7"/>
    <p:sldId id="258" r:id="rId8"/>
    <p:sldId id="264" r:id="rId9"/>
    <p:sldId id="265" r:id="rId10"/>
    <p:sldId id="279" r:id="rId11"/>
    <p:sldId id="282" r:id="rId12"/>
    <p:sldId id="283" r:id="rId13"/>
    <p:sldId id="256" r:id="rId14"/>
    <p:sldId id="257" r:id="rId15"/>
    <p:sldId id="274" r:id="rId16"/>
    <p:sldId id="284" r:id="rId17"/>
    <p:sldId id="272" r:id="rId18"/>
    <p:sldId id="262" r:id="rId19"/>
  </p:sldIdLst>
  <p:sldSz cx="12190413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56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D7982-6D12-44B7-B09C-9027420CE024}" type="datetimeFigureOut">
              <a:rPr lang="es-MX" smtClean="0"/>
              <a:pPr/>
              <a:t>07/10/2016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912AB-7E2A-4726-8C73-C75F6266AA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79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Colocar</a:t>
            </a:r>
            <a:r>
              <a:rPr lang="en-US" dirty="0" smtClean="0"/>
              <a:t> </a:t>
            </a:r>
            <a:r>
              <a:rPr lang="en-US" dirty="0" err="1" smtClean="0"/>
              <a:t>fotos</a:t>
            </a:r>
            <a:r>
              <a:rPr lang="en-US" dirty="0" smtClean="0"/>
              <a:t> </a:t>
            </a:r>
            <a:r>
              <a:rPr lang="en-US" dirty="0" err="1" smtClean="0"/>
              <a:t>maiores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912AB-7E2A-4726-8C73-C75F6266AA28}" type="slidenum">
              <a:rPr lang="es-MX" smtClean="0"/>
              <a:pPr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28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D2887-055A-41B0-AC51-1F18A5DF30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54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Tabela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912AB-7E2A-4726-8C73-C75F6266AA28}" type="slidenum">
              <a:rPr lang="es-MX" smtClean="0"/>
              <a:pPr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3304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err="1" smtClean="0"/>
              <a:t>Fore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Indicador:</a:t>
            </a:r>
          </a:p>
          <a:p>
            <a:endParaRPr lang="es-MX" baseline="0" dirty="0" smtClean="0"/>
          </a:p>
          <a:p>
            <a:r>
              <a:rPr lang="es-MX" baseline="0" dirty="0" err="1" smtClean="0"/>
              <a:t>Colors</a:t>
            </a:r>
            <a:r>
              <a:rPr lang="es-MX" baseline="0" dirty="0" smtClean="0"/>
              <a:t> are </a:t>
            </a:r>
            <a:r>
              <a:rPr lang="es-MX" baseline="0" dirty="0" err="1" smtClean="0"/>
              <a:t>given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based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DID </a:t>
            </a:r>
            <a:r>
              <a:rPr lang="es-MX" baseline="0" dirty="0" err="1" smtClean="0"/>
              <a:t>value</a:t>
            </a:r>
            <a:r>
              <a:rPr lang="es-MX" baseline="0" dirty="0" smtClean="0"/>
              <a:t> and </a:t>
            </a:r>
            <a:r>
              <a:rPr lang="es-MX" baseline="0" dirty="0" err="1" smtClean="0"/>
              <a:t>itr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significance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value</a:t>
            </a:r>
            <a:r>
              <a:rPr lang="es-MX" baseline="0" dirty="0" smtClean="0"/>
              <a:t>. A positive and </a:t>
            </a:r>
            <a:r>
              <a:rPr lang="es-MX" baseline="0" dirty="0" err="1" smtClean="0"/>
              <a:t>significant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value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, a positive </a:t>
            </a:r>
            <a:r>
              <a:rPr lang="es-MX" baseline="0" dirty="0" err="1" smtClean="0"/>
              <a:t>but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not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significant</a:t>
            </a:r>
            <a:r>
              <a:rPr lang="es-MX" baseline="0" dirty="0" smtClean="0"/>
              <a:t> light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… and so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back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APP, </a:t>
            </a:r>
            <a:r>
              <a:rPr lang="es-MX" baseline="0" dirty="0" err="1" smtClean="0"/>
              <a:t>these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colors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1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red and 5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dark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which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will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enable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us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to</a:t>
            </a:r>
            <a:r>
              <a:rPr lang="es-MX" baseline="0" dirty="0" smtClean="0"/>
              <a:t> do </a:t>
            </a:r>
            <a:r>
              <a:rPr lang="es-MX" baseline="0" dirty="0" err="1" smtClean="0"/>
              <a:t>some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nice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things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next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step</a:t>
            </a:r>
            <a:r>
              <a:rPr lang="es-MX" baseline="0" dirty="0" smtClean="0"/>
              <a:t>:</a:t>
            </a:r>
          </a:p>
          <a:p>
            <a:endParaRPr lang="es-MX" baseline="0" dirty="0" smtClean="0"/>
          </a:p>
          <a:p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“</a:t>
            </a:r>
            <a:r>
              <a:rPr lang="es-MX" baseline="0" dirty="0" err="1" smtClean="0"/>
              <a:t>category-wise</a:t>
            </a:r>
            <a:r>
              <a:rPr lang="es-MX" baseline="0" dirty="0" smtClean="0"/>
              <a:t>” Indicador (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outer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part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circle</a:t>
            </a:r>
            <a:r>
              <a:rPr lang="es-MX" baseline="0" dirty="0" smtClean="0"/>
              <a:t>):</a:t>
            </a:r>
          </a:p>
          <a:p>
            <a:r>
              <a:rPr lang="es-MX" baseline="0" dirty="0" smtClean="0"/>
              <a:t>Color of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third</a:t>
            </a:r>
            <a:r>
              <a:rPr lang="es-MX" baseline="0" dirty="0" smtClean="0"/>
              <a:t> (yes, </a:t>
            </a:r>
            <a:r>
              <a:rPr lang="es-MX" baseline="0" dirty="0" err="1" smtClean="0"/>
              <a:t>they</a:t>
            </a:r>
            <a:r>
              <a:rPr lang="es-MX" baseline="0" dirty="0" smtClean="0"/>
              <a:t> are </a:t>
            </a:r>
            <a:r>
              <a:rPr lang="es-MX" baseline="0" dirty="0" err="1" smtClean="0"/>
              <a:t>supposed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to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thirds</a:t>
            </a:r>
            <a:r>
              <a:rPr lang="es-MX" baseline="0" dirty="0" smtClean="0"/>
              <a:t> of a </a:t>
            </a:r>
            <a:r>
              <a:rPr lang="es-MX" baseline="0" dirty="0" err="1" smtClean="0"/>
              <a:t>circle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hehe</a:t>
            </a:r>
            <a:r>
              <a:rPr lang="es-MX" baseline="0" dirty="0" smtClean="0"/>
              <a:t>) </a:t>
            </a:r>
            <a:r>
              <a:rPr lang="es-MX" baseline="0" dirty="0" err="1" smtClean="0"/>
              <a:t>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given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by</a:t>
            </a:r>
            <a:r>
              <a:rPr lang="es-MX" baseline="0" dirty="0" smtClean="0"/>
              <a:t> a simple </a:t>
            </a:r>
            <a:r>
              <a:rPr lang="es-MX" baseline="0" dirty="0" err="1" smtClean="0"/>
              <a:t>calculation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where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dark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all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 are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Since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have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numbers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matching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color (red = 1, </a:t>
            </a:r>
            <a:r>
              <a:rPr lang="es-MX" baseline="0" dirty="0" err="1" smtClean="0"/>
              <a:t>dark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 =5), and </a:t>
            </a:r>
            <a:r>
              <a:rPr lang="es-MX" baseline="0" dirty="0" err="1" smtClean="0"/>
              <a:t>we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know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used</a:t>
            </a:r>
            <a:r>
              <a:rPr lang="es-MX" baseline="0" dirty="0" smtClean="0"/>
              <a:t>, say, 6 </a:t>
            </a:r>
            <a:r>
              <a:rPr lang="es-MX" baseline="0" dirty="0" err="1" smtClean="0"/>
              <a:t>biophysical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maximum </a:t>
            </a:r>
            <a:r>
              <a:rPr lang="es-MX" baseline="0" dirty="0" err="1" smtClean="0"/>
              <a:t>sum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shoud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30 (</a:t>
            </a:r>
            <a:r>
              <a:rPr lang="es-MX" baseline="0" dirty="0" err="1" smtClean="0"/>
              <a:t>that’s</a:t>
            </a:r>
            <a:r>
              <a:rPr lang="es-MX" baseline="0" dirty="0" smtClean="0"/>
              <a:t> 6 X 5). </a:t>
            </a:r>
            <a:r>
              <a:rPr lang="es-MX" baseline="0" dirty="0" err="1" smtClean="0"/>
              <a:t>Therefore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if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scores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our</a:t>
            </a:r>
            <a:r>
              <a:rPr lang="es-MX" baseline="0" dirty="0" smtClean="0"/>
              <a:t> 6 Indicador </a:t>
            </a:r>
            <a:r>
              <a:rPr lang="es-MX" baseline="0" dirty="0" err="1" smtClean="0"/>
              <a:t>swere</a:t>
            </a:r>
            <a:r>
              <a:rPr lang="es-MX" baseline="0" dirty="0" smtClean="0"/>
              <a:t> {1,3,4,4,5,4},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adds</a:t>
            </a:r>
            <a:r>
              <a:rPr lang="es-MX" baseline="0" dirty="0" smtClean="0"/>
              <a:t> up </a:t>
            </a:r>
            <a:r>
              <a:rPr lang="es-MX" baseline="0" dirty="0" err="1" smtClean="0"/>
              <a:t>to</a:t>
            </a:r>
            <a:r>
              <a:rPr lang="es-MX" baseline="0" dirty="0" smtClean="0"/>
              <a:t> 21, </a:t>
            </a:r>
            <a:r>
              <a:rPr lang="es-MX" baseline="0" dirty="0" err="1" smtClean="0"/>
              <a:t>from</a:t>
            </a:r>
            <a:r>
              <a:rPr lang="es-MX" baseline="0" dirty="0" smtClean="0"/>
              <a:t> a maximum </a:t>
            </a:r>
            <a:r>
              <a:rPr lang="es-MX" baseline="0" dirty="0" err="1" smtClean="0"/>
              <a:t>possible</a:t>
            </a:r>
            <a:r>
              <a:rPr lang="es-MX" baseline="0" dirty="0" smtClean="0"/>
              <a:t> of 30.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maximum of 30 can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split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into</a:t>
            </a:r>
            <a:r>
              <a:rPr lang="es-MX" baseline="0" dirty="0" smtClean="0"/>
              <a:t> 5 </a:t>
            </a:r>
            <a:r>
              <a:rPr lang="es-MX" baseline="0" dirty="0" err="1" smtClean="0"/>
              <a:t>ranges</a:t>
            </a:r>
            <a:r>
              <a:rPr lang="es-MX" baseline="0" dirty="0" smtClean="0"/>
              <a:t> 1-6, 7-12, 13-18, 19-24, and 25-30, </a:t>
            </a:r>
            <a:r>
              <a:rPr lang="es-MX" baseline="0" dirty="0" err="1" smtClean="0"/>
              <a:t>where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red, </a:t>
            </a:r>
            <a:r>
              <a:rPr lang="es-MX" baseline="0" dirty="0" err="1" smtClean="0"/>
              <a:t>orange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yellow</a:t>
            </a:r>
            <a:r>
              <a:rPr lang="es-MX" baseline="0" dirty="0" smtClean="0"/>
              <a:t>, light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 and </a:t>
            </a:r>
            <a:r>
              <a:rPr lang="es-MX" baseline="0" dirty="0" err="1" smtClean="0"/>
              <a:t>dark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respectively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good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thing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about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any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number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If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had</a:t>
            </a:r>
            <a:r>
              <a:rPr lang="es-MX" baseline="0" dirty="0" smtClean="0"/>
              <a:t> 20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, maximum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100, and </a:t>
            </a:r>
            <a:r>
              <a:rPr lang="es-MX" baseline="0" dirty="0" err="1" smtClean="0"/>
              <a:t>ranges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just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different</a:t>
            </a:r>
            <a:r>
              <a:rPr lang="es-MX" baseline="0" dirty="0" smtClean="0"/>
              <a:t> (</a:t>
            </a:r>
            <a:r>
              <a:rPr lang="es-MX" baseline="0" dirty="0" err="1" smtClean="0"/>
              <a:t>think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them</a:t>
            </a:r>
            <a:r>
              <a:rPr lang="es-MX" baseline="0" dirty="0" smtClean="0"/>
              <a:t> as </a:t>
            </a:r>
            <a:r>
              <a:rPr lang="es-MX" baseline="0" dirty="0" err="1" smtClean="0"/>
              <a:t>quantiles</a:t>
            </a:r>
            <a:r>
              <a:rPr lang="es-MX" baseline="0" dirty="0" smtClean="0"/>
              <a:t>).</a:t>
            </a:r>
          </a:p>
          <a:p>
            <a:endParaRPr lang="es-MX" baseline="0" dirty="0" smtClean="0"/>
          </a:p>
          <a:p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entire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thing</a:t>
            </a:r>
            <a:r>
              <a:rPr lang="es-MX" baseline="0" dirty="0" smtClean="0"/>
              <a:t> (</a:t>
            </a:r>
            <a:r>
              <a:rPr lang="es-MX" baseline="0" dirty="0" err="1" smtClean="0"/>
              <a:t>thats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center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circle</a:t>
            </a:r>
            <a:r>
              <a:rPr lang="es-MX" baseline="0" dirty="0" smtClean="0"/>
              <a:t>):</a:t>
            </a:r>
          </a:p>
          <a:p>
            <a:r>
              <a:rPr lang="es-MX" baseline="0" dirty="0" err="1" smtClean="0"/>
              <a:t>Something</a:t>
            </a:r>
            <a:r>
              <a:rPr lang="es-MX" baseline="0" dirty="0" smtClean="0"/>
              <a:t> similar </a:t>
            </a:r>
            <a:r>
              <a:rPr lang="es-MX" baseline="0" dirty="0" err="1" smtClean="0"/>
              <a:t>happens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either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taking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into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account</a:t>
            </a:r>
            <a:r>
              <a:rPr lang="es-MX" baseline="0" dirty="0" smtClean="0"/>
              <a:t> ALL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category</a:t>
            </a:r>
            <a:r>
              <a:rPr lang="es-MX" baseline="0" dirty="0" smtClean="0"/>
              <a:t>… </a:t>
            </a:r>
            <a:r>
              <a:rPr lang="es-MX" baseline="0" dirty="0" err="1" smtClean="0"/>
              <a:t>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perhaps</a:t>
            </a:r>
            <a:r>
              <a:rPr lang="es-MX" baseline="0" dirty="0" smtClean="0"/>
              <a:t> a </a:t>
            </a:r>
            <a:r>
              <a:rPr lang="es-MX" baseline="0" dirty="0" err="1" smtClean="0"/>
              <a:t>weighted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average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three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category-wise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weight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will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based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how</a:t>
            </a:r>
            <a:r>
              <a:rPr lang="es-MX" baseline="0" dirty="0" smtClean="0"/>
              <a:t> </a:t>
            </a:r>
            <a:r>
              <a:rPr lang="es-MX" baseline="0" dirty="0" err="1" smtClean="0"/>
              <a:t>much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value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categories</a:t>
            </a:r>
            <a:r>
              <a:rPr lang="es-MX" baseline="0" dirty="0" smtClean="0"/>
              <a:t> (</a:t>
            </a:r>
            <a:r>
              <a:rPr lang="es-MX" baseline="0" dirty="0" err="1" smtClean="0"/>
              <a:t>i.e.</a:t>
            </a:r>
            <a:r>
              <a:rPr lang="es-MX" baseline="0" dirty="0" smtClean="0"/>
              <a:t> I </a:t>
            </a:r>
            <a:r>
              <a:rPr lang="es-MX" baseline="0" dirty="0" err="1" smtClean="0"/>
              <a:t>like</a:t>
            </a:r>
            <a:r>
              <a:rPr lang="es-MX" baseline="0" dirty="0" smtClean="0"/>
              <a:t> more </a:t>
            </a:r>
            <a:r>
              <a:rPr lang="es-MX" baseline="0" dirty="0" err="1" smtClean="0"/>
              <a:t>fish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people</a:t>
            </a:r>
            <a:r>
              <a:rPr lang="es-MX" baseline="0" dirty="0" smtClean="0"/>
              <a:t>, so I </a:t>
            </a:r>
            <a:r>
              <a:rPr lang="es-MX" baseline="0" dirty="0" err="1" smtClean="0"/>
              <a:t>will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weight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biophysical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higher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than</a:t>
            </a:r>
            <a:r>
              <a:rPr lang="es-MX" baseline="0" dirty="0" smtClean="0"/>
              <a:t> socio-</a:t>
            </a:r>
            <a:r>
              <a:rPr lang="es-MX" baseline="0" dirty="0" err="1" smtClean="0"/>
              <a:t>economic</a:t>
            </a:r>
            <a:r>
              <a:rPr lang="es-MX" baseline="0" dirty="0" smtClean="0"/>
              <a:t>)…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62E41-B9A8-4F82-BC8B-A810787C1BEE}" type="slidenum">
              <a:rPr lang="es-MX" smtClean="0"/>
              <a:pPr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129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07/10/2016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07/10/2016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07/10/2016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07/10/2016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07/10/2016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07/10/2016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07/10/2016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07/10/2016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07/10/2016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07/10/2016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07/10/2016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0304-9F4D-4A06-BCEA-E573EFCCD4CE}" type="datetimeFigureOut">
              <a:rPr lang="es-MX" smtClean="0"/>
              <a:pPr/>
              <a:t>07/10/2016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cvdav.github.io/QRoo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JC\Dropbox (Personal)\Documentos\Estancias\COBI_2016\FotosSalidas\SAM_PuntHerrero\IMG_20160630_06033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1070" y="2265031"/>
            <a:ext cx="6660240" cy="3746385"/>
          </a:xfrm>
          <a:prstGeom prst="rect">
            <a:avLst/>
          </a:prstGeom>
          <a:noFill/>
        </p:spPr>
      </p:pic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622598" y="387896"/>
            <a:ext cx="10945216" cy="1470025"/>
          </a:xfrm>
        </p:spPr>
        <p:txBody>
          <a:bodyPr>
            <a:noAutofit/>
          </a:bodyPr>
          <a:lstStyle/>
          <a:p>
            <a:r>
              <a:rPr lang="es-MX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preliminares</a:t>
            </a:r>
            <a:br>
              <a:rPr lang="es-MX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ZRP en Quintana Roo</a:t>
            </a:r>
            <a:endParaRPr lang="es-MX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192" y="277089"/>
            <a:ext cx="1244424" cy="1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omunidad y biodiversidad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66" y="282094"/>
            <a:ext cx="1998699" cy="168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ZRP Quintana Roo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smtClean="0"/>
              <a:t>3 Comunidades</a:t>
            </a:r>
          </a:p>
          <a:p>
            <a:pPr lvl="1"/>
            <a:r>
              <a:rPr lang="es-MX" dirty="0" smtClean="0"/>
              <a:t>Maria Elena</a:t>
            </a:r>
          </a:p>
          <a:p>
            <a:r>
              <a:rPr lang="es-MX" dirty="0" smtClean="0"/>
              <a:t>4 </a:t>
            </a:r>
            <a:r>
              <a:rPr lang="es-MX" dirty="0" smtClean="0"/>
              <a:t>ZRP analizadas</a:t>
            </a:r>
          </a:p>
          <a:p>
            <a:pPr lvl="1"/>
            <a:r>
              <a:rPr lang="es-MX" dirty="0" smtClean="0"/>
              <a:t>Monitoreos anuales</a:t>
            </a:r>
          </a:p>
          <a:p>
            <a:pPr lvl="1"/>
            <a:r>
              <a:rPr lang="es-MX" dirty="0" smtClean="0"/>
              <a:t>Pesca – No Pesca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Primera prueba de evaluación</a:t>
            </a:r>
          </a:p>
          <a:p>
            <a:r>
              <a:rPr lang="es-MX" dirty="0" smtClean="0"/>
              <a:t>Únicamente indicadores biofísicos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054647" y="1556792"/>
            <a:ext cx="99371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dirty="0" smtClean="0"/>
          </a:p>
          <a:p>
            <a:r>
              <a:rPr lang="es-MX" dirty="0" smtClean="0"/>
              <a:t>1. Contribuir a recuperar las poblaciones de especies objetivo de las pesquerías, como </a:t>
            </a:r>
            <a:r>
              <a:rPr lang="es-MX" b="1" dirty="0" smtClean="0"/>
              <a:t>langosta, caracol rosado y varias especies de peces</a:t>
            </a:r>
            <a:r>
              <a:rPr lang="es-MX" dirty="0" smtClean="0"/>
              <a:t>, ayudando al reclutamiento, el crecimiento y la densidad para mejorar el éxito reproductivo. </a:t>
            </a:r>
          </a:p>
          <a:p>
            <a:r>
              <a:rPr lang="es-MX" dirty="0" smtClean="0"/>
              <a:t>2. Contribuir </a:t>
            </a:r>
            <a:r>
              <a:rPr lang="es-MX" b="1" dirty="0" smtClean="0"/>
              <a:t>a mejorar la productividad </a:t>
            </a:r>
            <a:r>
              <a:rPr lang="es-MX" dirty="0" smtClean="0"/>
              <a:t>pesquera a mediano plazo recuperando la biomasa. </a:t>
            </a:r>
          </a:p>
          <a:p>
            <a:r>
              <a:rPr lang="es-MX" dirty="0" smtClean="0"/>
              <a:t>3. Ayudar a </a:t>
            </a:r>
            <a:r>
              <a:rPr lang="es-MX" b="1" dirty="0" smtClean="0"/>
              <a:t>aumentar la resiliencia </a:t>
            </a:r>
            <a:r>
              <a:rPr lang="es-MX" dirty="0" smtClean="0"/>
              <a:t>de los ecosistemas y de la pesca ante perturbaciones climáticas o presiones </a:t>
            </a:r>
            <a:r>
              <a:rPr lang="es-MX" dirty="0" err="1" smtClean="0"/>
              <a:t>antropogénicas</a:t>
            </a:r>
            <a:r>
              <a:rPr lang="es-MX" dirty="0" smtClean="0"/>
              <a:t>. </a:t>
            </a:r>
          </a:p>
          <a:p>
            <a:r>
              <a:rPr lang="es-MX" dirty="0" smtClean="0"/>
              <a:t>4. </a:t>
            </a:r>
            <a:r>
              <a:rPr lang="es-MX" b="1" dirty="0" smtClean="0"/>
              <a:t>Proteger una porción del hábitat</a:t>
            </a:r>
            <a:r>
              <a:rPr lang="es-MX" dirty="0" smtClean="0"/>
              <a:t>, la biodiversidad y los procesos ecológicos de los ecosistemas coralinos, de la laguna </a:t>
            </a:r>
            <a:r>
              <a:rPr lang="es-MX" dirty="0" err="1" smtClean="0"/>
              <a:t>arrecifal</a:t>
            </a:r>
            <a:r>
              <a:rPr lang="es-MX" dirty="0" smtClean="0"/>
              <a:t> y de los humedales, </a:t>
            </a:r>
            <a:r>
              <a:rPr lang="es-MX" b="1" dirty="0" smtClean="0"/>
              <a:t>con la restauración de sus funciones tróficas</a:t>
            </a:r>
            <a:r>
              <a:rPr lang="es-MX" dirty="0" smtClean="0"/>
              <a:t> de importancia para las especies comerciales pesqueras.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Indicadores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Densidad (p, i, o)</a:t>
            </a:r>
          </a:p>
          <a:p>
            <a:r>
              <a:rPr lang="es-MX" dirty="0" smtClean="0"/>
              <a:t>Riqueza (p)</a:t>
            </a:r>
          </a:p>
          <a:p>
            <a:r>
              <a:rPr lang="es-MX" dirty="0" smtClean="0"/>
              <a:t>Biomasa (p, o)</a:t>
            </a:r>
          </a:p>
          <a:p>
            <a:r>
              <a:rPr lang="es-MX" dirty="0" smtClean="0"/>
              <a:t>Estructura trófica (p)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 smtClean="0"/>
              <a:t>Análisis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dirty="0" smtClean="0"/>
              <a:t>Regresión lineal múltiple:</a:t>
            </a:r>
          </a:p>
          <a:p>
            <a:endParaRPr lang="es-MX" dirty="0" smtClean="0"/>
          </a:p>
          <a:p>
            <a:pPr lvl="1">
              <a:buNone/>
            </a:pPr>
            <a:r>
              <a:rPr lang="es-MX" dirty="0" smtClean="0"/>
              <a:t>Indicador = Año + Zona + Año::Zona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C\Documents\GitHub\QRoo\legend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064493" y="260649"/>
            <a:ext cx="3767017" cy="57297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0" y="0"/>
            <a:ext cx="4837613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Maria Elena,</a:t>
            </a:r>
            <a:br>
              <a:rPr lang="es-MX" dirty="0" smtClean="0"/>
            </a:br>
            <a:r>
              <a:rPr lang="es-MX" dirty="0" smtClean="0"/>
              <a:t>Gallinero</a:t>
            </a:r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28030" t="8485" r="44852" b="6250"/>
          <a:stretch>
            <a:fillRect/>
          </a:stretch>
        </p:blipFill>
        <p:spPr bwMode="auto">
          <a:xfrm>
            <a:off x="5231110" y="894952"/>
            <a:ext cx="3348000" cy="5918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9136" t="13407" r="21608" b="13750"/>
          <a:stretch>
            <a:fillRect/>
          </a:stretch>
        </p:blipFill>
        <p:spPr bwMode="auto">
          <a:xfrm>
            <a:off x="2062758" y="83460"/>
            <a:ext cx="7920880" cy="65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disponibles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hlinkClick r:id="rId2"/>
              </a:rPr>
              <a:t>www.jcvdav.github.io/QRoo</a:t>
            </a:r>
            <a:endParaRPr lang="es-MX" dirty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Encontramos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Mayoría de sitios e indicadores en incremento significativo</a:t>
            </a:r>
          </a:p>
          <a:p>
            <a:pPr lvl="1"/>
            <a:r>
              <a:rPr lang="es-MX" dirty="0" smtClean="0"/>
              <a:t>Riqueza (-)</a:t>
            </a:r>
          </a:p>
          <a:p>
            <a:pPr lvl="1"/>
            <a:r>
              <a:rPr lang="es-MX" dirty="0" smtClean="0"/>
              <a:t>Densidad (+)</a:t>
            </a:r>
          </a:p>
          <a:p>
            <a:pPr lvl="1"/>
            <a:r>
              <a:rPr lang="es-MX" dirty="0" smtClean="0"/>
              <a:t>Biomasa (+)</a:t>
            </a:r>
          </a:p>
          <a:p>
            <a:r>
              <a:rPr lang="es-MX" dirty="0" smtClean="0"/>
              <a:t>Tiempo de recuperación aproximado de langosta = 12 años (MSY)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2 Grupo"/>
          <p:cNvGrpSpPr/>
          <p:nvPr/>
        </p:nvGrpSpPr>
        <p:grpSpPr>
          <a:xfrm>
            <a:off x="527313" y="188640"/>
            <a:ext cx="11327784" cy="6480720"/>
            <a:chOff x="395536" y="188640"/>
            <a:chExt cx="8496944" cy="6480720"/>
          </a:xfrm>
        </p:grpSpPr>
        <p:sp>
          <p:nvSpPr>
            <p:cNvPr id="4" name="3 Rectángulo redondeado"/>
            <p:cNvSpPr/>
            <p:nvPr/>
          </p:nvSpPr>
          <p:spPr>
            <a:xfrm>
              <a:off x="395536" y="188640"/>
              <a:ext cx="8496944" cy="6480720"/>
            </a:xfrm>
            <a:prstGeom prst="roundRect">
              <a:avLst>
                <a:gd name="adj" fmla="val 61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" name="4 Rectángulo redondeado"/>
            <p:cNvSpPr/>
            <p:nvPr/>
          </p:nvSpPr>
          <p:spPr>
            <a:xfrm>
              <a:off x="3563888" y="585064"/>
              <a:ext cx="2088232" cy="342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683568" y="585064"/>
              <a:ext cx="2088232" cy="342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6444208" y="585064"/>
              <a:ext cx="2088232" cy="342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9" name="8 Elipse"/>
            <p:cNvSpPr/>
            <p:nvPr/>
          </p:nvSpPr>
          <p:spPr>
            <a:xfrm>
              <a:off x="4112958" y="5229200"/>
              <a:ext cx="621081" cy="79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899592" y="188640"/>
              <a:ext cx="7632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/>
                <a:t>BIOFÍSICOS			   SOCIOECONÓMICOS	 	       </a:t>
              </a:r>
              <a:r>
                <a:rPr lang="es-MX" b="1" dirty="0"/>
                <a:t> </a:t>
              </a:r>
              <a:r>
                <a:rPr lang="es-MX" b="1" dirty="0" smtClean="0"/>
                <a:t>  GOBERNANZA</a:t>
              </a:r>
              <a:endParaRPr lang="es-MX" b="1" dirty="0"/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827584" y="836712"/>
              <a:ext cx="1800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Indicador 1</a:t>
              </a:r>
            </a:p>
            <a:p>
              <a:endParaRPr lang="es-MX" dirty="0"/>
            </a:p>
            <a:p>
              <a:r>
                <a:rPr lang="es-MX" dirty="0" smtClean="0"/>
                <a:t>Indicador 2</a:t>
              </a:r>
            </a:p>
            <a:p>
              <a:endParaRPr lang="es-MX" dirty="0"/>
            </a:p>
            <a:p>
              <a:r>
                <a:rPr lang="es-MX" dirty="0" smtClean="0"/>
                <a:t>Indicador 3…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Indicador n</a:t>
              </a:r>
              <a:endParaRPr lang="es-MX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3707904" y="836712"/>
              <a:ext cx="1800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Indicador 1</a:t>
              </a:r>
            </a:p>
            <a:p>
              <a:endParaRPr lang="es-MX" dirty="0"/>
            </a:p>
            <a:p>
              <a:r>
                <a:rPr lang="es-MX" dirty="0" smtClean="0"/>
                <a:t>Indicador 2</a:t>
              </a:r>
            </a:p>
            <a:p>
              <a:endParaRPr lang="es-MX" dirty="0"/>
            </a:p>
            <a:p>
              <a:r>
                <a:rPr lang="es-MX" dirty="0" smtClean="0"/>
                <a:t>Indicador 3…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Indicador n</a:t>
              </a:r>
              <a:endParaRPr lang="es-MX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6588224" y="764704"/>
              <a:ext cx="1800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Indicador 1</a:t>
              </a:r>
            </a:p>
            <a:p>
              <a:endParaRPr lang="es-MX" dirty="0"/>
            </a:p>
            <a:p>
              <a:r>
                <a:rPr lang="es-MX" dirty="0" smtClean="0"/>
                <a:t>Indicador 2</a:t>
              </a:r>
            </a:p>
            <a:p>
              <a:endParaRPr lang="es-MX" dirty="0"/>
            </a:p>
            <a:p>
              <a:r>
                <a:rPr lang="es-MX" dirty="0" smtClean="0"/>
                <a:t>Indicador 3…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Indicador n</a:t>
              </a:r>
              <a:endParaRPr lang="es-MX" dirty="0"/>
            </a:p>
          </p:txBody>
        </p:sp>
        <p:sp>
          <p:nvSpPr>
            <p:cNvPr id="14" name="13 Rectángulo redondeado"/>
            <p:cNvSpPr/>
            <p:nvPr/>
          </p:nvSpPr>
          <p:spPr>
            <a:xfrm>
              <a:off x="2123728" y="836712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5" name="14 Rectángulo redondeado"/>
            <p:cNvSpPr/>
            <p:nvPr/>
          </p:nvSpPr>
          <p:spPr>
            <a:xfrm>
              <a:off x="2123728" y="1340768"/>
              <a:ext cx="360040" cy="36004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6" name="15 Rectángulo redondeado"/>
            <p:cNvSpPr/>
            <p:nvPr/>
          </p:nvSpPr>
          <p:spPr>
            <a:xfrm>
              <a:off x="2123728" y="1844824"/>
              <a:ext cx="360040" cy="3600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7" name="16 Rectángulo redondeado"/>
            <p:cNvSpPr/>
            <p:nvPr/>
          </p:nvSpPr>
          <p:spPr>
            <a:xfrm>
              <a:off x="2123728" y="3573016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8" name="17 Rectángulo redondeado"/>
            <p:cNvSpPr/>
            <p:nvPr/>
          </p:nvSpPr>
          <p:spPr>
            <a:xfrm>
              <a:off x="5004048" y="836712"/>
              <a:ext cx="360040" cy="3600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9" name="18 Rectángulo redondeado"/>
            <p:cNvSpPr/>
            <p:nvPr/>
          </p:nvSpPr>
          <p:spPr>
            <a:xfrm>
              <a:off x="5004048" y="1340768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0" name="19 Rectángulo redondeado"/>
            <p:cNvSpPr/>
            <p:nvPr/>
          </p:nvSpPr>
          <p:spPr>
            <a:xfrm>
              <a:off x="5004048" y="1844824"/>
              <a:ext cx="360040" cy="36004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1" name="20 Rectángulo redondeado"/>
            <p:cNvSpPr/>
            <p:nvPr/>
          </p:nvSpPr>
          <p:spPr>
            <a:xfrm>
              <a:off x="5004048" y="3573016"/>
              <a:ext cx="360040" cy="3600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2" name="21 Rectángulo redondeado"/>
            <p:cNvSpPr/>
            <p:nvPr/>
          </p:nvSpPr>
          <p:spPr>
            <a:xfrm>
              <a:off x="7884368" y="836712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3" name="22 Rectángulo redondeado"/>
            <p:cNvSpPr/>
            <p:nvPr/>
          </p:nvSpPr>
          <p:spPr>
            <a:xfrm>
              <a:off x="7884368" y="1340768"/>
              <a:ext cx="360040" cy="3600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4" name="23 Rectángulo redondeado"/>
            <p:cNvSpPr/>
            <p:nvPr/>
          </p:nvSpPr>
          <p:spPr>
            <a:xfrm>
              <a:off x="7884368" y="1844824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5" name="24 Rectángulo redondeado"/>
            <p:cNvSpPr/>
            <p:nvPr/>
          </p:nvSpPr>
          <p:spPr>
            <a:xfrm>
              <a:off x="7884368" y="3573016"/>
              <a:ext cx="360040" cy="36004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683568" y="4211796"/>
              <a:ext cx="7992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/>
                <a:t> </a:t>
              </a:r>
              <a:r>
                <a:rPr lang="es-MX" b="1" dirty="0" smtClean="0"/>
                <a:t>        LEYENDA	</a:t>
              </a:r>
              <a:r>
                <a:rPr lang="es-MX" b="1" dirty="0"/>
                <a:t>	 </a:t>
              </a:r>
              <a:r>
                <a:rPr lang="es-MX" b="1" dirty="0" smtClean="0"/>
                <a:t>             		GENERAL			        DESCARGAR REPORTE</a:t>
              </a:r>
              <a:endParaRPr lang="es-MX" b="1" dirty="0"/>
            </a:p>
          </p:txBody>
        </p:sp>
        <p:sp>
          <p:nvSpPr>
            <p:cNvPr id="27" name="26 Rectángulo redondeado"/>
            <p:cNvSpPr/>
            <p:nvPr/>
          </p:nvSpPr>
          <p:spPr>
            <a:xfrm>
              <a:off x="683568" y="4653136"/>
              <a:ext cx="2304256" cy="1800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9" name="28 Rectángulo redondeado"/>
            <p:cNvSpPr/>
            <p:nvPr/>
          </p:nvSpPr>
          <p:spPr>
            <a:xfrm>
              <a:off x="899616" y="4725144"/>
              <a:ext cx="216000" cy="216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0" name="29 Rectángulo redondeado"/>
            <p:cNvSpPr/>
            <p:nvPr/>
          </p:nvSpPr>
          <p:spPr>
            <a:xfrm>
              <a:off x="899616" y="5085184"/>
              <a:ext cx="216000" cy="216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1" name="30 Rectángulo redondeado"/>
            <p:cNvSpPr/>
            <p:nvPr/>
          </p:nvSpPr>
          <p:spPr>
            <a:xfrm>
              <a:off x="899616" y="5805264"/>
              <a:ext cx="216000" cy="2160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2" name="31 Rectángulo redondeado"/>
            <p:cNvSpPr/>
            <p:nvPr/>
          </p:nvSpPr>
          <p:spPr>
            <a:xfrm>
              <a:off x="899616" y="5445224"/>
              <a:ext cx="216000" cy="2160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3" name="32 Rectángulo redondeado"/>
            <p:cNvSpPr/>
            <p:nvPr/>
          </p:nvSpPr>
          <p:spPr>
            <a:xfrm>
              <a:off x="899616" y="6165304"/>
              <a:ext cx="216000" cy="2160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1115616" y="4697849"/>
              <a:ext cx="1496518" cy="1708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1400" dirty="0" smtClean="0"/>
                <a:t>Incremento significativo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Incremento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Sin cambio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Decremento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Decremento significativo</a:t>
              </a:r>
              <a:endParaRPr lang="es-MX" sz="1400" dirty="0"/>
            </a:p>
          </p:txBody>
        </p:sp>
        <p:sp>
          <p:nvSpPr>
            <p:cNvPr id="39" name="38 Arco de bloque"/>
            <p:cNvSpPr/>
            <p:nvPr/>
          </p:nvSpPr>
          <p:spPr>
            <a:xfrm>
              <a:off x="3851920" y="4869328"/>
              <a:ext cx="1134148" cy="1512000"/>
            </a:xfrm>
            <a:prstGeom prst="blockArc">
              <a:avLst>
                <a:gd name="adj1" fmla="val 10155389"/>
                <a:gd name="adj2" fmla="val 17006793"/>
                <a:gd name="adj3" fmla="val 23496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6" name="35 Botón de acción: Documento">
              <a:hlinkClick r:id="" action="ppaction://noaction" highlightClick="1"/>
            </p:cNvPr>
            <p:cNvSpPr/>
            <p:nvPr/>
          </p:nvSpPr>
          <p:spPr>
            <a:xfrm>
              <a:off x="6588224" y="4797152"/>
              <a:ext cx="1872208" cy="1368152"/>
            </a:xfrm>
            <a:prstGeom prst="actionButton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0" name="39 Arco de bloque"/>
            <p:cNvSpPr/>
            <p:nvPr/>
          </p:nvSpPr>
          <p:spPr>
            <a:xfrm>
              <a:off x="3851920" y="4869160"/>
              <a:ext cx="1134148" cy="1512000"/>
            </a:xfrm>
            <a:prstGeom prst="blockArc">
              <a:avLst>
                <a:gd name="adj1" fmla="val 17179818"/>
                <a:gd name="adj2" fmla="val 3319794"/>
                <a:gd name="adj3" fmla="val 23480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1" name="40 Arco de bloque"/>
            <p:cNvSpPr/>
            <p:nvPr/>
          </p:nvSpPr>
          <p:spPr>
            <a:xfrm>
              <a:off x="3851920" y="4869160"/>
              <a:ext cx="1134148" cy="1512000"/>
            </a:xfrm>
            <a:prstGeom prst="blockArc">
              <a:avLst>
                <a:gd name="adj1" fmla="val 3423470"/>
                <a:gd name="adj2" fmla="val 10165535"/>
                <a:gd name="adj3" fmla="val 22987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sp>
        <p:nvSpPr>
          <p:cNvPr id="37" name="36 CuadroTexto"/>
          <p:cNvSpPr txBox="1"/>
          <p:nvPr/>
        </p:nvSpPr>
        <p:spPr>
          <a:xfrm>
            <a:off x="5447434" y="4971816"/>
            <a:ext cx="2303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B	</a:t>
            </a:r>
          </a:p>
          <a:p>
            <a:r>
              <a:rPr lang="es-MX" b="1" dirty="0"/>
              <a:t> </a:t>
            </a:r>
            <a:r>
              <a:rPr lang="es-MX" b="1" dirty="0" smtClean="0"/>
              <a:t>              SE</a:t>
            </a:r>
          </a:p>
          <a:p>
            <a:endParaRPr lang="es-MX" b="1" dirty="0" smtClean="0"/>
          </a:p>
          <a:p>
            <a:endParaRPr lang="es-MX" b="1" dirty="0" smtClean="0"/>
          </a:p>
          <a:p>
            <a:r>
              <a:rPr lang="es-MX" b="1" dirty="0" smtClean="0"/>
              <a:t>    G</a:t>
            </a:r>
            <a:endParaRPr lang="es-MX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052" name="AutoShape 4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054" name="AutoShape 6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056" name="AutoShape 8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058" name="AutoShape 10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-1"/>
            <a:ext cx="11927854" cy="681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Proyecto </a:t>
            </a:r>
            <a:r>
              <a:rPr lang="es-MX" dirty="0" err="1" smtClean="0"/>
              <a:t>TURFeffect</a:t>
            </a:r>
            <a:endParaRPr lang="es-MX" dirty="0" smtClean="0"/>
          </a:p>
          <a:p>
            <a:r>
              <a:rPr lang="es-MX" dirty="0" smtClean="0"/>
              <a:t>Indicadores</a:t>
            </a:r>
          </a:p>
          <a:p>
            <a:r>
              <a:rPr lang="es-MX" dirty="0" smtClean="0"/>
              <a:t>Casos </a:t>
            </a:r>
            <a:r>
              <a:rPr lang="es-MX" dirty="0" smtClean="0"/>
              <a:t>de estudio: Quintana Roo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4"/>
          <p:cNvSpPr/>
          <p:nvPr/>
        </p:nvSpPr>
        <p:spPr>
          <a:xfrm>
            <a:off x="1922893" y="2175642"/>
            <a:ext cx="8344628" cy="41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1032"/>
          <p:cNvGrpSpPr/>
          <p:nvPr/>
        </p:nvGrpSpPr>
        <p:grpSpPr>
          <a:xfrm>
            <a:off x="4207591" y="1786781"/>
            <a:ext cx="3775231" cy="3834926"/>
            <a:chOff x="6257817" y="1337812"/>
            <a:chExt cx="5077591" cy="4858036"/>
          </a:xfrm>
        </p:grpSpPr>
        <p:grpSp>
          <p:nvGrpSpPr>
            <p:cNvPr id="10" name="Group 10"/>
            <p:cNvGrpSpPr/>
            <p:nvPr/>
          </p:nvGrpSpPr>
          <p:grpSpPr>
            <a:xfrm>
              <a:off x="6257817" y="3029314"/>
              <a:ext cx="1556620" cy="1473285"/>
              <a:chOff x="460025" y="1442510"/>
              <a:chExt cx="983082" cy="983082"/>
            </a:xfrm>
            <a:solidFill>
              <a:srgbClr val="FF0000">
                <a:alpha val="74902"/>
              </a:srgbClr>
            </a:solidFill>
          </p:grpSpPr>
          <p:sp>
            <p:nvSpPr>
              <p:cNvPr id="28" name="Oval 11"/>
              <p:cNvSpPr/>
              <p:nvPr/>
            </p:nvSpPr>
            <p:spPr>
              <a:xfrm>
                <a:off x="460025" y="1442510"/>
                <a:ext cx="983082" cy="983082"/>
              </a:xfrm>
              <a:prstGeom prst="ellipse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Oval 4"/>
              <p:cNvSpPr/>
              <p:nvPr/>
            </p:nvSpPr>
            <p:spPr>
              <a:xfrm>
                <a:off x="603994" y="1586479"/>
                <a:ext cx="695144" cy="695144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EC" sz="2200" kern="1200" dirty="0"/>
              </a:p>
            </p:txBody>
          </p:sp>
        </p:grpSp>
        <p:grpSp>
          <p:nvGrpSpPr>
            <p:cNvPr id="11" name="Group 13"/>
            <p:cNvGrpSpPr/>
            <p:nvPr/>
          </p:nvGrpSpPr>
          <p:grpSpPr>
            <a:xfrm>
              <a:off x="8017435" y="1337812"/>
              <a:ext cx="1556620" cy="1473285"/>
              <a:chOff x="1711251" y="2091"/>
              <a:chExt cx="983082" cy="983082"/>
            </a:xfrm>
            <a:solidFill>
              <a:srgbClr val="FF6600">
                <a:alpha val="74902"/>
              </a:srgbClr>
            </a:solidFill>
          </p:grpSpPr>
          <p:sp>
            <p:nvSpPr>
              <p:cNvPr id="26" name="Oval 14"/>
              <p:cNvSpPr/>
              <p:nvPr/>
            </p:nvSpPr>
            <p:spPr>
              <a:xfrm>
                <a:off x="1711251" y="2091"/>
                <a:ext cx="983082" cy="983082"/>
              </a:xfrm>
              <a:prstGeom prst="ellipse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Oval 4"/>
              <p:cNvSpPr/>
              <p:nvPr/>
            </p:nvSpPr>
            <p:spPr>
              <a:xfrm>
                <a:off x="1855220" y="146060"/>
                <a:ext cx="695144" cy="695144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EC" sz="2200" kern="1200"/>
              </a:p>
            </p:txBody>
          </p:sp>
        </p:grpSp>
        <p:grpSp>
          <p:nvGrpSpPr>
            <p:cNvPr id="12" name="Group 16"/>
            <p:cNvGrpSpPr/>
            <p:nvPr/>
          </p:nvGrpSpPr>
          <p:grpSpPr>
            <a:xfrm>
              <a:off x="8017435" y="3029314"/>
              <a:ext cx="1556620" cy="1473285"/>
              <a:chOff x="460025" y="1442510"/>
              <a:chExt cx="983082" cy="983082"/>
            </a:xfrm>
            <a:solidFill>
              <a:schemeClr val="accent1">
                <a:lumMod val="75000"/>
                <a:alpha val="74902"/>
              </a:schemeClr>
            </a:solidFill>
          </p:grpSpPr>
          <p:sp>
            <p:nvSpPr>
              <p:cNvPr id="24" name="Oval 17"/>
              <p:cNvSpPr/>
              <p:nvPr/>
            </p:nvSpPr>
            <p:spPr>
              <a:xfrm>
                <a:off x="460025" y="1442510"/>
                <a:ext cx="983082" cy="983082"/>
              </a:xfrm>
              <a:prstGeom prst="ellipse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Oval 4"/>
              <p:cNvSpPr/>
              <p:nvPr/>
            </p:nvSpPr>
            <p:spPr>
              <a:xfrm>
                <a:off x="603994" y="1586479"/>
                <a:ext cx="695144" cy="695144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EC" sz="2200" kern="1200" dirty="0"/>
              </a:p>
            </p:txBody>
          </p:sp>
        </p:grpSp>
        <p:grpSp>
          <p:nvGrpSpPr>
            <p:cNvPr id="13" name="Group 19"/>
            <p:cNvGrpSpPr/>
            <p:nvPr/>
          </p:nvGrpSpPr>
          <p:grpSpPr>
            <a:xfrm>
              <a:off x="9778788" y="3029314"/>
              <a:ext cx="1556620" cy="1473285"/>
              <a:chOff x="460025" y="1442510"/>
              <a:chExt cx="983082" cy="983082"/>
            </a:xfrm>
            <a:solidFill>
              <a:srgbClr val="FFFF00">
                <a:alpha val="74902"/>
              </a:srgbClr>
            </a:solidFill>
          </p:grpSpPr>
          <p:sp>
            <p:nvSpPr>
              <p:cNvPr id="22" name="Oval 20"/>
              <p:cNvSpPr/>
              <p:nvPr/>
            </p:nvSpPr>
            <p:spPr>
              <a:xfrm>
                <a:off x="460025" y="1442510"/>
                <a:ext cx="983082" cy="983082"/>
              </a:xfrm>
              <a:prstGeom prst="ellipse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Oval 4"/>
              <p:cNvSpPr/>
              <p:nvPr/>
            </p:nvSpPr>
            <p:spPr>
              <a:xfrm>
                <a:off x="603994" y="1586479"/>
                <a:ext cx="695144" cy="695144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EC" sz="2200" kern="1200" dirty="0"/>
              </a:p>
            </p:txBody>
          </p:sp>
        </p:grpSp>
        <p:grpSp>
          <p:nvGrpSpPr>
            <p:cNvPr id="14" name="Group 22"/>
            <p:cNvGrpSpPr/>
            <p:nvPr/>
          </p:nvGrpSpPr>
          <p:grpSpPr>
            <a:xfrm>
              <a:off x="8017435" y="4722563"/>
              <a:ext cx="1556620" cy="1473285"/>
              <a:chOff x="460025" y="1442510"/>
              <a:chExt cx="983082" cy="983082"/>
            </a:xfrm>
            <a:solidFill>
              <a:srgbClr val="92D050">
                <a:alpha val="74902"/>
              </a:srgbClr>
            </a:solidFill>
          </p:grpSpPr>
          <p:sp>
            <p:nvSpPr>
              <p:cNvPr id="20" name="Oval 23"/>
              <p:cNvSpPr/>
              <p:nvPr/>
            </p:nvSpPr>
            <p:spPr>
              <a:xfrm>
                <a:off x="460025" y="1442510"/>
                <a:ext cx="983082" cy="983082"/>
              </a:xfrm>
              <a:prstGeom prst="ellipse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Oval 4"/>
              <p:cNvSpPr/>
              <p:nvPr/>
            </p:nvSpPr>
            <p:spPr>
              <a:xfrm>
                <a:off x="603994" y="1586479"/>
                <a:ext cx="695144" cy="695144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EC" sz="2200" kern="1200" dirty="0"/>
              </a:p>
            </p:txBody>
          </p:sp>
        </p:grpSp>
        <p:pic>
          <p:nvPicPr>
            <p:cNvPr id="15" name="Picture 2" descr="D:\Descargas\logo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6304" y="3245072"/>
              <a:ext cx="918881" cy="1047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Pictur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9527" y="3172666"/>
              <a:ext cx="853199" cy="1191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Pictur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0498" y="3182916"/>
              <a:ext cx="853199" cy="1191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8" descr="Pictur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2259" y="1499844"/>
              <a:ext cx="846969" cy="1180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" descr="Picture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9174" y="4880219"/>
              <a:ext cx="850245" cy="1189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29 CuadroTexto"/>
          <p:cNvSpPr txBox="1"/>
          <p:nvPr/>
        </p:nvSpPr>
        <p:spPr>
          <a:xfrm>
            <a:off x="4879429" y="6000709"/>
            <a:ext cx="2457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/>
              <a:t>t</a:t>
            </a:r>
            <a:r>
              <a:rPr lang="es-MX" sz="3200" b="1" dirty="0" smtClean="0"/>
              <a:t>urfeffect.org</a:t>
            </a:r>
            <a:endParaRPr lang="es-MX" sz="3200" b="1" dirty="0"/>
          </a:p>
        </p:txBody>
      </p:sp>
      <p:sp>
        <p:nvSpPr>
          <p:cNvPr id="31" name="1 Título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>
            <a:normAutofit/>
          </a:bodyPr>
          <a:lstStyle/>
          <a:p>
            <a:r>
              <a:rPr lang="es-MX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TURFeffect</a:t>
            </a:r>
            <a:endParaRPr lang="es-MX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TURFeffect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Necesidad de lineamientos y métodos estandarizados para la evaluación de zonas de no pesca en México.</a:t>
            </a:r>
          </a:p>
          <a:p>
            <a:r>
              <a:rPr lang="es-MX" dirty="0" err="1" smtClean="0"/>
              <a:t>Objectives</a:t>
            </a:r>
            <a:endParaRPr lang="es-MX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88530" y="1600201"/>
            <a:ext cx="10971372" cy="4525963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Objetivos</a:t>
            </a:r>
          </a:p>
          <a:p>
            <a:pPr>
              <a:buNone/>
            </a:pPr>
            <a:r>
              <a:rPr lang="es-MX" dirty="0"/>
              <a:t>	</a:t>
            </a:r>
            <a:r>
              <a:rPr lang="es-MX" dirty="0" smtClean="0"/>
              <a:t>		Indicadores</a:t>
            </a:r>
          </a:p>
          <a:p>
            <a:pPr>
              <a:buNone/>
            </a:pPr>
            <a:r>
              <a:rPr lang="es-MX" dirty="0"/>
              <a:t>	</a:t>
            </a:r>
            <a:r>
              <a:rPr lang="es-MX" dirty="0" smtClean="0"/>
              <a:t>				   Análisis</a:t>
            </a:r>
          </a:p>
          <a:p>
            <a:pPr>
              <a:buNone/>
            </a:pPr>
            <a:r>
              <a:rPr lang="es-MX" dirty="0"/>
              <a:t>	</a:t>
            </a:r>
            <a:r>
              <a:rPr lang="es-MX" dirty="0" smtClean="0"/>
              <a:t>						Reportar</a:t>
            </a:r>
          </a:p>
          <a:p>
            <a:pPr>
              <a:buNone/>
            </a:pPr>
            <a:r>
              <a:rPr lang="es-MX" dirty="0"/>
              <a:t>	</a:t>
            </a:r>
            <a:r>
              <a:rPr lang="es-MX" dirty="0" smtClean="0"/>
              <a:t>								Replicar</a:t>
            </a:r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1257591" y="2492896"/>
            <a:ext cx="7776864" cy="2808312"/>
          </a:xfrm>
          <a:prstGeom prst="straightConnector1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22890" y="600582"/>
            <a:ext cx="8344629" cy="1079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lvl="0" indent="0">
              <a:buNone/>
            </a:pPr>
            <a:endParaRPr lang="en-US" sz="10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categorías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Biofísicos</a:t>
            </a:r>
            <a:endParaRPr lang="en-US" dirty="0" smtClean="0"/>
          </a:p>
          <a:p>
            <a:pPr lvl="1"/>
            <a:r>
              <a:rPr lang="en-US" dirty="0" err="1" smtClean="0"/>
              <a:t>Socioeconómicos</a:t>
            </a:r>
            <a:endParaRPr lang="en-US" dirty="0" smtClean="0"/>
          </a:p>
          <a:p>
            <a:pPr lvl="1"/>
            <a:r>
              <a:rPr lang="en-US" dirty="0" err="1" smtClean="0"/>
              <a:t>Gobernanza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Dependientes</a:t>
            </a:r>
            <a:endParaRPr lang="en-US" dirty="0" smtClean="0"/>
          </a:p>
          <a:p>
            <a:pPr lvl="1"/>
            <a:r>
              <a:rPr lang="en-US" dirty="0" err="1" smtClean="0"/>
              <a:t>Independientes</a:t>
            </a:r>
            <a:endParaRPr lang="en-US" dirty="0" smtClean="0"/>
          </a:p>
          <a:p>
            <a:pPr lvl="1"/>
            <a:r>
              <a:rPr lang="en-US" dirty="0" err="1" smtClean="0"/>
              <a:t>Covariables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</a:t>
            </a:r>
            <a:b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Biofísicos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Dependientes</a:t>
            </a:r>
            <a:endParaRPr lang="en-US" dirty="0" smtClean="0"/>
          </a:p>
          <a:p>
            <a:pPr lvl="1"/>
            <a:r>
              <a:rPr lang="en-US" dirty="0" err="1" smtClean="0"/>
              <a:t>Riqueza</a:t>
            </a:r>
            <a:r>
              <a:rPr lang="en-US" dirty="0" smtClean="0"/>
              <a:t> – number of</a:t>
            </a:r>
            <a:endParaRPr lang="en-US" dirty="0" smtClean="0"/>
          </a:p>
          <a:p>
            <a:pPr lvl="1"/>
            <a:r>
              <a:rPr lang="en-US" dirty="0" err="1" smtClean="0"/>
              <a:t>Densidad</a:t>
            </a:r>
            <a:endParaRPr lang="en-US" dirty="0"/>
          </a:p>
          <a:p>
            <a:pPr lvl="1"/>
            <a:r>
              <a:rPr lang="en-US" dirty="0" err="1" smtClean="0"/>
              <a:t>Biomasa</a:t>
            </a:r>
            <a:endParaRPr lang="en-US" dirty="0" smtClean="0"/>
          </a:p>
          <a:p>
            <a:pPr lvl="1"/>
            <a:r>
              <a:rPr lang="en-US" dirty="0" err="1" smtClean="0"/>
              <a:t>Nivel</a:t>
            </a:r>
            <a:r>
              <a:rPr lang="en-US" dirty="0" smtClean="0"/>
              <a:t> </a:t>
            </a:r>
            <a:r>
              <a:rPr lang="en-US" dirty="0" err="1" smtClean="0"/>
              <a:t>trófico</a:t>
            </a:r>
            <a:endParaRPr lang="en-US" dirty="0" smtClean="0"/>
          </a:p>
          <a:p>
            <a:pPr lvl="1"/>
            <a:r>
              <a:rPr lang="en-US" dirty="0" err="1" smtClean="0"/>
              <a:t>Estructura</a:t>
            </a:r>
            <a:r>
              <a:rPr lang="en-US" dirty="0" smtClean="0"/>
              <a:t> de </a:t>
            </a:r>
            <a:r>
              <a:rPr lang="en-US" dirty="0" err="1" smtClean="0"/>
              <a:t>tallas</a:t>
            </a:r>
            <a:endParaRPr lang="en-US" dirty="0" smtClean="0"/>
          </a:p>
          <a:p>
            <a:r>
              <a:rPr lang="en-US" dirty="0" err="1" smtClean="0"/>
              <a:t>Covariables</a:t>
            </a:r>
            <a:endParaRPr lang="en-US" dirty="0" smtClean="0"/>
          </a:p>
          <a:p>
            <a:pPr lvl="1"/>
            <a:r>
              <a:rPr lang="en-US" dirty="0" err="1" smtClean="0"/>
              <a:t>Disturbios</a:t>
            </a:r>
            <a:r>
              <a:rPr lang="en-US" dirty="0" smtClean="0"/>
              <a:t> </a:t>
            </a:r>
            <a:r>
              <a:rPr lang="en-US" dirty="0" err="1" smtClean="0"/>
              <a:t>naturales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s-MX" dirty="0" smtClean="0"/>
              <a:t>Datos de monitoreo</a:t>
            </a:r>
            <a:endParaRPr lang="es-MX" dirty="0"/>
          </a:p>
        </p:txBody>
      </p:sp>
      <p:pic>
        <p:nvPicPr>
          <p:cNvPr id="17409" name="Picture 1" descr="C:\Users\JC\Pictures\Monitoreo2015\FB_IMG_143805217454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1230" y="2204864"/>
            <a:ext cx="36576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</a:t>
            </a:r>
            <a:b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Socioeconómicos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Dependientes</a:t>
            </a:r>
            <a:endParaRPr lang="en-US" dirty="0" smtClean="0"/>
          </a:p>
          <a:p>
            <a:pPr lvl="1"/>
            <a:r>
              <a:rPr lang="en-US" dirty="0" err="1" smtClean="0"/>
              <a:t>Capturas</a:t>
            </a:r>
            <a:r>
              <a:rPr lang="en-US" dirty="0" smtClean="0"/>
              <a:t> </a:t>
            </a:r>
            <a:r>
              <a:rPr lang="en-US" dirty="0" err="1" smtClean="0"/>
              <a:t>totales</a:t>
            </a:r>
            <a:endParaRPr lang="en-US" dirty="0" smtClean="0"/>
          </a:p>
          <a:p>
            <a:pPr lvl="1"/>
            <a:r>
              <a:rPr lang="en-US" dirty="0" err="1" smtClean="0"/>
              <a:t>Capturas</a:t>
            </a:r>
            <a:r>
              <a:rPr lang="en-US" dirty="0" smtClean="0"/>
              <a:t> sp </a:t>
            </a:r>
            <a:r>
              <a:rPr lang="en-US" dirty="0" err="1" smtClean="0"/>
              <a:t>interés</a:t>
            </a:r>
            <a:endParaRPr lang="en-US" dirty="0" smtClean="0"/>
          </a:p>
          <a:p>
            <a:r>
              <a:rPr lang="en-US" dirty="0" err="1" smtClean="0"/>
              <a:t>Independientes</a:t>
            </a:r>
            <a:endParaRPr lang="en-US" dirty="0" smtClean="0"/>
          </a:p>
          <a:p>
            <a:pPr lvl="1"/>
            <a:r>
              <a:rPr lang="en-US" dirty="0" err="1" smtClean="0"/>
              <a:t>Comprensión</a:t>
            </a:r>
            <a:r>
              <a:rPr lang="en-US" dirty="0" smtClean="0"/>
              <a:t> / </a:t>
            </a:r>
            <a:r>
              <a:rPr lang="en-US" dirty="0" err="1" smtClean="0"/>
              <a:t>conocimiento</a:t>
            </a:r>
            <a:r>
              <a:rPr lang="en-US" dirty="0" smtClean="0"/>
              <a:t> local</a:t>
            </a:r>
          </a:p>
          <a:p>
            <a:pPr lvl="1"/>
            <a:r>
              <a:rPr lang="en-US" dirty="0" err="1" smtClean="0"/>
              <a:t>Costos</a:t>
            </a:r>
            <a:r>
              <a:rPr lang="en-US" dirty="0" smtClean="0"/>
              <a:t> de </a:t>
            </a:r>
            <a:r>
              <a:rPr lang="en-US" dirty="0" err="1" smtClean="0"/>
              <a:t>implementación</a:t>
            </a:r>
            <a:r>
              <a:rPr lang="en-US" dirty="0" smtClean="0"/>
              <a:t> / </a:t>
            </a:r>
            <a:r>
              <a:rPr lang="en-US" dirty="0" err="1" smtClean="0"/>
              <a:t>monitoreo</a:t>
            </a:r>
            <a:endParaRPr lang="en-US" dirty="0" smtClean="0"/>
          </a:p>
          <a:p>
            <a:pPr lvl="1"/>
            <a:r>
              <a:rPr lang="en-US" dirty="0" err="1" smtClean="0"/>
              <a:t>Alternativas</a:t>
            </a:r>
            <a:r>
              <a:rPr lang="en-US" dirty="0" smtClean="0"/>
              <a:t> </a:t>
            </a:r>
            <a:r>
              <a:rPr lang="en-US" dirty="0" err="1" smtClean="0"/>
              <a:t>económicas</a:t>
            </a:r>
            <a:endParaRPr lang="en-US" dirty="0" smtClean="0"/>
          </a:p>
        </p:txBody>
      </p:sp>
      <p:sp>
        <p:nvSpPr>
          <p:cNvPr id="9" name="8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Encuestas sistemáticas a líderes comunitarios o actores clave</a:t>
            </a:r>
          </a:p>
          <a:p>
            <a:pPr lvl="1"/>
            <a:r>
              <a:rPr lang="es-MX" dirty="0" smtClean="0"/>
              <a:t>Presidentes cooperativas</a:t>
            </a:r>
          </a:p>
          <a:p>
            <a:pPr lvl="1"/>
            <a:r>
              <a:rPr lang="es-MX" dirty="0" smtClean="0"/>
              <a:t>Personajes influyentes</a:t>
            </a:r>
          </a:p>
          <a:p>
            <a:pPr lvl="1"/>
            <a:r>
              <a:rPr lang="es-MX" dirty="0" smtClean="0"/>
              <a:t>Representantes en Comités</a:t>
            </a:r>
          </a:p>
          <a:p>
            <a:pPr lvl="1"/>
            <a:r>
              <a:rPr lang="es-MX" dirty="0" smtClean="0"/>
              <a:t>Personal de </a:t>
            </a:r>
            <a:r>
              <a:rPr lang="es-MX" dirty="0" err="1" smtClean="0"/>
              <a:t>AC’s</a:t>
            </a:r>
            <a:r>
              <a:rPr lang="es-MX" dirty="0" smtClean="0"/>
              <a:t> que estén involucrados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</a:t>
            </a:r>
            <a:b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Gobernanza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 numCol="1">
            <a:normAutofit fontScale="92500" lnSpcReduction="20000"/>
          </a:bodyPr>
          <a:lstStyle/>
          <a:p>
            <a:r>
              <a:rPr lang="en-US" dirty="0" err="1" smtClean="0"/>
              <a:t>Actores</a:t>
            </a:r>
            <a:r>
              <a:rPr lang="en-US" dirty="0" smtClean="0"/>
              <a:t> </a:t>
            </a:r>
            <a:r>
              <a:rPr lang="en-US" dirty="0" err="1" smtClean="0"/>
              <a:t>involucrados</a:t>
            </a:r>
            <a:r>
              <a:rPr lang="en-US" dirty="0" smtClean="0"/>
              <a:t> en</a:t>
            </a:r>
          </a:p>
          <a:p>
            <a:pPr lvl="1"/>
            <a:r>
              <a:rPr lang="en-US" dirty="0" err="1" smtClean="0"/>
              <a:t>Implementación</a:t>
            </a:r>
            <a:endParaRPr lang="en-US" dirty="0" smtClean="0"/>
          </a:p>
          <a:p>
            <a:pPr lvl="1"/>
            <a:r>
              <a:rPr lang="en-US" dirty="0" err="1" smtClean="0"/>
              <a:t>Monitoreo</a:t>
            </a:r>
            <a:endParaRPr lang="en-US" dirty="0" smtClean="0"/>
          </a:p>
          <a:p>
            <a:pPr lvl="1"/>
            <a:r>
              <a:rPr lang="en-US" dirty="0" err="1" smtClean="0"/>
              <a:t>Manejo</a:t>
            </a:r>
            <a:endParaRPr lang="en-US" dirty="0" smtClean="0"/>
          </a:p>
          <a:p>
            <a:r>
              <a:rPr lang="en-US" dirty="0" err="1" smtClean="0"/>
              <a:t>Acceso</a:t>
            </a:r>
            <a:r>
              <a:rPr lang="en-US" dirty="0" smtClean="0"/>
              <a:t> a la </a:t>
            </a:r>
            <a:r>
              <a:rPr lang="en-US" dirty="0" err="1" smtClean="0"/>
              <a:t>pesquería</a:t>
            </a:r>
            <a:endParaRPr lang="en-US" dirty="0" smtClean="0"/>
          </a:p>
          <a:p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pescadores</a:t>
            </a:r>
            <a:endParaRPr lang="en-US" dirty="0" smtClean="0"/>
          </a:p>
          <a:p>
            <a:r>
              <a:rPr lang="en-US" dirty="0" err="1" smtClean="0"/>
              <a:t>Organización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reserva</a:t>
            </a:r>
            <a:endParaRPr lang="en-US" dirty="0" smtClean="0"/>
          </a:p>
          <a:p>
            <a:r>
              <a:rPr lang="en-US" dirty="0" err="1" smtClean="0"/>
              <a:t>Procuración</a:t>
            </a:r>
            <a:endParaRPr lang="en-US" dirty="0" smtClean="0"/>
          </a:p>
          <a:p>
            <a:r>
              <a:rPr lang="en-US" dirty="0" err="1" smtClean="0"/>
              <a:t>Niveles</a:t>
            </a:r>
            <a:r>
              <a:rPr lang="en-US" dirty="0" smtClean="0"/>
              <a:t> de </a:t>
            </a:r>
            <a:r>
              <a:rPr lang="en-US" dirty="0" err="1" smtClean="0"/>
              <a:t>pesca</a:t>
            </a:r>
            <a:r>
              <a:rPr lang="en-US" dirty="0" smtClean="0"/>
              <a:t> </a:t>
            </a:r>
            <a:r>
              <a:rPr lang="en-US" dirty="0" err="1" smtClean="0"/>
              <a:t>ilegal</a:t>
            </a:r>
            <a:endParaRPr lang="en-US" dirty="0" smtClean="0"/>
          </a:p>
        </p:txBody>
      </p:sp>
      <p:sp>
        <p:nvSpPr>
          <p:cNvPr id="8" name="8 Marcador de contenido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/>
          <a:p>
            <a:r>
              <a:rPr lang="es-MX" dirty="0" smtClean="0"/>
              <a:t>Encuestas sistemáticas a líderes comunitarios o actores clave</a:t>
            </a:r>
          </a:p>
          <a:p>
            <a:pPr lvl="1"/>
            <a:r>
              <a:rPr lang="es-MX" dirty="0" smtClean="0"/>
              <a:t>Presidentes cooperativas</a:t>
            </a:r>
          </a:p>
          <a:p>
            <a:pPr lvl="1"/>
            <a:r>
              <a:rPr lang="es-MX" dirty="0" smtClean="0"/>
              <a:t>Personajes influyentes</a:t>
            </a:r>
          </a:p>
          <a:p>
            <a:pPr lvl="1"/>
            <a:r>
              <a:rPr lang="es-MX" dirty="0" smtClean="0"/>
              <a:t>Representantes en Comités</a:t>
            </a:r>
          </a:p>
          <a:p>
            <a:pPr lvl="1"/>
            <a:r>
              <a:rPr lang="es-MX" dirty="0" smtClean="0"/>
              <a:t>Personal de </a:t>
            </a:r>
            <a:r>
              <a:rPr lang="es-MX" dirty="0" err="1" smtClean="0"/>
              <a:t>AC’s</a:t>
            </a:r>
            <a:r>
              <a:rPr lang="es-MX" dirty="0" smtClean="0"/>
              <a:t> que estén involucrados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</TotalTime>
  <Words>765</Words>
  <Application>Microsoft Office PowerPoint</Application>
  <PresentationFormat>Personalizar</PresentationFormat>
  <Paragraphs>161</Paragraphs>
  <Slides>18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Calibri</vt:lpstr>
      <vt:lpstr>Tema de Office</vt:lpstr>
      <vt:lpstr>Análisis preliminares de ZRP en Quintana Roo</vt:lpstr>
      <vt:lpstr>Estructura</vt:lpstr>
      <vt:lpstr>TURFeffect</vt:lpstr>
      <vt:lpstr>TURFeffect</vt:lpstr>
      <vt:lpstr>Pasos</vt:lpstr>
      <vt:lpstr>Indicadores</vt:lpstr>
      <vt:lpstr>Indicadores Biofísicos</vt:lpstr>
      <vt:lpstr>Indicadores Socioeconómicos</vt:lpstr>
      <vt:lpstr>Indicadores Gobernanza</vt:lpstr>
      <vt:lpstr>ZRP Quintana Roo</vt:lpstr>
      <vt:lpstr>Objetivos</vt:lpstr>
      <vt:lpstr>Apresentação do PowerPoint</vt:lpstr>
      <vt:lpstr>Maria Elena, Gallinero</vt:lpstr>
      <vt:lpstr>Apresentação do PowerPoint</vt:lpstr>
      <vt:lpstr>Resultados disponibles</vt:lpstr>
      <vt:lpstr>Encontramos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JC</dc:creator>
  <cp:lastModifiedBy>Caio Faro</cp:lastModifiedBy>
  <cp:revision>19</cp:revision>
  <dcterms:created xsi:type="dcterms:W3CDTF">2016-09-01T22:09:02Z</dcterms:created>
  <dcterms:modified xsi:type="dcterms:W3CDTF">2016-10-08T02:30:13Z</dcterms:modified>
</cp:coreProperties>
</file>