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0" r:id="rId2"/>
    <p:sldId id="276" r:id="rId3"/>
    <p:sldId id="275" r:id="rId4"/>
    <p:sldId id="267" r:id="rId5"/>
    <p:sldId id="277" r:id="rId6"/>
    <p:sldId id="294" r:id="rId7"/>
    <p:sldId id="263" r:id="rId8"/>
    <p:sldId id="292" r:id="rId9"/>
    <p:sldId id="279" r:id="rId10"/>
    <p:sldId id="284" r:id="rId11"/>
    <p:sldId id="295" r:id="rId12"/>
    <p:sldId id="289" r:id="rId13"/>
  </p:sldIdLst>
  <p:sldSz cx="12190413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68" autoAdjust="0"/>
    <p:restoredTop sz="88530" autoAdjust="0"/>
  </p:normalViewPr>
  <p:slideViewPr>
    <p:cSldViewPr>
      <p:cViewPr varScale="1">
        <p:scale>
          <a:sx n="59" d="100"/>
          <a:sy n="59" d="100"/>
        </p:scale>
        <p:origin x="972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D7982-6D12-44B7-B09C-9027420CE024}" type="datetimeFigureOut">
              <a:rPr lang="es-MX" smtClean="0"/>
              <a:pPr/>
              <a:t>10/11/2016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0912AB-7E2A-4726-8C73-C75F6266AA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8796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Colocar fotos maiores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912AB-7E2A-4726-8C73-C75F6266AA28}" type="slidenum">
              <a:rPr lang="es-MX" smtClean="0"/>
              <a:pPr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8287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62E41-B9A8-4F82-BC8B-A810787C1BEE}" type="slidenum">
              <a:rPr lang="es-MX" smtClean="0"/>
              <a:pPr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81295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Medida</a:t>
            </a:r>
            <a:r>
              <a:rPr lang="en-US" baseline="0" dirty="0" smtClean="0"/>
              <a:t> de un </a:t>
            </a:r>
            <a:r>
              <a:rPr lang="en-US" baseline="0" dirty="0" err="1" smtClean="0"/>
              <a:t>atributo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comunica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estado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nivel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algo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D2887-055A-41B0-AC51-1F18A5DF303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054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10/11/2016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10/11/2016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10/11/2016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10/11/2016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10/11/2016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10/11/2016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10/11/2016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10/11/2016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10/11/2016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10/11/2016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10/11/2016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70304-9F4D-4A06-BCEA-E573EFCCD4CE}" type="datetimeFigureOut">
              <a:rPr lang="es-MX" smtClean="0"/>
              <a:pPr/>
              <a:t>10/11/2016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575B2-E4DC-4B86-ADFF-AC1540A85088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jcvdav.github.io/QRo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5.png"/><Relationship Id="rId7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9454" y="9168"/>
            <a:ext cx="1244424" cy="169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comunidad y biodiversidad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4" y="14173"/>
            <a:ext cx="1998699" cy="1686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/>
        </p:nvSpPr>
        <p:spPr>
          <a:xfrm>
            <a:off x="0" y="6165384"/>
            <a:ext cx="1219041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7 Subtítulo"/>
          <p:cNvSpPr>
            <a:spLocks noGrp="1"/>
          </p:cNvSpPr>
          <p:nvPr>
            <p:ph type="subTitle" idx="1"/>
          </p:nvPr>
        </p:nvSpPr>
        <p:spPr>
          <a:xfrm>
            <a:off x="0" y="6165304"/>
            <a:ext cx="12190413" cy="692696"/>
          </a:xfrm>
        </p:spPr>
        <p:txBody>
          <a:bodyPr>
            <a:normAutofit lnSpcReduction="10000"/>
          </a:bodyPr>
          <a:lstStyle/>
          <a:p>
            <a:pPr algn="l"/>
            <a:r>
              <a:rPr lang="es-MX" sz="1800" dirty="0" smtClean="0">
                <a:solidFill>
                  <a:schemeClr val="tx1"/>
                </a:solidFill>
              </a:rPr>
              <a:t>Juan Carlos Villaseñor-Derbez, La Paz, </a:t>
            </a:r>
            <a:r>
              <a:rPr lang="es-MX" sz="1800" dirty="0" smtClean="0">
                <a:solidFill>
                  <a:schemeClr val="tx1"/>
                </a:solidFill>
              </a:rPr>
              <a:t>11 Noviembre, </a:t>
            </a:r>
            <a:r>
              <a:rPr lang="es-MX" sz="1800" dirty="0" smtClean="0">
                <a:solidFill>
                  <a:schemeClr val="tx1"/>
                </a:solidFill>
              </a:rPr>
              <a:t>2016</a:t>
            </a:r>
          </a:p>
          <a:p>
            <a:pPr algn="l"/>
            <a:r>
              <a:rPr lang="es-MX" sz="1800" dirty="0" smtClean="0">
                <a:solidFill>
                  <a:schemeClr val="tx1"/>
                </a:solidFill>
              </a:rPr>
              <a:t>jvillasenor@bren.ucsb.edu</a:t>
            </a:r>
            <a:endParaRPr lang="es-MX" sz="1800" dirty="0">
              <a:solidFill>
                <a:schemeClr val="tx1"/>
              </a:solidFill>
            </a:endParaRPr>
          </a:p>
        </p:txBody>
      </p:sp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1846734" y="2492896"/>
            <a:ext cx="8640960" cy="2376264"/>
          </a:xfrm>
        </p:spPr>
        <p:txBody>
          <a:bodyPr>
            <a:noAutofit/>
          </a:bodyPr>
          <a:lstStyle/>
          <a:p>
            <a:r>
              <a:rPr lang="es-MX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s-MX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valuación </a:t>
            </a:r>
            <a:r>
              <a:rPr lang="es-MX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zonas de </a:t>
            </a:r>
            <a:r>
              <a:rPr lang="es-MX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pesca en México</a:t>
            </a:r>
            <a:endParaRPr lang="es-MX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2" descr="D:\Descargas\logo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33"/>
          <a:stretch>
            <a:fillRect/>
          </a:stretch>
        </p:blipFill>
        <p:spPr bwMode="auto">
          <a:xfrm>
            <a:off x="5231110" y="0"/>
            <a:ext cx="1443562" cy="168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21" y="557808"/>
            <a:ext cx="10971372" cy="1143000"/>
          </a:xfrm>
        </p:spPr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Resumen de resultados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Resultados disponibles en:</a:t>
            </a:r>
          </a:p>
          <a:p>
            <a:pPr lvl="1"/>
            <a:r>
              <a:rPr lang="es-MX" dirty="0" smtClean="0">
                <a:hlinkClick r:id="rId2"/>
              </a:rPr>
              <a:t>https://jcvdav.github.io/QRoo</a:t>
            </a:r>
            <a:endParaRPr lang="es-MX" dirty="0" smtClean="0"/>
          </a:p>
          <a:p>
            <a:r>
              <a:rPr lang="es-MX" dirty="0" smtClean="0"/>
              <a:t>Mayoría en incremento significativo o sin cambio:</a:t>
            </a:r>
          </a:p>
          <a:p>
            <a:pPr lvl="1"/>
            <a:r>
              <a:rPr lang="es-MX" dirty="0" smtClean="0"/>
              <a:t>Densidad invertebrados</a:t>
            </a:r>
          </a:p>
          <a:p>
            <a:pPr lvl="1"/>
            <a:r>
              <a:rPr lang="es-MX" dirty="0" smtClean="0"/>
              <a:t>Biomasa peces</a:t>
            </a:r>
          </a:p>
          <a:p>
            <a:pPr lvl="1"/>
            <a:r>
              <a:rPr lang="es-MX" dirty="0" smtClean="0"/>
              <a:t>Ingresos totales</a:t>
            </a:r>
          </a:p>
          <a:p>
            <a:pPr lvl="1"/>
            <a:r>
              <a:rPr lang="es-MX" dirty="0" smtClean="0"/>
              <a:t>Densidad </a:t>
            </a:r>
            <a:r>
              <a:rPr lang="es-MX" dirty="0" err="1" smtClean="0"/>
              <a:t>sp</a:t>
            </a:r>
            <a:r>
              <a:rPr lang="es-MX" dirty="0" smtClean="0"/>
              <a:t> objetivo</a:t>
            </a:r>
          </a:p>
        </p:txBody>
      </p:sp>
      <p:grpSp>
        <p:nvGrpSpPr>
          <p:cNvPr id="5" name="4 Grupo"/>
          <p:cNvGrpSpPr/>
          <p:nvPr/>
        </p:nvGrpSpPr>
        <p:grpSpPr>
          <a:xfrm>
            <a:off x="0" y="0"/>
            <a:ext cx="12190413" cy="900000"/>
            <a:chOff x="0" y="0"/>
            <a:chExt cx="12190413" cy="900000"/>
          </a:xfrm>
        </p:grpSpPr>
        <p:pic>
          <p:nvPicPr>
            <p:cNvPr id="6" name="Picture 2" descr="D:\Descargas\logo2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158" y="0"/>
              <a:ext cx="74384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Image resul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8344" y="0"/>
              <a:ext cx="66206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6" descr="Image result for comunidad y biodiversidad logo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651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8 Rectángulo"/>
          <p:cNvSpPr/>
          <p:nvPr/>
        </p:nvSpPr>
        <p:spPr>
          <a:xfrm>
            <a:off x="0" y="6165384"/>
            <a:ext cx="1219041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21" y="557808"/>
            <a:ext cx="10971372" cy="1143000"/>
          </a:xfrm>
        </p:spPr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Próximos pasos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Viaje a El Rosario</a:t>
            </a:r>
          </a:p>
          <a:p>
            <a:pPr lvl="1"/>
            <a:r>
              <a:rPr lang="es-MX" dirty="0" smtClean="0"/>
              <a:t>Presentación y Encuestas</a:t>
            </a:r>
            <a:endParaRPr lang="es-MX" dirty="0"/>
          </a:p>
          <a:p>
            <a:r>
              <a:rPr lang="es-MX" smtClean="0"/>
              <a:t>Mejorar los </a:t>
            </a:r>
            <a:r>
              <a:rPr lang="es-MX" dirty="0" smtClean="0"/>
              <a:t>análisis</a:t>
            </a:r>
          </a:p>
          <a:p>
            <a:r>
              <a:rPr lang="es-MX" dirty="0" smtClean="0"/>
              <a:t>Guía de usuario</a:t>
            </a:r>
          </a:p>
          <a:p>
            <a:r>
              <a:rPr lang="es-MX" dirty="0" smtClean="0"/>
              <a:t>Aplicación</a:t>
            </a:r>
          </a:p>
          <a:p>
            <a:r>
              <a:rPr lang="es-MX" dirty="0" smtClean="0"/>
              <a:t>Productos académicos</a:t>
            </a:r>
            <a:endParaRPr lang="es-MX" dirty="0" smtClean="0"/>
          </a:p>
        </p:txBody>
      </p:sp>
      <p:grpSp>
        <p:nvGrpSpPr>
          <p:cNvPr id="5" name="4 Grupo"/>
          <p:cNvGrpSpPr/>
          <p:nvPr/>
        </p:nvGrpSpPr>
        <p:grpSpPr>
          <a:xfrm>
            <a:off x="0" y="0"/>
            <a:ext cx="12190413" cy="900000"/>
            <a:chOff x="0" y="0"/>
            <a:chExt cx="12190413" cy="900000"/>
          </a:xfrm>
        </p:grpSpPr>
        <p:pic>
          <p:nvPicPr>
            <p:cNvPr id="6" name="Picture 2" descr="D:\Descargas\logo2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158" y="0"/>
              <a:ext cx="74384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Image resul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8344" y="0"/>
              <a:ext cx="66206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6" descr="Image result for comunidad y biodiversidad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651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8 Rectángulo"/>
          <p:cNvSpPr/>
          <p:nvPr/>
        </p:nvSpPr>
        <p:spPr>
          <a:xfrm>
            <a:off x="0" y="6165384"/>
            <a:ext cx="1219041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4737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78582" y="2060848"/>
            <a:ext cx="10971372" cy="3456384"/>
          </a:xfrm>
        </p:spPr>
        <p:txBody>
          <a:bodyPr>
            <a:noAutofit/>
          </a:bodyPr>
          <a:lstStyle/>
          <a:p>
            <a:r>
              <a:rPr lang="es-MX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Gracias</a:t>
            </a:r>
            <a:br>
              <a:rPr lang="es-MX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contact@turfeffect.org</a:t>
            </a:r>
            <a:endParaRPr lang="es-MX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9 Grupo"/>
          <p:cNvGrpSpPr/>
          <p:nvPr/>
        </p:nvGrpSpPr>
        <p:grpSpPr>
          <a:xfrm>
            <a:off x="0" y="-1"/>
            <a:ext cx="12190413" cy="6885385"/>
            <a:chOff x="0" y="-1"/>
            <a:chExt cx="12190413" cy="6885385"/>
          </a:xfrm>
        </p:grpSpPr>
        <p:grpSp>
          <p:nvGrpSpPr>
            <p:cNvPr id="5" name="4 Grupo"/>
            <p:cNvGrpSpPr/>
            <p:nvPr/>
          </p:nvGrpSpPr>
          <p:grpSpPr>
            <a:xfrm>
              <a:off x="0" y="-1"/>
              <a:ext cx="11909439" cy="2520001"/>
              <a:chOff x="0" y="-1"/>
              <a:chExt cx="11909439" cy="2520001"/>
            </a:xfrm>
          </p:grpSpPr>
          <p:pic>
            <p:nvPicPr>
              <p:cNvPr id="6" name="Picture 2" descr="D:\Descargas\logo2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933"/>
              <a:stretch>
                <a:fillRect/>
              </a:stretch>
            </p:blipFill>
            <p:spPr bwMode="auto">
              <a:xfrm>
                <a:off x="4958464" y="0"/>
                <a:ext cx="2168021" cy="252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2" descr="Image result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55646" y="-1"/>
                <a:ext cx="1853793" cy="252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6" descr="Image result for comunidad y biodiversidad logo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-1"/>
                <a:ext cx="2986254" cy="252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8 Rectángulo"/>
            <p:cNvSpPr/>
            <p:nvPr/>
          </p:nvSpPr>
          <p:spPr>
            <a:xfrm>
              <a:off x="0" y="6165384"/>
              <a:ext cx="12190413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21" y="485800"/>
            <a:ext cx="10971372" cy="1143000"/>
          </a:xfrm>
        </p:spPr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Estructura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Proyecto TURFeffect</a:t>
            </a:r>
          </a:p>
          <a:p>
            <a:r>
              <a:rPr lang="es-MX" dirty="0" smtClean="0"/>
              <a:t>Indicadores y análisis</a:t>
            </a:r>
            <a:endParaRPr lang="es-MX" dirty="0" smtClean="0"/>
          </a:p>
          <a:p>
            <a:r>
              <a:rPr lang="es-MX" dirty="0" smtClean="0"/>
              <a:t>Caso </a:t>
            </a:r>
            <a:r>
              <a:rPr lang="es-MX" dirty="0" smtClean="0"/>
              <a:t>de estudio: </a:t>
            </a:r>
            <a:r>
              <a:rPr lang="es-MX" dirty="0" smtClean="0"/>
              <a:t>El Rosario</a:t>
            </a:r>
            <a:endParaRPr lang="es-MX" dirty="0" smtClean="0"/>
          </a:p>
          <a:p>
            <a:endParaRPr lang="es-MX" dirty="0"/>
          </a:p>
        </p:txBody>
      </p:sp>
      <p:grpSp>
        <p:nvGrpSpPr>
          <p:cNvPr id="9" name="8 Grupo"/>
          <p:cNvGrpSpPr/>
          <p:nvPr/>
        </p:nvGrpSpPr>
        <p:grpSpPr>
          <a:xfrm>
            <a:off x="0" y="0"/>
            <a:ext cx="12190413" cy="900000"/>
            <a:chOff x="0" y="0"/>
            <a:chExt cx="12190413" cy="900000"/>
          </a:xfrm>
        </p:grpSpPr>
        <p:pic>
          <p:nvPicPr>
            <p:cNvPr id="10" name="Picture 2" descr="D:\Descargas\logo2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158" y="0"/>
              <a:ext cx="74384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Image resul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8344" y="0"/>
              <a:ext cx="66206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6" descr="Image result for comunidad y biodiversidad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651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12 Rectángulo"/>
          <p:cNvSpPr/>
          <p:nvPr/>
        </p:nvSpPr>
        <p:spPr>
          <a:xfrm>
            <a:off x="0" y="6165384"/>
            <a:ext cx="1219041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37 Rectángulo"/>
          <p:cNvSpPr/>
          <p:nvPr/>
        </p:nvSpPr>
        <p:spPr>
          <a:xfrm>
            <a:off x="0" y="6165384"/>
            <a:ext cx="1219041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" name="Rectangle 54"/>
          <p:cNvSpPr/>
          <p:nvPr/>
        </p:nvSpPr>
        <p:spPr>
          <a:xfrm>
            <a:off x="1922893" y="2175642"/>
            <a:ext cx="8344628" cy="41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4" descr="Pictu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086" y="1700808"/>
            <a:ext cx="169893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Pictur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854" y="1700808"/>
            <a:ext cx="1702546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Pictur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947" y="1700528"/>
            <a:ext cx="1696555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29 CuadroTexto"/>
          <p:cNvSpPr txBox="1"/>
          <p:nvPr/>
        </p:nvSpPr>
        <p:spPr>
          <a:xfrm>
            <a:off x="4879429" y="6228601"/>
            <a:ext cx="2457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/>
              <a:t>t</a:t>
            </a:r>
            <a:r>
              <a:rPr lang="es-MX" sz="3200" b="1" dirty="0" smtClean="0"/>
              <a:t>urfeffect.org</a:t>
            </a:r>
            <a:endParaRPr lang="es-MX" sz="3200" b="1" dirty="0"/>
          </a:p>
        </p:txBody>
      </p:sp>
      <p:sp>
        <p:nvSpPr>
          <p:cNvPr id="31" name="1 Título"/>
          <p:cNvSpPr>
            <a:spLocks noGrp="1"/>
          </p:cNvSpPr>
          <p:nvPr>
            <p:ph type="title"/>
          </p:nvPr>
        </p:nvSpPr>
        <p:spPr>
          <a:xfrm>
            <a:off x="609521" y="620688"/>
            <a:ext cx="10971372" cy="1143000"/>
          </a:xfrm>
        </p:spPr>
        <p:txBody>
          <a:bodyPr>
            <a:normAutofit/>
          </a:bodyPr>
          <a:lstStyle/>
          <a:p>
            <a:r>
              <a:rPr lang="es-MX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TURFeffect</a:t>
            </a:r>
            <a:endParaRPr lang="es-MX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7" name="36 Grupo"/>
          <p:cNvGrpSpPr/>
          <p:nvPr/>
        </p:nvGrpSpPr>
        <p:grpSpPr>
          <a:xfrm>
            <a:off x="0" y="0"/>
            <a:ext cx="12190413" cy="900000"/>
            <a:chOff x="0" y="0"/>
            <a:chExt cx="12190413" cy="900000"/>
          </a:xfrm>
        </p:grpSpPr>
        <p:pic>
          <p:nvPicPr>
            <p:cNvPr id="32" name="Picture 2" descr="D:\Descargas\logo2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158" y="0"/>
              <a:ext cx="74384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 descr="Image result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8344" y="0"/>
              <a:ext cx="66206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6" descr="Image result for comunidad y biodiversidad logo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651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13 CuadroTexto"/>
          <p:cNvSpPr txBox="1"/>
          <p:nvPr/>
        </p:nvSpPr>
        <p:spPr>
          <a:xfrm>
            <a:off x="1630710" y="4221088"/>
            <a:ext cx="90475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/>
              <a:t>                      Melaina Wright	Caio Faro	Jael Martínez</a:t>
            </a:r>
          </a:p>
          <a:p>
            <a:pPr algn="ctr"/>
            <a:r>
              <a:rPr lang="es-MX" sz="2000" b="1" dirty="0" smtClean="0"/>
              <a:t>Christopher Costello</a:t>
            </a:r>
            <a:r>
              <a:rPr lang="es-MX" sz="2000" dirty="0" smtClean="0"/>
              <a:t>, UC Santa Barbara, Economía Pesquera</a:t>
            </a:r>
          </a:p>
          <a:p>
            <a:pPr algn="ctr"/>
            <a:r>
              <a:rPr lang="es-MX" sz="2000" b="1" dirty="0" smtClean="0"/>
              <a:t>Fiorenza Micheli</a:t>
            </a:r>
            <a:r>
              <a:rPr lang="es-MX" sz="2000" dirty="0" smtClean="0"/>
              <a:t>, Stanford, Ecología Marina</a:t>
            </a:r>
          </a:p>
          <a:p>
            <a:pPr algn="ctr"/>
            <a:r>
              <a:rPr lang="es-MX" sz="2000" b="1" dirty="0" smtClean="0"/>
              <a:t>Mar Mancha</a:t>
            </a:r>
            <a:r>
              <a:rPr lang="es-MX" sz="2000" dirty="0" smtClean="0"/>
              <a:t>, Arizona State University, Sistemas Socio-Ecológicos</a:t>
            </a:r>
          </a:p>
          <a:p>
            <a:pPr algn="ctr"/>
            <a:r>
              <a:rPr lang="es-MX" sz="2000" b="1" dirty="0" smtClean="0"/>
              <a:t>Gavin McDonald</a:t>
            </a:r>
            <a:r>
              <a:rPr lang="es-MX" sz="2000" dirty="0" smtClean="0"/>
              <a:t>, Sustainable Fisheries Group, Modelación Bioeconómica</a:t>
            </a:r>
          </a:p>
          <a:p>
            <a:pPr algn="ctr"/>
            <a:r>
              <a:rPr lang="es-MX" sz="2000" b="1" dirty="0" smtClean="0"/>
              <a:t>Sean Fitzgerald</a:t>
            </a:r>
            <a:r>
              <a:rPr lang="es-MX" sz="2000" dirty="0" smtClean="0"/>
              <a:t>, UC Santa Barbara, Pesquerías con datos limitados</a:t>
            </a:r>
            <a:endParaRPr lang="es-MX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21" y="557808"/>
            <a:ext cx="10971372" cy="1143000"/>
          </a:xfrm>
        </p:spPr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TURFeffect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Razonamiento</a:t>
            </a:r>
            <a:endParaRPr lang="es-MX" dirty="0"/>
          </a:p>
          <a:p>
            <a:pPr lvl="1"/>
            <a:r>
              <a:rPr lang="es-MX" dirty="0" smtClean="0"/>
              <a:t>Necesidad </a:t>
            </a:r>
            <a:r>
              <a:rPr lang="es-MX" dirty="0" smtClean="0"/>
              <a:t>de lineamientos y métodos estandarizados para la evaluación de zonas de no pesca en México</a:t>
            </a:r>
          </a:p>
          <a:p>
            <a:r>
              <a:rPr lang="es-MX" dirty="0" smtClean="0"/>
              <a:t>Objetivos</a:t>
            </a:r>
          </a:p>
          <a:p>
            <a:pPr lvl="1"/>
            <a:r>
              <a:rPr lang="es-MX" dirty="0" smtClean="0"/>
              <a:t>Indicadores</a:t>
            </a:r>
          </a:p>
          <a:p>
            <a:pPr lvl="1"/>
            <a:r>
              <a:rPr lang="es-MX" dirty="0" smtClean="0"/>
              <a:t>Marco </a:t>
            </a:r>
            <a:r>
              <a:rPr lang="es-MX" dirty="0" smtClean="0"/>
              <a:t>de trabajo</a:t>
            </a:r>
          </a:p>
          <a:p>
            <a:pPr lvl="1"/>
            <a:r>
              <a:rPr lang="es-MX" dirty="0" smtClean="0"/>
              <a:t>Guía de usuario</a:t>
            </a:r>
          </a:p>
          <a:p>
            <a:pPr lvl="1"/>
            <a:r>
              <a:rPr lang="es-MX" dirty="0" smtClean="0"/>
              <a:t>Aplicación</a:t>
            </a:r>
          </a:p>
        </p:txBody>
      </p:sp>
      <p:grpSp>
        <p:nvGrpSpPr>
          <p:cNvPr id="5" name="4 Grupo"/>
          <p:cNvGrpSpPr/>
          <p:nvPr/>
        </p:nvGrpSpPr>
        <p:grpSpPr>
          <a:xfrm>
            <a:off x="0" y="0"/>
            <a:ext cx="12190413" cy="900000"/>
            <a:chOff x="0" y="0"/>
            <a:chExt cx="12190413" cy="900000"/>
          </a:xfrm>
        </p:grpSpPr>
        <p:pic>
          <p:nvPicPr>
            <p:cNvPr id="6" name="Picture 2" descr="D:\Descargas\logo2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158" y="0"/>
              <a:ext cx="74384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Image resul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8344" y="0"/>
              <a:ext cx="66206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6" descr="Image result for comunidad y biodiversidad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651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8 Rectángulo"/>
          <p:cNvSpPr/>
          <p:nvPr/>
        </p:nvSpPr>
        <p:spPr>
          <a:xfrm>
            <a:off x="0" y="6165384"/>
            <a:ext cx="1219041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21" y="557808"/>
            <a:ext cx="10971372" cy="1143000"/>
          </a:xfrm>
        </p:spPr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Pasos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388530" y="1600201"/>
            <a:ext cx="10971372" cy="4525963"/>
          </a:xfrm>
        </p:spPr>
        <p:txBody>
          <a:bodyPr/>
          <a:lstStyle/>
          <a:p>
            <a:pPr>
              <a:buNone/>
            </a:pPr>
            <a:r>
              <a:rPr lang="es-MX" dirty="0" smtClean="0"/>
              <a:t>									Replicar</a:t>
            </a:r>
          </a:p>
          <a:p>
            <a:pPr>
              <a:buNone/>
            </a:pPr>
            <a:r>
              <a:rPr lang="es-MX" dirty="0" smtClean="0"/>
              <a:t>							Reportar</a:t>
            </a:r>
          </a:p>
          <a:p>
            <a:pPr>
              <a:buNone/>
            </a:pPr>
            <a:r>
              <a:rPr lang="es-MX" dirty="0" smtClean="0"/>
              <a:t>					   Análisis</a:t>
            </a:r>
          </a:p>
          <a:p>
            <a:pPr>
              <a:buNone/>
            </a:pPr>
            <a:r>
              <a:rPr lang="es-MX" dirty="0" smtClean="0"/>
              <a:t>			Indicadores</a:t>
            </a:r>
          </a:p>
          <a:p>
            <a:pPr>
              <a:buNone/>
            </a:pPr>
            <a:r>
              <a:rPr lang="es-MX" dirty="0" smtClean="0"/>
              <a:t>Objetivos</a:t>
            </a:r>
          </a:p>
        </p:txBody>
      </p:sp>
      <p:cxnSp>
        <p:nvCxnSpPr>
          <p:cNvPr id="5" name="4 Conector recto de flecha"/>
          <p:cNvCxnSpPr/>
          <p:nvPr/>
        </p:nvCxnSpPr>
        <p:spPr>
          <a:xfrm flipV="1">
            <a:off x="1702718" y="2276872"/>
            <a:ext cx="8568952" cy="2808312"/>
          </a:xfrm>
          <a:prstGeom prst="straightConnector1">
            <a:avLst/>
          </a:prstGeom>
          <a:ln w="762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8 Grupo"/>
          <p:cNvGrpSpPr/>
          <p:nvPr/>
        </p:nvGrpSpPr>
        <p:grpSpPr>
          <a:xfrm>
            <a:off x="0" y="0"/>
            <a:ext cx="12190413" cy="900000"/>
            <a:chOff x="0" y="0"/>
            <a:chExt cx="12190413" cy="900000"/>
          </a:xfrm>
        </p:grpSpPr>
        <p:pic>
          <p:nvPicPr>
            <p:cNvPr id="10" name="Picture 2" descr="D:\Descargas\logo2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158" y="0"/>
              <a:ext cx="74384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Image resul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8344" y="0"/>
              <a:ext cx="66206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6" descr="Image result for comunidad y biodiversidad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651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12 Rectángulo"/>
          <p:cNvSpPr/>
          <p:nvPr/>
        </p:nvSpPr>
        <p:spPr>
          <a:xfrm>
            <a:off x="0" y="6165384"/>
            <a:ext cx="1219041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2 Grupo"/>
          <p:cNvGrpSpPr/>
          <p:nvPr/>
        </p:nvGrpSpPr>
        <p:grpSpPr>
          <a:xfrm>
            <a:off x="527313" y="188640"/>
            <a:ext cx="11327784" cy="6480720"/>
            <a:chOff x="395536" y="188640"/>
            <a:chExt cx="8496944" cy="6480720"/>
          </a:xfrm>
        </p:grpSpPr>
        <p:sp>
          <p:nvSpPr>
            <p:cNvPr id="4" name="3 Rectángulo redondeado"/>
            <p:cNvSpPr/>
            <p:nvPr/>
          </p:nvSpPr>
          <p:spPr>
            <a:xfrm>
              <a:off x="395536" y="188640"/>
              <a:ext cx="8496944" cy="6480720"/>
            </a:xfrm>
            <a:prstGeom prst="roundRect">
              <a:avLst>
                <a:gd name="adj" fmla="val 613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5" name="4 Rectángulo redondeado"/>
            <p:cNvSpPr/>
            <p:nvPr/>
          </p:nvSpPr>
          <p:spPr>
            <a:xfrm>
              <a:off x="3563888" y="585064"/>
              <a:ext cx="2088232" cy="3420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6" name="5 Rectángulo redondeado"/>
            <p:cNvSpPr/>
            <p:nvPr/>
          </p:nvSpPr>
          <p:spPr>
            <a:xfrm>
              <a:off x="683568" y="585064"/>
              <a:ext cx="2088232" cy="3420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7" name="6 Rectángulo redondeado"/>
            <p:cNvSpPr/>
            <p:nvPr/>
          </p:nvSpPr>
          <p:spPr>
            <a:xfrm>
              <a:off x="6444208" y="585064"/>
              <a:ext cx="2088232" cy="3420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9" name="8 Elipse"/>
            <p:cNvSpPr/>
            <p:nvPr/>
          </p:nvSpPr>
          <p:spPr>
            <a:xfrm>
              <a:off x="4112958" y="5229200"/>
              <a:ext cx="621081" cy="792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10" name="9 CuadroTexto"/>
            <p:cNvSpPr txBox="1"/>
            <p:nvPr/>
          </p:nvSpPr>
          <p:spPr>
            <a:xfrm>
              <a:off x="899592" y="188640"/>
              <a:ext cx="7632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 smtClean="0"/>
                <a:t>BIOFÍSICOS			   SOCIOECONÓMICOS	 	       </a:t>
              </a:r>
              <a:r>
                <a:rPr lang="es-MX" b="1" dirty="0"/>
                <a:t> </a:t>
              </a:r>
              <a:r>
                <a:rPr lang="es-MX" b="1" dirty="0" smtClean="0"/>
                <a:t>  GOBERNANZA</a:t>
              </a:r>
              <a:endParaRPr lang="es-MX" b="1" dirty="0"/>
            </a:p>
          </p:txBody>
        </p:sp>
        <p:sp>
          <p:nvSpPr>
            <p:cNvPr id="11" name="10 CuadroTexto"/>
            <p:cNvSpPr txBox="1"/>
            <p:nvPr/>
          </p:nvSpPr>
          <p:spPr>
            <a:xfrm>
              <a:off x="827584" y="836712"/>
              <a:ext cx="1800200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Indicador 1</a:t>
              </a:r>
            </a:p>
            <a:p>
              <a:endParaRPr lang="es-MX" dirty="0"/>
            </a:p>
            <a:p>
              <a:r>
                <a:rPr lang="es-MX" dirty="0" smtClean="0"/>
                <a:t>Indicador 2</a:t>
              </a:r>
            </a:p>
            <a:p>
              <a:endParaRPr lang="es-MX" dirty="0"/>
            </a:p>
            <a:p>
              <a:r>
                <a:rPr lang="es-MX" dirty="0" smtClean="0"/>
                <a:t>Indicador 3…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.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.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Indicador n</a:t>
              </a:r>
              <a:endParaRPr lang="es-MX" dirty="0"/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3707904" y="836712"/>
              <a:ext cx="1800200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Indicador 1</a:t>
              </a:r>
            </a:p>
            <a:p>
              <a:endParaRPr lang="es-MX" dirty="0"/>
            </a:p>
            <a:p>
              <a:r>
                <a:rPr lang="es-MX" dirty="0" smtClean="0"/>
                <a:t>Indicador 2</a:t>
              </a:r>
            </a:p>
            <a:p>
              <a:endParaRPr lang="es-MX" dirty="0"/>
            </a:p>
            <a:p>
              <a:r>
                <a:rPr lang="es-MX" dirty="0" smtClean="0"/>
                <a:t>Indicador 3…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.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.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Indicador n</a:t>
              </a:r>
              <a:endParaRPr lang="es-MX" dirty="0"/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6588224" y="764704"/>
              <a:ext cx="1800200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Indicador 1</a:t>
              </a:r>
            </a:p>
            <a:p>
              <a:endParaRPr lang="es-MX" dirty="0"/>
            </a:p>
            <a:p>
              <a:r>
                <a:rPr lang="es-MX" dirty="0" smtClean="0"/>
                <a:t>Indicador 2</a:t>
              </a:r>
            </a:p>
            <a:p>
              <a:endParaRPr lang="es-MX" dirty="0"/>
            </a:p>
            <a:p>
              <a:r>
                <a:rPr lang="es-MX" dirty="0" smtClean="0"/>
                <a:t>Indicador 3…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.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.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Indicador n</a:t>
              </a:r>
              <a:endParaRPr lang="es-MX" dirty="0"/>
            </a:p>
          </p:txBody>
        </p:sp>
        <p:sp>
          <p:nvSpPr>
            <p:cNvPr id="14" name="13 Rectángulo redondeado"/>
            <p:cNvSpPr/>
            <p:nvPr/>
          </p:nvSpPr>
          <p:spPr>
            <a:xfrm>
              <a:off x="2123728" y="836712"/>
              <a:ext cx="360040" cy="36004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15" name="14 Rectángulo redondeado"/>
            <p:cNvSpPr/>
            <p:nvPr/>
          </p:nvSpPr>
          <p:spPr>
            <a:xfrm>
              <a:off x="2123728" y="1340768"/>
              <a:ext cx="360040" cy="36004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16" name="15 Rectángulo redondeado"/>
            <p:cNvSpPr/>
            <p:nvPr/>
          </p:nvSpPr>
          <p:spPr>
            <a:xfrm>
              <a:off x="2123728" y="1844824"/>
              <a:ext cx="360040" cy="36004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17" name="16 Rectángulo redondeado"/>
            <p:cNvSpPr/>
            <p:nvPr/>
          </p:nvSpPr>
          <p:spPr>
            <a:xfrm>
              <a:off x="2123728" y="3573016"/>
              <a:ext cx="360040" cy="36004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18" name="17 Rectángulo redondeado"/>
            <p:cNvSpPr/>
            <p:nvPr/>
          </p:nvSpPr>
          <p:spPr>
            <a:xfrm>
              <a:off x="5004048" y="836712"/>
              <a:ext cx="360040" cy="36004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19" name="18 Rectángulo redondeado"/>
            <p:cNvSpPr/>
            <p:nvPr/>
          </p:nvSpPr>
          <p:spPr>
            <a:xfrm>
              <a:off x="5004048" y="1340768"/>
              <a:ext cx="360040" cy="36004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20" name="19 Rectángulo redondeado"/>
            <p:cNvSpPr/>
            <p:nvPr/>
          </p:nvSpPr>
          <p:spPr>
            <a:xfrm>
              <a:off x="5004048" y="1844824"/>
              <a:ext cx="360040" cy="36004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21" name="20 Rectángulo redondeado"/>
            <p:cNvSpPr/>
            <p:nvPr/>
          </p:nvSpPr>
          <p:spPr>
            <a:xfrm>
              <a:off x="5004048" y="3573016"/>
              <a:ext cx="360040" cy="36004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22" name="21 Rectángulo redondeado"/>
            <p:cNvSpPr/>
            <p:nvPr/>
          </p:nvSpPr>
          <p:spPr>
            <a:xfrm>
              <a:off x="7884368" y="836712"/>
              <a:ext cx="360040" cy="36004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23" name="22 Rectángulo redondeado"/>
            <p:cNvSpPr/>
            <p:nvPr/>
          </p:nvSpPr>
          <p:spPr>
            <a:xfrm>
              <a:off x="7884368" y="1340768"/>
              <a:ext cx="360040" cy="36004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24" name="23 Rectángulo redondeado"/>
            <p:cNvSpPr/>
            <p:nvPr/>
          </p:nvSpPr>
          <p:spPr>
            <a:xfrm>
              <a:off x="7884368" y="1844824"/>
              <a:ext cx="360040" cy="36004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25" name="24 Rectángulo redondeado"/>
            <p:cNvSpPr/>
            <p:nvPr/>
          </p:nvSpPr>
          <p:spPr>
            <a:xfrm>
              <a:off x="7884368" y="3573016"/>
              <a:ext cx="360040" cy="36004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26" name="25 CuadroTexto"/>
            <p:cNvSpPr txBox="1"/>
            <p:nvPr/>
          </p:nvSpPr>
          <p:spPr>
            <a:xfrm>
              <a:off x="683568" y="4211796"/>
              <a:ext cx="7992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/>
                <a:t> </a:t>
              </a:r>
              <a:r>
                <a:rPr lang="es-MX" b="1" dirty="0" smtClean="0"/>
                <a:t>        LEYENDA	</a:t>
              </a:r>
              <a:r>
                <a:rPr lang="es-MX" b="1" dirty="0"/>
                <a:t>	 </a:t>
              </a:r>
              <a:r>
                <a:rPr lang="es-MX" b="1" dirty="0" smtClean="0"/>
                <a:t>             		GENERAL			        DESCARGAR REPORTE</a:t>
              </a:r>
              <a:endParaRPr lang="es-MX" b="1" dirty="0"/>
            </a:p>
          </p:txBody>
        </p:sp>
        <p:sp>
          <p:nvSpPr>
            <p:cNvPr id="27" name="26 Rectángulo redondeado"/>
            <p:cNvSpPr/>
            <p:nvPr/>
          </p:nvSpPr>
          <p:spPr>
            <a:xfrm>
              <a:off x="683568" y="4653136"/>
              <a:ext cx="2304256" cy="1800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29" name="28 Rectángulo redondeado"/>
            <p:cNvSpPr/>
            <p:nvPr/>
          </p:nvSpPr>
          <p:spPr>
            <a:xfrm>
              <a:off x="899616" y="4725144"/>
              <a:ext cx="216000" cy="216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30" name="29 Rectángulo redondeado"/>
            <p:cNvSpPr/>
            <p:nvPr/>
          </p:nvSpPr>
          <p:spPr>
            <a:xfrm>
              <a:off x="899616" y="5085184"/>
              <a:ext cx="216000" cy="2160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31" name="30 Rectángulo redondeado"/>
            <p:cNvSpPr/>
            <p:nvPr/>
          </p:nvSpPr>
          <p:spPr>
            <a:xfrm>
              <a:off x="899616" y="5805264"/>
              <a:ext cx="216000" cy="21600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32" name="31 Rectángulo redondeado"/>
            <p:cNvSpPr/>
            <p:nvPr/>
          </p:nvSpPr>
          <p:spPr>
            <a:xfrm>
              <a:off x="899616" y="5445224"/>
              <a:ext cx="216000" cy="21600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33" name="32 Rectángulo redondeado"/>
            <p:cNvSpPr/>
            <p:nvPr/>
          </p:nvSpPr>
          <p:spPr>
            <a:xfrm>
              <a:off x="899616" y="6165304"/>
              <a:ext cx="216000" cy="21600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35" name="34 CuadroTexto"/>
            <p:cNvSpPr txBox="1"/>
            <p:nvPr/>
          </p:nvSpPr>
          <p:spPr>
            <a:xfrm>
              <a:off x="1115616" y="4697849"/>
              <a:ext cx="1496518" cy="1708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s-MX" sz="1400" dirty="0" smtClean="0"/>
                <a:t>Incremento significativo</a:t>
              </a:r>
            </a:p>
            <a:p>
              <a:pPr>
                <a:lnSpc>
                  <a:spcPct val="150000"/>
                </a:lnSpc>
              </a:pPr>
              <a:r>
                <a:rPr lang="es-MX" sz="1400" dirty="0" smtClean="0"/>
                <a:t>Incremento</a:t>
              </a:r>
            </a:p>
            <a:p>
              <a:pPr>
                <a:lnSpc>
                  <a:spcPct val="150000"/>
                </a:lnSpc>
              </a:pPr>
              <a:r>
                <a:rPr lang="es-MX" sz="1400" dirty="0" smtClean="0"/>
                <a:t>Sin cambio</a:t>
              </a:r>
            </a:p>
            <a:p>
              <a:pPr>
                <a:lnSpc>
                  <a:spcPct val="150000"/>
                </a:lnSpc>
              </a:pPr>
              <a:r>
                <a:rPr lang="es-MX" sz="1400" dirty="0" smtClean="0"/>
                <a:t>Decremento</a:t>
              </a:r>
            </a:p>
            <a:p>
              <a:pPr>
                <a:lnSpc>
                  <a:spcPct val="150000"/>
                </a:lnSpc>
              </a:pPr>
              <a:r>
                <a:rPr lang="es-MX" sz="1400" dirty="0" smtClean="0"/>
                <a:t>Decremento significativo</a:t>
              </a:r>
              <a:endParaRPr lang="es-MX" sz="1400" dirty="0"/>
            </a:p>
          </p:txBody>
        </p:sp>
        <p:sp>
          <p:nvSpPr>
            <p:cNvPr id="39" name="38 Arco de bloque"/>
            <p:cNvSpPr/>
            <p:nvPr/>
          </p:nvSpPr>
          <p:spPr>
            <a:xfrm>
              <a:off x="3851920" y="4869328"/>
              <a:ext cx="1134148" cy="1512000"/>
            </a:xfrm>
            <a:prstGeom prst="blockArc">
              <a:avLst>
                <a:gd name="adj1" fmla="val 10155389"/>
                <a:gd name="adj2" fmla="val 17006793"/>
                <a:gd name="adj3" fmla="val 23496"/>
              </a:avLst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36" name="35 Botón de acción: Documento">
              <a:hlinkClick r:id="" action="ppaction://noaction" highlightClick="1"/>
            </p:cNvPr>
            <p:cNvSpPr/>
            <p:nvPr/>
          </p:nvSpPr>
          <p:spPr>
            <a:xfrm>
              <a:off x="7164625" y="5085184"/>
              <a:ext cx="540070" cy="720000"/>
            </a:xfrm>
            <a:prstGeom prst="actionButton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40" name="39 Arco de bloque"/>
            <p:cNvSpPr/>
            <p:nvPr/>
          </p:nvSpPr>
          <p:spPr>
            <a:xfrm>
              <a:off x="3851920" y="4869160"/>
              <a:ext cx="1134148" cy="1512000"/>
            </a:xfrm>
            <a:prstGeom prst="blockArc">
              <a:avLst>
                <a:gd name="adj1" fmla="val 17179818"/>
                <a:gd name="adj2" fmla="val 3319794"/>
                <a:gd name="adj3" fmla="val 23480"/>
              </a:avLst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41" name="40 Arco de bloque"/>
            <p:cNvSpPr/>
            <p:nvPr/>
          </p:nvSpPr>
          <p:spPr>
            <a:xfrm>
              <a:off x="3851920" y="4869160"/>
              <a:ext cx="1134148" cy="1512000"/>
            </a:xfrm>
            <a:prstGeom prst="blockArc">
              <a:avLst>
                <a:gd name="adj1" fmla="val 3423470"/>
                <a:gd name="adj2" fmla="val 10165535"/>
                <a:gd name="adj3" fmla="val 22987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</p:grpSp>
      <p:sp>
        <p:nvSpPr>
          <p:cNvPr id="37" name="36 CuadroTexto"/>
          <p:cNvSpPr txBox="1"/>
          <p:nvPr/>
        </p:nvSpPr>
        <p:spPr>
          <a:xfrm>
            <a:off x="5447434" y="4971816"/>
            <a:ext cx="23039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B	</a:t>
            </a:r>
          </a:p>
          <a:p>
            <a:r>
              <a:rPr lang="es-MX" b="1" dirty="0"/>
              <a:t> </a:t>
            </a:r>
            <a:r>
              <a:rPr lang="es-MX" b="1" dirty="0" smtClean="0"/>
              <a:t>              SE</a:t>
            </a:r>
          </a:p>
          <a:p>
            <a:endParaRPr lang="es-MX" b="1" dirty="0" smtClean="0"/>
          </a:p>
          <a:p>
            <a:endParaRPr lang="es-MX" b="1" dirty="0" smtClean="0"/>
          </a:p>
          <a:p>
            <a:r>
              <a:rPr lang="es-MX" b="1" dirty="0" smtClean="0"/>
              <a:t>    G</a:t>
            </a:r>
            <a:endParaRPr lang="es-MX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22890" y="600582"/>
            <a:ext cx="8344629" cy="10796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557808"/>
            <a:ext cx="10971372" cy="1143000"/>
          </a:xfrm>
        </p:spPr>
        <p:txBody>
          <a:bodyPr/>
          <a:lstStyle/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Indicadores de reservas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21" y="1628720"/>
            <a:ext cx="10971372" cy="4536664"/>
          </a:xfrm>
        </p:spPr>
        <p:txBody>
          <a:bodyPr numCol="1">
            <a:normAutofit lnSpcReduction="10000"/>
          </a:bodyPr>
          <a:lstStyle/>
          <a:p>
            <a:pPr lvl="0"/>
            <a:r>
              <a:rPr lang="es-MX" dirty="0" smtClean="0"/>
              <a:t>Tres categorías:</a:t>
            </a:r>
          </a:p>
          <a:p>
            <a:pPr lvl="1"/>
            <a:r>
              <a:rPr lang="es-MX" dirty="0" smtClean="0"/>
              <a:t>Biofísicos</a:t>
            </a:r>
          </a:p>
          <a:p>
            <a:pPr lvl="2"/>
            <a:r>
              <a:rPr lang="es-MX" dirty="0" smtClean="0"/>
              <a:t>Riqueza de especies</a:t>
            </a:r>
          </a:p>
          <a:p>
            <a:pPr lvl="2"/>
            <a:r>
              <a:rPr lang="es-MX" dirty="0" smtClean="0"/>
              <a:t>Biomasa</a:t>
            </a:r>
          </a:p>
          <a:p>
            <a:pPr lvl="1"/>
            <a:r>
              <a:rPr lang="es-MX" dirty="0" smtClean="0"/>
              <a:t>Socioeconómicos</a:t>
            </a:r>
          </a:p>
          <a:p>
            <a:pPr lvl="2"/>
            <a:r>
              <a:rPr lang="es-MX" dirty="0" smtClean="0"/>
              <a:t>Capturas</a:t>
            </a:r>
          </a:p>
          <a:p>
            <a:pPr lvl="2"/>
            <a:r>
              <a:rPr lang="es-MX" dirty="0" smtClean="0"/>
              <a:t>Ingresos</a:t>
            </a:r>
            <a:endParaRPr lang="es-MX" dirty="0" smtClean="0"/>
          </a:p>
          <a:p>
            <a:pPr lvl="1"/>
            <a:r>
              <a:rPr lang="es-MX" dirty="0" smtClean="0"/>
              <a:t>Gobernanza</a:t>
            </a:r>
          </a:p>
          <a:p>
            <a:pPr lvl="2"/>
            <a:r>
              <a:rPr lang="es-MX" dirty="0" smtClean="0"/>
              <a:t>Acceso a la pesquería</a:t>
            </a:r>
          </a:p>
          <a:p>
            <a:pPr lvl="2"/>
            <a:r>
              <a:rPr lang="es-MX" dirty="0" smtClean="0"/>
              <a:t>Representación</a:t>
            </a:r>
            <a:endParaRPr lang="es-MX" dirty="0" smtClean="0"/>
          </a:p>
        </p:txBody>
      </p:sp>
      <p:grpSp>
        <p:nvGrpSpPr>
          <p:cNvPr id="6" name="5 Grupo"/>
          <p:cNvGrpSpPr/>
          <p:nvPr/>
        </p:nvGrpSpPr>
        <p:grpSpPr>
          <a:xfrm>
            <a:off x="0" y="0"/>
            <a:ext cx="12190413" cy="900000"/>
            <a:chOff x="0" y="0"/>
            <a:chExt cx="12190413" cy="900000"/>
          </a:xfrm>
        </p:grpSpPr>
        <p:pic>
          <p:nvPicPr>
            <p:cNvPr id="8" name="Picture 2" descr="D:\Descargas\logo2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158" y="0"/>
              <a:ext cx="74384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Image resul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8344" y="0"/>
              <a:ext cx="66206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 descr="Image result for comunidad y biodiversidad logo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651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10 Rectángulo"/>
          <p:cNvSpPr/>
          <p:nvPr/>
        </p:nvSpPr>
        <p:spPr>
          <a:xfrm>
            <a:off x="0" y="6165384"/>
            <a:ext cx="1219041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982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/>
          <p:nvPr/>
        </p:nvGrpSpPr>
        <p:grpSpPr>
          <a:xfrm>
            <a:off x="0" y="0"/>
            <a:ext cx="12190413" cy="6885384"/>
            <a:chOff x="0" y="0"/>
            <a:chExt cx="12190413" cy="6885384"/>
          </a:xfrm>
        </p:grpSpPr>
        <p:grpSp>
          <p:nvGrpSpPr>
            <p:cNvPr id="3" name="4 Grupo"/>
            <p:cNvGrpSpPr/>
            <p:nvPr/>
          </p:nvGrpSpPr>
          <p:grpSpPr>
            <a:xfrm>
              <a:off x="0" y="0"/>
              <a:ext cx="12190413" cy="900000"/>
              <a:chOff x="0" y="0"/>
              <a:chExt cx="12190413" cy="900000"/>
            </a:xfrm>
          </p:grpSpPr>
          <p:pic>
            <p:nvPicPr>
              <p:cNvPr id="6" name="Picture 2" descr="D:\Descargas\logo2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63158" y="0"/>
                <a:ext cx="743840" cy="9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2" descr="Image result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28344" y="0"/>
                <a:ext cx="662069" cy="9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6" descr="Image result for comunidad y biodiversidad logo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066519" cy="9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8 Rectángulo"/>
            <p:cNvSpPr/>
            <p:nvPr/>
          </p:nvSpPr>
          <p:spPr>
            <a:xfrm>
              <a:off x="0" y="6165384"/>
              <a:ext cx="12190413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graphicFrame>
        <p:nvGraphicFramePr>
          <p:cNvPr id="10" name="Espaço Reservado para Conteú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3723352"/>
              </p:ext>
            </p:extLst>
          </p:nvPr>
        </p:nvGraphicFramePr>
        <p:xfrm>
          <a:off x="1414686" y="1052736"/>
          <a:ext cx="9315285" cy="4924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77"/>
                <a:gridCol w="513172"/>
                <a:gridCol w="821076"/>
                <a:gridCol w="513172"/>
                <a:gridCol w="513172"/>
                <a:gridCol w="513172"/>
                <a:gridCol w="513172"/>
                <a:gridCol w="513172"/>
              </a:tblGrid>
              <a:tr h="1489639">
                <a:tc>
                  <a:txBody>
                    <a:bodyPr/>
                    <a:lstStyle/>
                    <a:p>
                      <a:pPr algn="l"/>
                      <a:r>
                        <a:rPr lang="es-MX" noProof="0" dirty="0" smtClean="0"/>
                        <a:t>Objetivos</a:t>
                      </a:r>
                      <a:endParaRPr lang="es-MX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Diversidad</a:t>
                      </a:r>
                      <a:endParaRPr lang="es-MX" noProof="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Densidad de maduros</a:t>
                      </a:r>
                      <a:endParaRPr lang="es-MX" noProof="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Densidad</a:t>
                      </a:r>
                      <a:endParaRPr lang="es-MX" noProof="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Biomasa</a:t>
                      </a:r>
                      <a:endParaRPr lang="es-MX" noProof="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Nivel trófico</a:t>
                      </a:r>
                      <a:endParaRPr lang="es-MX" noProof="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Capturas</a:t>
                      </a:r>
                      <a:endParaRPr lang="es-MX" noProof="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Ingresos</a:t>
                      </a:r>
                      <a:endParaRPr lang="es-MX" noProof="0" dirty="0"/>
                    </a:p>
                  </a:txBody>
                  <a:tcPr vert="vert270" anchor="ctr"/>
                </a:tc>
              </a:tr>
              <a:tr h="397904">
                <a:tc>
                  <a:txBody>
                    <a:bodyPr/>
                    <a:lstStyle/>
                    <a:p>
                      <a:r>
                        <a:rPr lang="es-MX" b="0" noProof="0" dirty="0" smtClean="0"/>
                        <a:t>Recuperar especies de interés comercial</a:t>
                      </a:r>
                      <a:endParaRPr lang="es-MX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</a:tr>
              <a:tr h="397904"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Conservar especies en</a:t>
                      </a:r>
                      <a:r>
                        <a:rPr lang="es-MX" baseline="0" noProof="0" dirty="0" smtClean="0"/>
                        <a:t> régimen de protección especial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</a:tr>
              <a:tr h="397904"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Mejorar la</a:t>
                      </a:r>
                      <a:r>
                        <a:rPr lang="es-MX" baseline="0" noProof="0" dirty="0" smtClean="0"/>
                        <a:t> productividad pesquera en aguas adyacentes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</a:tr>
              <a:tr h="397904">
                <a:tc>
                  <a:txBody>
                    <a:bodyPr/>
                    <a:lstStyle/>
                    <a:p>
                      <a:r>
                        <a:rPr lang="es-MX" b="0" noProof="0" dirty="0" smtClean="0"/>
                        <a:t>Evitar que</a:t>
                      </a:r>
                      <a:r>
                        <a:rPr lang="es-MX" b="0" baseline="0" noProof="0" dirty="0" smtClean="0"/>
                        <a:t> se llegue a la sobreexplotación</a:t>
                      </a:r>
                      <a:endParaRPr lang="es-MX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</a:tr>
              <a:tr h="397904">
                <a:tc>
                  <a:txBody>
                    <a:bodyPr/>
                    <a:lstStyle/>
                    <a:p>
                      <a:r>
                        <a:rPr lang="es-MX" b="0" noProof="0" dirty="0" smtClean="0"/>
                        <a:t>Recuperar especies sobreexplotadas</a:t>
                      </a:r>
                      <a:endParaRPr lang="es-MX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</a:tr>
              <a:tr h="994760"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Contribuir al mantenimiento de los procesos</a:t>
                      </a:r>
                      <a:r>
                        <a:rPr lang="es-MX" baseline="0" noProof="0" dirty="0" smtClean="0"/>
                        <a:t> biológicos (crianza, reclutamiento, crecimiento, reproducción, alimentación)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</a:tr>
              <a:tr h="450589"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Preservar el hábitat de las especies</a:t>
                      </a:r>
                      <a:r>
                        <a:rPr lang="es-MX" baseline="0" noProof="0" dirty="0" smtClean="0"/>
                        <a:t> pesqueras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21" y="629816"/>
            <a:ext cx="10971372" cy="1143000"/>
          </a:xfrm>
        </p:spPr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ZRP Quintana Roo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Sian Ka’ an</a:t>
            </a:r>
          </a:p>
          <a:p>
            <a:r>
              <a:rPr lang="es-MX" dirty="0" smtClean="0"/>
              <a:t>SCPP Cozumel SCL</a:t>
            </a:r>
          </a:p>
          <a:p>
            <a:r>
              <a:rPr lang="es-MX" dirty="0" smtClean="0"/>
              <a:t>Acuerdo publicado en DOF el 30/11/2012</a:t>
            </a:r>
          </a:p>
          <a:p>
            <a:r>
              <a:rPr lang="es-MX" dirty="0" smtClean="0"/>
              <a:t>8 polígonos (1,048 ha)</a:t>
            </a:r>
          </a:p>
          <a:p>
            <a:pPr lvl="1"/>
            <a:r>
              <a:rPr lang="es-MX" dirty="0" smtClean="0"/>
              <a:t>2 Lagunas costeras</a:t>
            </a:r>
          </a:p>
          <a:p>
            <a:pPr lvl="1"/>
            <a:r>
              <a:rPr lang="es-MX" dirty="0" smtClean="0"/>
              <a:t>6 sitios arrecifales</a:t>
            </a:r>
          </a:p>
        </p:txBody>
      </p:sp>
      <p:grpSp>
        <p:nvGrpSpPr>
          <p:cNvPr id="7" name="6 Grupo"/>
          <p:cNvGrpSpPr/>
          <p:nvPr/>
        </p:nvGrpSpPr>
        <p:grpSpPr>
          <a:xfrm>
            <a:off x="0" y="0"/>
            <a:ext cx="12190413" cy="900000"/>
            <a:chOff x="0" y="0"/>
            <a:chExt cx="12190413" cy="900000"/>
          </a:xfrm>
        </p:grpSpPr>
        <p:pic>
          <p:nvPicPr>
            <p:cNvPr id="8" name="Picture 2" descr="D:\Descargas\logo2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158" y="0"/>
              <a:ext cx="74384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Image resul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8344" y="0"/>
              <a:ext cx="66206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 descr="Image result for comunidad y biodiversidad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651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10 Rectángulo"/>
          <p:cNvSpPr/>
          <p:nvPr/>
        </p:nvSpPr>
        <p:spPr>
          <a:xfrm>
            <a:off x="0" y="6165384"/>
            <a:ext cx="1219041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8130" name="AutoShape 2" descr="Mostrando Picture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5" cstate="print"/>
          <a:srcRect r="25000" b="11193"/>
          <a:stretch>
            <a:fillRect/>
          </a:stretch>
        </p:blipFill>
        <p:spPr bwMode="auto">
          <a:xfrm>
            <a:off x="5591149" y="1700807"/>
            <a:ext cx="5184577" cy="4032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3872</TotalTime>
  <Words>319</Words>
  <Application>Microsoft Office PowerPoint</Application>
  <PresentationFormat>Personalizar</PresentationFormat>
  <Paragraphs>150</Paragraphs>
  <Slides>12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Arial</vt:lpstr>
      <vt:lpstr>Calibri</vt:lpstr>
      <vt:lpstr>Tema de Office</vt:lpstr>
      <vt:lpstr>Evaluación de zonas de no pesca en México</vt:lpstr>
      <vt:lpstr>Estructura</vt:lpstr>
      <vt:lpstr>TURFeffect</vt:lpstr>
      <vt:lpstr>TURFeffect</vt:lpstr>
      <vt:lpstr>Pasos</vt:lpstr>
      <vt:lpstr>Apresentação do PowerPoint</vt:lpstr>
      <vt:lpstr>Indicadores de reservas</vt:lpstr>
      <vt:lpstr>Apresentação do PowerPoint</vt:lpstr>
      <vt:lpstr>ZRP Quintana Roo</vt:lpstr>
      <vt:lpstr>Resumen de resultados</vt:lpstr>
      <vt:lpstr>Próximos pasos</vt:lpstr>
      <vt:lpstr>Gracias contact@turfeffect.org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JC</dc:creator>
  <cp:lastModifiedBy>Caio Faro</cp:lastModifiedBy>
  <cp:revision>63</cp:revision>
  <dcterms:created xsi:type="dcterms:W3CDTF">2016-09-01T22:09:02Z</dcterms:created>
  <dcterms:modified xsi:type="dcterms:W3CDTF">2016-11-11T03:58:19Z</dcterms:modified>
</cp:coreProperties>
</file>