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B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862C-715F-420F-8458-C8F4AF2E3672}" type="datetimeFigureOut">
              <a:rPr lang="es-MX" smtClean="0"/>
              <a:pPr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B980-577D-4565-830B-4D153410B4C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TURFeffect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Project </a:t>
            </a:r>
            <a:r>
              <a:rPr lang="es-MX" dirty="0" err="1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Build</a:t>
            </a:r>
            <a:r>
              <a:rPr lang="es-MX" dirty="0" smtClean="0"/>
              <a:t> a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evaluate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effectiveness</a:t>
            </a:r>
            <a:r>
              <a:rPr lang="es-MX" dirty="0" smtClean="0"/>
              <a:t> of no-</a:t>
            </a:r>
            <a:r>
              <a:rPr lang="es-MX" dirty="0" err="1" smtClean="0"/>
              <a:t>take</a:t>
            </a:r>
            <a:r>
              <a:rPr lang="es-MX" dirty="0" smtClean="0"/>
              <a:t> marine reserves in </a:t>
            </a:r>
            <a:r>
              <a:rPr lang="es-MX" dirty="0" err="1" smtClean="0"/>
              <a:t>Mexico</a:t>
            </a:r>
            <a:endParaRPr lang="es-MX" dirty="0" smtClean="0"/>
          </a:p>
          <a:p>
            <a:r>
              <a:rPr lang="es-MX" dirty="0" err="1" smtClean="0"/>
              <a:t>Guidebook</a:t>
            </a:r>
            <a:endParaRPr lang="es-MX" dirty="0" smtClean="0"/>
          </a:p>
          <a:p>
            <a:r>
              <a:rPr lang="es-MX" dirty="0" err="1" smtClean="0"/>
              <a:t>ShinyApp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Reserve set-up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827584" y="2204864"/>
            <a:ext cx="2304256" cy="187220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2564904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478802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6444208" y="2420888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755576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OA – TURF – Reserve				OA - Reserve</a:t>
            </a:r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2339752" y="2636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2492152" y="35730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Elipse"/>
          <p:cNvSpPr/>
          <p:nvPr/>
        </p:nvSpPr>
        <p:spPr>
          <a:xfrm>
            <a:off x="6660240" y="249289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Elipse"/>
          <p:cNvSpPr/>
          <p:nvPr/>
        </p:nvSpPr>
        <p:spPr>
          <a:xfrm>
            <a:off x="6812640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5816" y="1556792"/>
          <a:ext cx="3338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/>
                <a:gridCol w="589661"/>
                <a:gridCol w="969328"/>
                <a:gridCol w="108051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Year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Zone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Indicator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2010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Reserve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0.1</a:t>
                      </a:r>
                      <a:endParaRPr lang="es-MX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2010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Control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0.1</a:t>
                      </a:r>
                      <a:endParaRPr lang="es-MX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Analysis</a:t>
            </a:r>
            <a:endParaRPr lang="es-MX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339752" y="1412776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H="1">
            <a:off x="2339752" y="350100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339752" y="3068960"/>
            <a:ext cx="29523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2339752" y="1484784"/>
            <a:ext cx="2448272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059832" y="3717032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Time (</a:t>
            </a:r>
            <a:r>
              <a:rPr lang="es-MX" dirty="0" err="1" smtClean="0"/>
              <a:t>years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 rot="16200000">
            <a:off x="1582391" y="2314153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Indicator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52120" y="1412776"/>
            <a:ext cx="647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Zone</a:t>
            </a:r>
            <a:endParaRPr lang="es-MX" dirty="0" smtClean="0"/>
          </a:p>
          <a:p>
            <a:r>
              <a:rPr lang="es-MX" dirty="0" smtClean="0">
                <a:solidFill>
                  <a:srgbClr val="FF0000"/>
                </a:solidFill>
              </a:rPr>
              <a:t>R</a:t>
            </a:r>
          </a:p>
          <a:p>
            <a:r>
              <a:rPr lang="es-MX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4" name="23 Marcador de contenido"/>
          <p:cNvSpPr>
            <a:spLocks noGrp="1"/>
          </p:cNvSpPr>
          <p:nvPr>
            <p:ph sz="half" idx="1"/>
          </p:nvPr>
        </p:nvSpPr>
        <p:spPr>
          <a:xfrm>
            <a:off x="467544" y="4581129"/>
            <a:ext cx="8280920" cy="1944215"/>
          </a:xfrm>
        </p:spPr>
        <p:txBody>
          <a:bodyPr/>
          <a:lstStyle/>
          <a:p>
            <a:pPr algn="ctr">
              <a:buNone/>
            </a:pPr>
            <a:r>
              <a:rPr lang="es-MX" dirty="0" smtClean="0"/>
              <a:t>I = </a:t>
            </a:r>
            <a:r>
              <a:rPr lang="el-GR" dirty="0" smtClean="0">
                <a:latin typeface="Calibri"/>
                <a:cs typeface="Calibri"/>
              </a:rPr>
              <a:t>β</a:t>
            </a:r>
            <a:r>
              <a:rPr lang="es-MX" baseline="-25000" dirty="0" smtClean="0">
                <a:latin typeface="Calibri"/>
                <a:cs typeface="Calibri"/>
              </a:rPr>
              <a:t>0</a:t>
            </a:r>
            <a:r>
              <a:rPr lang="es-MX" dirty="0" smtClean="0">
                <a:latin typeface="Calibri"/>
                <a:cs typeface="Calibri"/>
              </a:rPr>
              <a:t> + </a:t>
            </a:r>
            <a:r>
              <a:rPr lang="el-GR" dirty="0" smtClean="0">
                <a:cs typeface="Calibri"/>
              </a:rPr>
              <a:t>β</a:t>
            </a:r>
            <a:r>
              <a:rPr lang="es-MX" baseline="-25000" dirty="0" smtClean="0">
                <a:cs typeface="Calibri"/>
              </a:rPr>
              <a:t>1</a:t>
            </a:r>
            <a:r>
              <a:rPr lang="es-MX" dirty="0" smtClean="0">
                <a:cs typeface="Calibri"/>
              </a:rPr>
              <a:t>Year + </a:t>
            </a:r>
            <a:r>
              <a:rPr lang="el-GR" dirty="0" smtClean="0">
                <a:cs typeface="Calibri"/>
              </a:rPr>
              <a:t>β</a:t>
            </a:r>
            <a:r>
              <a:rPr lang="es-MX" baseline="-25000" dirty="0" smtClean="0">
                <a:cs typeface="Calibri"/>
              </a:rPr>
              <a:t>2</a:t>
            </a:r>
            <a:r>
              <a:rPr lang="es-MX" dirty="0" smtClean="0">
                <a:cs typeface="Calibri"/>
              </a:rPr>
              <a:t> </a:t>
            </a:r>
            <a:r>
              <a:rPr lang="es-MX" dirty="0" err="1" smtClean="0">
                <a:cs typeface="Calibri"/>
              </a:rPr>
              <a:t>Zone</a:t>
            </a:r>
            <a:r>
              <a:rPr lang="es-MX" dirty="0" smtClean="0">
                <a:cs typeface="Calibri"/>
              </a:rPr>
              <a:t> + </a:t>
            </a:r>
            <a:r>
              <a:rPr lang="el-GR" b="1" dirty="0" smtClean="0">
                <a:solidFill>
                  <a:srgbClr val="FF0000"/>
                </a:solidFill>
                <a:cs typeface="Calibri"/>
              </a:rPr>
              <a:t>β</a:t>
            </a:r>
            <a:r>
              <a:rPr lang="es-MX" b="1" baseline="-25000" dirty="0" smtClean="0">
                <a:solidFill>
                  <a:srgbClr val="FF0000"/>
                </a:solidFill>
                <a:cs typeface="Calibri"/>
              </a:rPr>
              <a:t>3</a:t>
            </a:r>
            <a:r>
              <a:rPr lang="es-MX" dirty="0" smtClean="0">
                <a:cs typeface="Calibri"/>
              </a:rPr>
              <a:t>Year::</a:t>
            </a:r>
            <a:r>
              <a:rPr lang="es-MX" dirty="0" err="1" smtClean="0">
                <a:cs typeface="Calibri"/>
              </a:rPr>
              <a:t>Zone</a:t>
            </a:r>
            <a:endParaRPr lang="es-MX" dirty="0" smtClean="0">
              <a:cs typeface="Calibri"/>
            </a:endParaRPr>
          </a:p>
          <a:p>
            <a:pPr algn="ctr">
              <a:buNone/>
            </a:pPr>
            <a:endParaRPr lang="es-MX" dirty="0" smtClean="0">
              <a:cs typeface="Calibri"/>
            </a:endParaRPr>
          </a:p>
          <a:p>
            <a:pPr algn="ctr">
              <a:buNone/>
            </a:pPr>
            <a:r>
              <a:rPr lang="es-MX" sz="2000" dirty="0" err="1" smtClean="0">
                <a:cs typeface="Calibri"/>
              </a:rPr>
              <a:t>Continuous</a:t>
            </a:r>
            <a:r>
              <a:rPr lang="es-MX" sz="2000" dirty="0" smtClean="0">
                <a:cs typeface="Calibri"/>
              </a:rPr>
              <a:t>		</a:t>
            </a:r>
            <a:r>
              <a:rPr lang="es-MX" sz="2000" dirty="0" err="1" smtClean="0">
                <a:cs typeface="Calibri"/>
              </a:rPr>
              <a:t>Dummy</a:t>
            </a:r>
            <a:r>
              <a:rPr lang="es-MX" sz="2000" dirty="0" smtClean="0"/>
              <a:t> (C = 0, R = 1)</a:t>
            </a:r>
            <a:endParaRPr lang="es-MX" sz="2000" dirty="0" smtClean="0">
              <a:cs typeface="Calibri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H="1" flipV="1">
            <a:off x="5004048" y="5085184"/>
            <a:ext cx="8640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3419872" y="508518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Landings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827584" y="2204864"/>
            <a:ext cx="2304256" cy="187220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2564904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478802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6444208" y="2420888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755576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OA – TURF – Reserve				OA - Reserve</a:t>
            </a:r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2492152" y="35730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Elipse"/>
          <p:cNvSpPr/>
          <p:nvPr/>
        </p:nvSpPr>
        <p:spPr>
          <a:xfrm>
            <a:off x="6812640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cxnSp>
        <p:nvCxnSpPr>
          <p:cNvPr id="4" name="3 Conector recto"/>
          <p:cNvCxnSpPr/>
          <p:nvPr/>
        </p:nvCxnSpPr>
        <p:spPr>
          <a:xfrm>
            <a:off x="2699792" y="1772816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H="1">
            <a:off x="2699792" y="386104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2699792" y="3429000"/>
            <a:ext cx="7920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3491880" y="1844824"/>
            <a:ext cx="2448272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19872" y="4077072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Time (</a:t>
            </a:r>
            <a:r>
              <a:rPr lang="es-MX" dirty="0" err="1" smtClean="0"/>
              <a:t>years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 rot="16200000">
            <a:off x="1942431" y="2674193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Indicator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Types</a:t>
            </a:r>
            <a:r>
              <a:rPr lang="es-MX" dirty="0" smtClean="0"/>
              <a:t> of reserves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75110" y="1844824"/>
          <a:ext cx="6024500" cy="43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202"/>
                <a:gridCol w="1696149"/>
                <a:gridCol w="1696149"/>
              </a:tblGrid>
              <a:tr h="1397413">
                <a:tc>
                  <a:txBody>
                    <a:bodyPr/>
                    <a:lstStyle/>
                    <a:p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Parcial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413"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Temporal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some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resources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a set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s-MX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Fishers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anything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set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s-MX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Fishers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413">
                <a:tc>
                  <a:txBody>
                    <a:bodyPr/>
                    <a:lstStyle/>
                    <a:p>
                      <a:r>
                        <a:rPr lang="es-MX" sz="4000" b="1" dirty="0" err="1" smtClean="0">
                          <a:solidFill>
                            <a:sysClr val="windowText" lastClr="000000"/>
                          </a:solidFill>
                        </a:rPr>
                        <a:t>Permanent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some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resources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ever</a:t>
                      </a:r>
                      <a:endParaRPr lang="es-MX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anything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ever</a:t>
                      </a:r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Government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141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TURFeffect</vt:lpstr>
      <vt:lpstr>Project Objectives</vt:lpstr>
      <vt:lpstr>Reserve set-up</vt:lpstr>
      <vt:lpstr>Data</vt:lpstr>
      <vt:lpstr>Analysis</vt:lpstr>
      <vt:lpstr>Landings data</vt:lpstr>
      <vt:lpstr>Diapositiva 7</vt:lpstr>
      <vt:lpstr>Types of reserves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TURFeffect</dc:title>
  <dc:creator>JC</dc:creator>
  <cp:lastModifiedBy>JC</cp:lastModifiedBy>
  <cp:revision>4</cp:revision>
  <dcterms:created xsi:type="dcterms:W3CDTF">2016-10-25T04:03:57Z</dcterms:created>
  <dcterms:modified xsi:type="dcterms:W3CDTF">2016-10-25T16:55:07Z</dcterms:modified>
</cp:coreProperties>
</file>