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6" r:id="rId3"/>
    <p:sldId id="275" r:id="rId4"/>
    <p:sldId id="267" r:id="rId5"/>
    <p:sldId id="277" r:id="rId6"/>
    <p:sldId id="294" r:id="rId7"/>
    <p:sldId id="263" r:id="rId8"/>
    <p:sldId id="258" r:id="rId9"/>
    <p:sldId id="264" r:id="rId10"/>
    <p:sldId id="288" r:id="rId11"/>
    <p:sldId id="265" r:id="rId12"/>
    <p:sldId id="292" r:id="rId13"/>
    <p:sldId id="279" r:id="rId14"/>
    <p:sldId id="293" r:id="rId15"/>
    <p:sldId id="283" r:id="rId16"/>
    <p:sldId id="284" r:id="rId17"/>
    <p:sldId id="289" r:id="rId18"/>
    <p:sldId id="290" r:id="rId19"/>
    <p:sldId id="262" r:id="rId20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88530" autoAdjust="0"/>
  </p:normalViewPr>
  <p:slideViewPr>
    <p:cSldViewPr>
      <p:cViewPr varScale="1">
        <p:scale>
          <a:sx n="60" d="100"/>
          <a:sy n="60" d="100"/>
        </p:scale>
        <p:origin x="-88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Colocar fotos 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s-MX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9812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Medida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atributo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705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33330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10</a:t>
            </a:fld>
            <a:endParaRPr lang="es-MX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67797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11/10/2016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2492896"/>
            <a:ext cx="8640960" cy="2376264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 de indicadores para la evaluación de zonas de refugio pesquero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D:\Descargas\log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333"/>
          <a:stretch>
            <a:fillRect/>
          </a:stretch>
        </p:blipFill>
        <p:spPr bwMode="auto">
          <a:xfrm>
            <a:off x="5231110" y="0"/>
            <a:ext cx="1443562" cy="168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890024"/>
          <a:ext cx="10009113" cy="41044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6134603"/>
                <a:gridCol w="724910"/>
                <a:gridCol w="537139"/>
              </a:tblGrid>
              <a:tr h="6370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Acceso a la pesquería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manejo utilizado para controlar el acceso a la pesquería (permisos,</a:t>
                      </a:r>
                      <a:r>
                        <a:rPr lang="es-MX" sz="1600" b="1" u="none" strike="noStrike" baseline="0" noProof="0" dirty="0" smtClean="0"/>
                        <a:t> cuotas, concesiones…)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Razonamiento para</a:t>
                      </a:r>
                      <a:r>
                        <a:rPr lang="es-MX" sz="1600" b="1" u="none" strike="noStrike" baseline="0" noProof="0" dirty="0" smtClean="0"/>
                        <a:t> el diseño de la reserva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Descripción del</a:t>
                      </a:r>
                      <a:r>
                        <a:rPr lang="es-MX" sz="1600" b="1" u="none" strike="noStrike" baseline="0" noProof="0" dirty="0" smtClean="0"/>
                        <a:t> proceso de toma de decisiones seguido para el diseño e implementación de la reserva.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555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Tipo de organización pesquera utilizada por los usuarios de la reserva (ausente, cooperativa, comités comunitarios, unión,</a:t>
                      </a:r>
                      <a:r>
                        <a:rPr lang="es-MX" sz="1600" b="1" u="none" strike="noStrike" baseline="0" noProof="0" dirty="0" smtClean="0"/>
                        <a:t> federación…).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Representación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representación e inclusión durante</a:t>
                      </a:r>
                      <a:r>
                        <a:rPr lang="es-MX" sz="1600" b="1" u="none" strike="noStrike" baseline="0" noProof="0" dirty="0" smtClean="0"/>
                        <a:t> el proceso de planeación, implementación y manejo.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G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340768"/>
          <a:ext cx="10009113" cy="40774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5956492"/>
                <a:gridCol w="903021"/>
                <a:gridCol w="537139"/>
              </a:tblGrid>
              <a:tr h="45881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Número de pescadores que pescan</a:t>
                      </a:r>
                      <a:r>
                        <a:rPr lang="es-MX" sz="1600" u="none" strike="noStrike" baseline="0" noProof="0" dirty="0" smtClean="0"/>
                        <a:t> en la región.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Dis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Indica</a:t>
                      </a:r>
                      <a:r>
                        <a:rPr lang="es-MX" sz="1600" u="none" strike="noStrike" baseline="0" noProof="0" dirty="0" smtClean="0"/>
                        <a:t> si la reserva tiene reconocimiento legal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Bin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Tipo de reserva (zona núcleo,</a:t>
                      </a:r>
                      <a:r>
                        <a:rPr lang="es-MX" sz="1600" u="none" strike="noStrike" baseline="0" noProof="0" dirty="0" smtClean="0"/>
                        <a:t> ZRP, comunitaria) así como duración (permanente o temporal) y nivel de protección (total o parcial).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Pesca ilegal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Nivel de pesca ilegal</a:t>
                      </a:r>
                      <a:r>
                        <a:rPr lang="es-MX" sz="1600" b="1" u="none" strike="noStrike" baseline="0" noProof="0" dirty="0" smtClean="0"/>
                        <a:t> percibido por los pescadores o usuarios de las reservas.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46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Plan de acción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Describe</a:t>
                      </a:r>
                      <a:r>
                        <a:rPr lang="es-MX" sz="1600" b="1" u="none" strike="noStrike" baseline="0" noProof="0" dirty="0" smtClean="0"/>
                        <a:t> la calidad de la información disponible para guiar el manejo, incluyendo actividades presentes y futuras, oportunidades de manejo y acciones para resolver éstas barreras.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Ord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kern="1200" noProof="0" dirty="0" smtClean="0"/>
                        <a:t>Ind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Procuración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la</a:t>
                      </a:r>
                      <a:r>
                        <a:rPr lang="es-MX" sz="1600" u="none" strike="noStrike" baseline="0" noProof="0" dirty="0" smtClean="0"/>
                        <a:t> manera en la que se ejerce procuración de las reservas.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Tamaño de la reserva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Compara el área</a:t>
                      </a:r>
                      <a:r>
                        <a:rPr lang="es-MX" sz="1600" u="none" strike="noStrike" baseline="0" noProof="0" dirty="0" smtClean="0"/>
                        <a:t> de la reserva con el ámbito hogareño de las especies objetivo de la reserva.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noProof="0" dirty="0" smtClean="0"/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42756025"/>
              </p:ext>
            </p:extLst>
          </p:nvPr>
        </p:nvGraphicFramePr>
        <p:xfrm>
          <a:off x="1414686" y="1052736"/>
          <a:ext cx="9315285" cy="492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489639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Recuperar especies de interés comercial</a:t>
                      </a:r>
                      <a:endParaRPr lang="es-MX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Conservar especies en</a:t>
                      </a:r>
                      <a:r>
                        <a:rPr lang="es-MX" baseline="0" noProof="0" dirty="0" smtClean="0"/>
                        <a:t> régimen de protección especial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Evitar que</a:t>
                      </a:r>
                      <a:r>
                        <a:rPr lang="es-MX" b="1" baseline="0" noProof="0" dirty="0" smtClean="0"/>
                        <a:t> se llegue a la sobreexplotación</a:t>
                      </a:r>
                      <a:endParaRPr lang="es-MX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397904">
                <a:tc>
                  <a:txBody>
                    <a:bodyPr/>
                    <a:lstStyle/>
                    <a:p>
                      <a:r>
                        <a:rPr lang="es-MX" b="1" noProof="0" dirty="0" smtClean="0"/>
                        <a:t>Recuperar especies sobreexplotadas</a:t>
                      </a:r>
                      <a:endParaRPr lang="es-MX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994760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5058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Ka’ an</a:t>
            </a:r>
          </a:p>
          <a:p>
            <a:r>
              <a:rPr lang="es-MX" dirty="0" smtClean="0"/>
              <a:t>SCPP Cozumel SCL</a:t>
            </a:r>
          </a:p>
          <a:p>
            <a:r>
              <a:rPr lang="es-MX" dirty="0" smtClean="0"/>
              <a:t>Acuerdo publicado en DOF el 30/11/2012</a:t>
            </a:r>
          </a:p>
          <a:p>
            <a:r>
              <a:rPr lang="es-MX" dirty="0" smtClean="0"/>
              <a:t>8 polígonos (1,048 ha)</a:t>
            </a:r>
          </a:p>
          <a:p>
            <a:pPr lvl="1"/>
            <a:r>
              <a:rPr lang="es-MX" dirty="0" smtClean="0"/>
              <a:t>2 Lagunas costeras</a:t>
            </a:r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8130" name="AutoShape 2" descr="Mostrando Picture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r="25000" b="11193"/>
          <a:stretch>
            <a:fillRect/>
          </a:stretch>
        </p:blipFill>
        <p:spPr bwMode="auto">
          <a:xfrm>
            <a:off x="5591149" y="1700807"/>
            <a:ext cx="5184577" cy="403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3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1132709"/>
              </p:ext>
            </p:extLst>
          </p:nvPr>
        </p:nvGraphicFramePr>
        <p:xfrm>
          <a:off x="661265" y="904482"/>
          <a:ext cx="10690526" cy="543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634"/>
                <a:gridCol w="588933"/>
                <a:gridCol w="942294"/>
                <a:gridCol w="588933"/>
                <a:gridCol w="588933"/>
                <a:gridCol w="588933"/>
                <a:gridCol w="588933"/>
                <a:gridCol w="588933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 del Estudio Técnico Justificativo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Contribuir a recuperar las poblaciones de especies objetivo de las pesquerías, como </a:t>
                      </a:r>
                      <a:r>
                        <a:rPr lang="es-MX" sz="1800" b="1" noProof="0" dirty="0" smtClean="0"/>
                        <a:t>langosta, caracol rosado y varias especies de peces</a:t>
                      </a:r>
                      <a:r>
                        <a:rPr lang="es-MX" sz="1800" noProof="0" dirty="0" smtClean="0"/>
                        <a:t>, ayudando al reclutamiento, el crecimiento y la </a:t>
                      </a:r>
                      <a:r>
                        <a:rPr lang="es-MX" sz="1800" b="1" noProof="0" dirty="0" smtClean="0"/>
                        <a:t>densidad para mejorar el éxito reproductivo</a:t>
                      </a:r>
                      <a:r>
                        <a:rPr lang="es-MX" sz="1800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Contribuir </a:t>
                      </a:r>
                      <a:r>
                        <a:rPr lang="es-MX" sz="1800" b="1" noProof="0" dirty="0" smtClean="0"/>
                        <a:t>a mejorar la productividad </a:t>
                      </a:r>
                      <a:r>
                        <a:rPr lang="es-MX" sz="1800" noProof="0" dirty="0" smtClean="0"/>
                        <a:t>pesquera a mediano plazo </a:t>
                      </a:r>
                      <a:r>
                        <a:rPr lang="es-MX" sz="1800" b="1" noProof="0" dirty="0" smtClean="0"/>
                        <a:t>recuperando la biomasa</a:t>
                      </a:r>
                      <a:r>
                        <a:rPr lang="es-MX" sz="1800" noProof="0" dirty="0" smtClean="0"/>
                        <a:t>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noProof="0" dirty="0" smtClean="0"/>
                        <a:t>Ayudar a </a:t>
                      </a:r>
                      <a:r>
                        <a:rPr lang="es-MX" sz="1800" b="1" noProof="0" dirty="0" smtClean="0"/>
                        <a:t>aumentar la resiliencia </a:t>
                      </a:r>
                      <a:r>
                        <a:rPr lang="es-MX" sz="1800" noProof="0" dirty="0" smtClean="0"/>
                        <a:t>de los ecosistemas y de la pesca ante perturbaciones climáticas o presiones antropogénicas.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sz="1800" b="1" noProof="0" dirty="0" smtClean="0"/>
                        <a:t>Proteger una porción del hábitat</a:t>
                      </a:r>
                      <a:r>
                        <a:rPr lang="es-MX" sz="1800" noProof="0" dirty="0" smtClean="0"/>
                        <a:t>, la biodiversidad y los procesos ecológicos de los ecosistemas coralinos, de la laguna arrecifales y de los humedales, </a:t>
                      </a:r>
                      <a:r>
                        <a:rPr lang="es-MX" sz="1800" b="1" noProof="0" dirty="0" smtClean="0"/>
                        <a:t>con la restauración de sus funciones tróficas</a:t>
                      </a:r>
                      <a:r>
                        <a:rPr lang="es-MX" sz="1800" noProof="0" dirty="0" smtClean="0"/>
                        <a:t> de importancia para las especies comerciales pesqueras. 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33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de Gobernanza</a:t>
            </a:r>
            <a:endParaRPr lang="es-MX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2998862" y="1844824"/>
            <a:ext cx="51845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Acceso a la pesquería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Número de pescadores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Reconocimiento legal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Tipo de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Plan de manejo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Procuración de la reserva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Razonamiento para la ubicación</a:t>
            </a:r>
          </a:p>
          <a:p>
            <a:pPr lvl="1">
              <a:buFont typeface="Arial" pitchFamily="34" charset="0"/>
              <a:buChar char="•"/>
            </a:pPr>
            <a:r>
              <a:rPr lang="es-MX" sz="2400" dirty="0" smtClean="0"/>
              <a:t>Nivel de inclusión</a:t>
            </a:r>
          </a:p>
          <a:p>
            <a:pPr lvl="1"/>
            <a:endParaRPr lang="es-MX" sz="2400" dirty="0" smtClean="0"/>
          </a:p>
          <a:p>
            <a:pPr lvl="1"/>
            <a:endParaRPr lang="es-MX" sz="2400" dirty="0" smtClean="0"/>
          </a:p>
          <a:p>
            <a:pPr lvl="1" algn="ctr"/>
            <a:r>
              <a:rPr lang="es-MX" sz="3200" b="1" dirty="0" smtClean="0"/>
              <a:t>ANÁLISIS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Resultados disponibles en:</a:t>
            </a:r>
          </a:p>
          <a:p>
            <a:pPr lvl="1"/>
            <a:r>
              <a:rPr lang="es-MX" dirty="0" smtClean="0">
                <a:hlinkClick r:id="rId2"/>
              </a:rPr>
              <a:t>https://jcvdav.github.io/QRoo</a:t>
            </a:r>
            <a:endParaRPr lang="es-MX" dirty="0" smtClean="0"/>
          </a:p>
          <a:p>
            <a:r>
              <a:rPr lang="es-MX" dirty="0" smtClean="0"/>
              <a:t>Mayoría en incremento significativo o sin cambio:</a:t>
            </a:r>
          </a:p>
          <a:p>
            <a:pPr lvl="1"/>
            <a:r>
              <a:rPr lang="es-MX" dirty="0" smtClean="0"/>
              <a:t>Densidad invertebrados</a:t>
            </a:r>
          </a:p>
          <a:p>
            <a:pPr lvl="1"/>
            <a:r>
              <a:rPr lang="es-MX" dirty="0" smtClean="0"/>
              <a:t>Biomasa peces</a:t>
            </a:r>
          </a:p>
          <a:p>
            <a:pPr lvl="1"/>
            <a:r>
              <a:rPr lang="es-MX" dirty="0" smtClean="0"/>
              <a:t>Ingresos totales</a:t>
            </a:r>
          </a:p>
          <a:p>
            <a:pPr lvl="1"/>
            <a:r>
              <a:rPr lang="es-MX" dirty="0" smtClean="0"/>
              <a:t>Densidad </a:t>
            </a:r>
            <a:r>
              <a:rPr lang="es-MX" dirty="0" err="1" smtClean="0"/>
              <a:t>sp</a:t>
            </a:r>
            <a:r>
              <a:rPr lang="es-MX" dirty="0" smtClean="0"/>
              <a:t> objetivo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8582" y="2060848"/>
            <a:ext cx="10971372" cy="3456384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br>
              <a:rPr lang="es-MX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contact@turfeffect.org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9 Grupo"/>
          <p:cNvGrpSpPr/>
          <p:nvPr/>
        </p:nvGrpSpPr>
        <p:grpSpPr>
          <a:xfrm>
            <a:off x="0" y="-1"/>
            <a:ext cx="12190413" cy="6885385"/>
            <a:chOff x="0" y="-1"/>
            <a:chExt cx="12190413" cy="6885385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-1"/>
              <a:ext cx="11909439" cy="2520001"/>
              <a:chOff x="0" y="-1"/>
              <a:chExt cx="11909439" cy="2520001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b="3933"/>
              <a:stretch>
                <a:fillRect/>
              </a:stretch>
            </p:blipFill>
            <p:spPr bwMode="auto">
              <a:xfrm>
                <a:off x="4958464" y="0"/>
                <a:ext cx="2168021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55646" y="-1"/>
                <a:ext cx="1853793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-1"/>
                <a:ext cx="2986254" cy="25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6632509"/>
              </p:ext>
            </p:extLst>
          </p:nvPr>
        </p:nvGraphicFramePr>
        <p:xfrm>
          <a:off x="601137" y="1279659"/>
          <a:ext cx="9315285" cy="38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7"/>
                <a:gridCol w="513172"/>
                <a:gridCol w="821076"/>
                <a:gridCol w="513172"/>
                <a:gridCol w="513172"/>
                <a:gridCol w="513172"/>
                <a:gridCol w="513172"/>
                <a:gridCol w="513172"/>
              </a:tblGrid>
              <a:tr h="1500342">
                <a:tc>
                  <a:txBody>
                    <a:bodyPr/>
                    <a:lstStyle/>
                    <a:p>
                      <a:pPr algn="l"/>
                      <a:r>
                        <a:rPr lang="es-MX" noProof="0" dirty="0" smtClean="0"/>
                        <a:t>Objetivos</a:t>
                      </a:r>
                      <a:endParaRPr lang="es-MX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Diversidad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 de maduros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Densidad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Biomasa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Nivel trófico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Capturas</a:t>
                      </a:r>
                      <a:endParaRPr lang="es-MX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Ingresos</a:t>
                      </a:r>
                      <a:endParaRPr lang="es-MX" noProof="0" dirty="0"/>
                    </a:p>
                  </a:txBody>
                  <a:tcPr vert="vert270"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Recuperar especies de interés comercial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400763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Mejorar la</a:t>
                      </a:r>
                      <a:r>
                        <a:rPr lang="es-MX" baseline="0" noProof="0" dirty="0" smtClean="0"/>
                        <a:t> productividad pesquera en aguas adyacentes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</a:tr>
              <a:tr h="1001908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Contribuir al mantenimiento de los procesos</a:t>
                      </a:r>
                      <a:r>
                        <a:rPr lang="es-MX" baseline="0" noProof="0" dirty="0" smtClean="0"/>
                        <a:t> biológicos (crianza, reclutamiento, crecimiento, reproducción, alimentación)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 smtClean="0"/>
                        <a:t>*</a:t>
                      </a:r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  <a:tr h="501749"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Preservar el hábitat de las especies</a:t>
                      </a:r>
                      <a:r>
                        <a:rPr lang="es-MX" baseline="0" noProof="0" dirty="0" smtClean="0"/>
                        <a:t> pesqueras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b="1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183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TURFeffect</a:t>
            </a:r>
          </a:p>
          <a:p>
            <a:r>
              <a:rPr lang="es-MX" dirty="0" smtClean="0"/>
              <a:t>Indicadores</a:t>
            </a:r>
          </a:p>
          <a:p>
            <a:r>
              <a:rPr lang="es-MX" dirty="0" smtClean="0"/>
              <a:t>Casos de estudio: ZRP Sian Ka’an (Maria Elena, Quintana Roo)</a:t>
            </a:r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6" y="1700808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700808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47" y="1700528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13 CuadroTexto"/>
          <p:cNvSpPr txBox="1"/>
          <p:nvPr/>
        </p:nvSpPr>
        <p:spPr>
          <a:xfrm>
            <a:off x="1630710" y="4221088"/>
            <a:ext cx="9047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                      Melaina Wright	Caio Faro	Jael Martínez</a:t>
            </a:r>
          </a:p>
          <a:p>
            <a:pPr algn="ctr"/>
            <a:r>
              <a:rPr lang="es-MX" sz="2000" b="1" dirty="0" smtClean="0"/>
              <a:t>Christopher Costello</a:t>
            </a:r>
            <a:r>
              <a:rPr lang="es-MX" sz="2000" dirty="0" smtClean="0"/>
              <a:t>, UC Santa Barbara, Economía Pesquera</a:t>
            </a:r>
          </a:p>
          <a:p>
            <a:pPr algn="ctr"/>
            <a:r>
              <a:rPr lang="es-MX" sz="2000" b="1" dirty="0" smtClean="0"/>
              <a:t>Fiorenza Micheli</a:t>
            </a:r>
            <a:r>
              <a:rPr lang="es-MX" sz="2000" dirty="0" smtClean="0"/>
              <a:t>, Stanford, Ecología Marina</a:t>
            </a:r>
          </a:p>
          <a:p>
            <a:pPr algn="ctr"/>
            <a:r>
              <a:rPr lang="es-MX" sz="2000" b="1" dirty="0" smtClean="0"/>
              <a:t>Mar Mancha</a:t>
            </a:r>
            <a:r>
              <a:rPr lang="es-MX" sz="2000" dirty="0" smtClean="0"/>
              <a:t>, Arizona State University, Sistemas Socio-Ecológicos</a:t>
            </a:r>
          </a:p>
          <a:p>
            <a:pPr algn="ctr"/>
            <a:r>
              <a:rPr lang="es-MX" sz="2000" b="1" dirty="0" smtClean="0"/>
              <a:t>Gavin McDonald</a:t>
            </a:r>
            <a:r>
              <a:rPr lang="es-MX" sz="2000" dirty="0" smtClean="0"/>
              <a:t>, Sustainable Fisheries Group, Modelación Bioeconómica</a:t>
            </a:r>
          </a:p>
          <a:p>
            <a:pPr algn="ctr"/>
            <a:r>
              <a:rPr lang="es-MX" sz="2000" b="1" dirty="0" smtClean="0"/>
              <a:t>Sean Fitzgerald</a:t>
            </a:r>
            <a:r>
              <a:rPr lang="es-MX" sz="2000" dirty="0" smtClean="0"/>
              <a:t>, UC Santa Barbara, Pesquerías con datos limitados</a:t>
            </a: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</a:t>
            </a:r>
          </a:p>
          <a:p>
            <a:r>
              <a:rPr lang="es-MX" dirty="0" smtClean="0"/>
              <a:t>Marco de trabajo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smtClean="0"/>
              <a:t>Aplicación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7164625" y="5085184"/>
              <a:ext cx="540070" cy="720000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de reservas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lvl="0"/>
            <a:r>
              <a:rPr lang="es-MX" dirty="0" smtClean="0"/>
              <a:t>Tres categorías:</a:t>
            </a:r>
          </a:p>
          <a:p>
            <a:pPr lvl="1"/>
            <a:r>
              <a:rPr lang="es-MX" dirty="0" smtClean="0"/>
              <a:t>Biofísicos</a:t>
            </a:r>
          </a:p>
          <a:p>
            <a:pPr lvl="1"/>
            <a:r>
              <a:rPr lang="es-MX" dirty="0" smtClean="0"/>
              <a:t>Socioeconómicos</a:t>
            </a:r>
          </a:p>
          <a:p>
            <a:pPr lvl="1"/>
            <a:r>
              <a:rPr lang="es-MX" dirty="0" smtClean="0"/>
              <a:t>Gobernanza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Dos tipos:</a:t>
            </a:r>
          </a:p>
          <a:p>
            <a:pPr lvl="1"/>
            <a:r>
              <a:rPr lang="es-MX" dirty="0" smtClean="0"/>
              <a:t>Dependientes</a:t>
            </a:r>
          </a:p>
          <a:p>
            <a:pPr lvl="1"/>
            <a:r>
              <a:rPr lang="es-MX" dirty="0" smtClean="0"/>
              <a:t>Independientes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Escalas:</a:t>
            </a:r>
          </a:p>
          <a:p>
            <a:pPr lvl="1"/>
            <a:r>
              <a:rPr lang="es-MX" dirty="0" smtClean="0"/>
              <a:t>Binaria</a:t>
            </a:r>
          </a:p>
          <a:p>
            <a:pPr lvl="1"/>
            <a:r>
              <a:rPr lang="es-MX" dirty="0" smtClean="0"/>
              <a:t>Categórica</a:t>
            </a:r>
          </a:p>
          <a:p>
            <a:pPr lvl="1"/>
            <a:r>
              <a:rPr lang="es-MX" dirty="0" smtClean="0"/>
              <a:t>Ordinal</a:t>
            </a:r>
          </a:p>
          <a:p>
            <a:pPr lvl="1"/>
            <a:r>
              <a:rPr lang="es-MX" dirty="0" smtClean="0"/>
              <a:t>Continua</a:t>
            </a:r>
          </a:p>
          <a:p>
            <a:pPr lvl="1"/>
            <a:r>
              <a:rPr lang="es-MX" dirty="0" smtClean="0"/>
              <a:t>Descriptivos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67014" y="429309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/>
              <a:t>Aplica a ZRP</a:t>
            </a:r>
          </a:p>
          <a:p>
            <a:r>
              <a:rPr lang="es-MX" sz="2800" i="1" dirty="0" smtClean="0"/>
              <a:t>Aplica parcialmente</a:t>
            </a:r>
          </a:p>
          <a:p>
            <a:r>
              <a:rPr lang="es-MX" sz="2800" dirty="0" smtClean="0"/>
              <a:t>No aplica a ZRP</a:t>
            </a:r>
          </a:p>
          <a:p>
            <a:r>
              <a:rPr lang="es-MX" sz="2800" dirty="0" smtClean="0"/>
              <a:t>* General y spp objetivo</a:t>
            </a:r>
          </a:p>
        </p:txBody>
      </p:sp>
    </p:spTree>
    <p:extLst>
      <p:ext uri="{BB962C8B-B14F-4D97-AF65-F5344CB8AC3E}">
        <p14:creationId xmlns=""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340768"/>
          <a:ext cx="9065091" cy="45297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465138"/>
              </a:tblGrid>
              <a:tr h="556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9189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1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b="1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1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Cont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1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i="1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i="1" u="none" strike="noStrike" noProof="0" dirty="0" smtClean="0">
                          <a:latin typeface="+mj-lt"/>
                        </a:rPr>
                        <a:t>Desc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3717032"/>
          <a:ext cx="1008112" cy="816091"/>
        </p:xfrm>
        <a:graphic>
          <a:graphicData uri="http://schemas.openxmlformats.org/presentationml/2006/ole">
            <p:oleObj spid="_x0000_s14353" name="Ecuación" r:id="rId7" imgW="533169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1412776"/>
          <a:ext cx="9517735" cy="34490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339"/>
                <a:gridCol w="6039877"/>
                <a:gridCol w="559181"/>
                <a:gridCol w="414338"/>
              </a:tblGrid>
              <a:tr h="29493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5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 por capturas *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Ingresos</a:t>
                      </a:r>
                      <a:r>
                        <a:rPr lang="es-MX" sz="1600" b="1" u="none" strike="noStrike" baseline="0" noProof="0" dirty="0" smtClean="0"/>
                        <a:t> por c</a:t>
                      </a:r>
                      <a:r>
                        <a:rPr lang="es-MX" sz="1600" b="1" u="none" strike="noStrike" noProof="0" dirty="0" smtClean="0"/>
                        <a:t>apturas anuales de todas las especies aprovechadas.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u="none" strike="noStrike" noProof="0" dirty="0" smtClean="0"/>
                        <a:t>Cont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910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Medios alternativos de subsistencia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el</a:t>
                      </a:r>
                      <a:r>
                        <a:rPr lang="es-MX" sz="1600" u="none" strike="noStrike" baseline="0" noProof="0" dirty="0" smtClean="0"/>
                        <a:t> cambio en la disponibilidad de oportunidades económicas alternativas a la pesca desde la implementación de la reserva, medida a través de la percepción de los usuarios.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1906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de conocimiento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Índice para</a:t>
                      </a:r>
                      <a:r>
                        <a:rPr lang="es-MX" sz="1600" b="1" i="1" u="none" strike="noStrike" baseline="0" noProof="0" dirty="0" smtClean="0"/>
                        <a:t> medir el nivel de conocimiento que tienen los pescadores sobre sus reservas. Se incluye el tipo de reserva, años de implementación y tendencias en los indicadores biofísicos. Las percepciones de los pescadores son comparadas con la información de campo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/>
                        <a:t>Ord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1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1" i="1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1049</Words>
  <Application>Microsoft Office PowerPoint</Application>
  <PresentationFormat>Personalizado</PresentationFormat>
  <Paragraphs>328</Paragraphs>
  <Slides>19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Tema de Office</vt:lpstr>
      <vt:lpstr>Ecuación</vt:lpstr>
      <vt:lpstr>Propuesta de indicadores para la evaluación de zonas de refugio pesquero</vt:lpstr>
      <vt:lpstr>Estructura</vt:lpstr>
      <vt:lpstr>TURFeffect</vt:lpstr>
      <vt:lpstr>TURFeffect</vt:lpstr>
      <vt:lpstr>Pasos</vt:lpstr>
      <vt:lpstr>Diapositiva 6</vt:lpstr>
      <vt:lpstr>Indicadores de reservas</vt:lpstr>
      <vt:lpstr>Indicadores -Biofísicos</vt:lpstr>
      <vt:lpstr>Indicadores - Socioeconómicos</vt:lpstr>
      <vt:lpstr>Indicadores - Gobernanza</vt:lpstr>
      <vt:lpstr>Indicadores - Gobernanza</vt:lpstr>
      <vt:lpstr>Diapositiva 12</vt:lpstr>
      <vt:lpstr>ZRP Quintana Roo</vt:lpstr>
      <vt:lpstr>Diapositiva 14</vt:lpstr>
      <vt:lpstr>Indicadores de Gobernanza</vt:lpstr>
      <vt:lpstr>Resumen de resultados</vt:lpstr>
      <vt:lpstr>Gracias contact@turfeffect.org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54</cp:revision>
  <dcterms:created xsi:type="dcterms:W3CDTF">2016-09-01T22:09:02Z</dcterms:created>
  <dcterms:modified xsi:type="dcterms:W3CDTF">2016-10-11T18:53:15Z</dcterms:modified>
</cp:coreProperties>
</file>