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0" r:id="rId2"/>
    <p:sldId id="276" r:id="rId3"/>
    <p:sldId id="275" r:id="rId4"/>
    <p:sldId id="267" r:id="rId5"/>
    <p:sldId id="277" r:id="rId6"/>
    <p:sldId id="263" r:id="rId7"/>
    <p:sldId id="258" r:id="rId8"/>
    <p:sldId id="264" r:id="rId9"/>
    <p:sldId id="265" r:id="rId10"/>
    <p:sldId id="288" r:id="rId11"/>
    <p:sldId id="279" r:id="rId12"/>
    <p:sldId id="282" r:id="rId13"/>
    <p:sldId id="283" r:id="rId14"/>
    <p:sldId id="284" r:id="rId15"/>
    <p:sldId id="289" r:id="rId16"/>
    <p:sldId id="272" r:id="rId17"/>
    <p:sldId id="262" r:id="rId18"/>
    <p:sldId id="287" r:id="rId19"/>
    <p:sldId id="290" r:id="rId20"/>
    <p:sldId id="291" r:id="rId21"/>
  </p:sldIdLst>
  <p:sldSz cx="12190413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72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D7982-6D12-44B7-B09C-9027420CE024}" type="datetimeFigureOut">
              <a:rPr lang="es-MX" smtClean="0"/>
              <a:pPr/>
              <a:t>09/10/2016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912AB-7E2A-4726-8C73-C75F6266AA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796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Colocar</a:t>
            </a:r>
            <a:r>
              <a:rPr lang="en-US" dirty="0" smtClean="0"/>
              <a:t> </a:t>
            </a:r>
            <a:r>
              <a:rPr lang="en-US" dirty="0" err="1" smtClean="0"/>
              <a:t>fotos</a:t>
            </a:r>
            <a:r>
              <a:rPr lang="en-US" dirty="0" smtClean="0"/>
              <a:t> </a:t>
            </a:r>
            <a:r>
              <a:rPr lang="en-US" dirty="0" err="1" smtClean="0"/>
              <a:t>maiores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912AB-7E2A-4726-8C73-C75F6266AA28}" type="slidenum">
              <a:rPr lang="es-MX" smtClean="0"/>
              <a:pPr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828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D2887-055A-41B0-AC51-1F18A5DF303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54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Tabela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912AB-7E2A-4726-8C73-C75F6266AA28}" type="slidenum">
              <a:rPr lang="es-MX" smtClean="0"/>
              <a:pPr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3304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Incluir los indicadores que faltan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912AB-7E2A-4726-8C73-C75F6266AA28}" type="slidenum">
              <a:rPr lang="es-MX" smtClean="0"/>
              <a:pPr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7977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err="1" smtClean="0"/>
              <a:t>Fore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each</a:t>
            </a:r>
            <a:r>
              <a:rPr lang="es-MX" baseline="0" dirty="0" smtClean="0"/>
              <a:t> Indicador:</a:t>
            </a:r>
          </a:p>
          <a:p>
            <a:endParaRPr lang="es-MX" baseline="0" dirty="0" smtClean="0"/>
          </a:p>
          <a:p>
            <a:r>
              <a:rPr lang="es-MX" baseline="0" dirty="0" err="1" smtClean="0"/>
              <a:t>Colors</a:t>
            </a:r>
            <a:r>
              <a:rPr lang="es-MX" baseline="0" dirty="0" smtClean="0"/>
              <a:t> are </a:t>
            </a:r>
            <a:r>
              <a:rPr lang="es-MX" baseline="0" dirty="0" err="1" smtClean="0"/>
              <a:t>given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based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on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DID </a:t>
            </a:r>
            <a:r>
              <a:rPr lang="es-MX" baseline="0" dirty="0" err="1" smtClean="0"/>
              <a:t>value</a:t>
            </a:r>
            <a:r>
              <a:rPr lang="es-MX" baseline="0" dirty="0" smtClean="0"/>
              <a:t> and </a:t>
            </a:r>
            <a:r>
              <a:rPr lang="es-MX" baseline="0" dirty="0" err="1" smtClean="0"/>
              <a:t>itr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significance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value</a:t>
            </a:r>
            <a:r>
              <a:rPr lang="es-MX" baseline="0" dirty="0" smtClean="0"/>
              <a:t>. A positive and </a:t>
            </a:r>
            <a:r>
              <a:rPr lang="es-MX" baseline="0" dirty="0" err="1" smtClean="0"/>
              <a:t>significant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value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, a positive </a:t>
            </a:r>
            <a:r>
              <a:rPr lang="es-MX" baseline="0" dirty="0" err="1" smtClean="0"/>
              <a:t>but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not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significant</a:t>
            </a:r>
            <a:r>
              <a:rPr lang="es-MX" baseline="0" dirty="0" smtClean="0"/>
              <a:t> light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… and so </a:t>
            </a:r>
            <a:r>
              <a:rPr lang="es-MX" baseline="0" dirty="0" err="1" smtClean="0"/>
              <a:t>on</a:t>
            </a:r>
            <a:r>
              <a:rPr lang="es-MX" baseline="0" dirty="0" smtClean="0"/>
              <a:t>. </a:t>
            </a:r>
            <a:r>
              <a:rPr lang="es-MX" baseline="0" dirty="0" err="1" smtClean="0"/>
              <a:t>On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back of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APP, </a:t>
            </a:r>
            <a:r>
              <a:rPr lang="es-MX" baseline="0" dirty="0" err="1" smtClean="0"/>
              <a:t>these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colors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1 </a:t>
            </a:r>
            <a:r>
              <a:rPr lang="es-MX" baseline="0" dirty="0" err="1" smtClean="0"/>
              <a:t>for</a:t>
            </a:r>
            <a:r>
              <a:rPr lang="es-MX" baseline="0" dirty="0" smtClean="0"/>
              <a:t> red and 5 </a:t>
            </a:r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dark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which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will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enable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us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to</a:t>
            </a:r>
            <a:r>
              <a:rPr lang="es-MX" baseline="0" dirty="0" smtClean="0"/>
              <a:t> do </a:t>
            </a:r>
            <a:r>
              <a:rPr lang="es-MX" baseline="0" dirty="0" err="1" smtClean="0"/>
              <a:t>some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nice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things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next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step</a:t>
            </a:r>
            <a:r>
              <a:rPr lang="es-MX" baseline="0" dirty="0" smtClean="0"/>
              <a:t>:</a:t>
            </a:r>
          </a:p>
          <a:p>
            <a:endParaRPr lang="es-MX" baseline="0" dirty="0" smtClean="0"/>
          </a:p>
          <a:p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“</a:t>
            </a:r>
            <a:r>
              <a:rPr lang="es-MX" baseline="0" dirty="0" err="1" smtClean="0"/>
              <a:t>category-wise</a:t>
            </a:r>
            <a:r>
              <a:rPr lang="es-MX" baseline="0" dirty="0" smtClean="0"/>
              <a:t>” Indicador (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outer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part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circle</a:t>
            </a:r>
            <a:r>
              <a:rPr lang="es-MX" baseline="0" dirty="0" smtClean="0"/>
              <a:t>):</a:t>
            </a:r>
          </a:p>
          <a:p>
            <a:r>
              <a:rPr lang="es-MX" baseline="0" dirty="0" smtClean="0"/>
              <a:t>Color of </a:t>
            </a:r>
            <a:r>
              <a:rPr lang="es-MX" baseline="0" dirty="0" err="1" smtClean="0"/>
              <a:t>each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third</a:t>
            </a:r>
            <a:r>
              <a:rPr lang="es-MX" baseline="0" dirty="0" smtClean="0"/>
              <a:t> (yes, </a:t>
            </a:r>
            <a:r>
              <a:rPr lang="es-MX" baseline="0" dirty="0" err="1" smtClean="0"/>
              <a:t>they</a:t>
            </a:r>
            <a:r>
              <a:rPr lang="es-MX" baseline="0" dirty="0" smtClean="0"/>
              <a:t> are </a:t>
            </a:r>
            <a:r>
              <a:rPr lang="es-MX" baseline="0" dirty="0" err="1" smtClean="0"/>
              <a:t>supposed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to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thirds</a:t>
            </a:r>
            <a:r>
              <a:rPr lang="es-MX" baseline="0" dirty="0" smtClean="0"/>
              <a:t> of a </a:t>
            </a:r>
            <a:r>
              <a:rPr lang="es-MX" baseline="0" dirty="0" err="1" smtClean="0"/>
              <a:t>circle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hehe</a:t>
            </a:r>
            <a:r>
              <a:rPr lang="es-MX" baseline="0" dirty="0" smtClean="0"/>
              <a:t>) </a:t>
            </a:r>
            <a:r>
              <a:rPr lang="es-MX" baseline="0" dirty="0" err="1" smtClean="0"/>
              <a:t>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given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by</a:t>
            </a:r>
            <a:r>
              <a:rPr lang="es-MX" baseline="0" dirty="0" smtClean="0"/>
              <a:t> a simple </a:t>
            </a:r>
            <a:r>
              <a:rPr lang="es-MX" baseline="0" dirty="0" err="1" smtClean="0"/>
              <a:t>calculation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where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dark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all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Indicadors</a:t>
            </a:r>
            <a:r>
              <a:rPr lang="es-MX" baseline="0" dirty="0" smtClean="0"/>
              <a:t> are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. </a:t>
            </a:r>
            <a:r>
              <a:rPr lang="es-MX" baseline="0" dirty="0" err="1" smtClean="0"/>
              <a:t>Since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have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numbers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matching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each</a:t>
            </a:r>
            <a:r>
              <a:rPr lang="es-MX" baseline="0" dirty="0" smtClean="0"/>
              <a:t> color (red = 1, </a:t>
            </a:r>
            <a:r>
              <a:rPr lang="es-MX" baseline="0" dirty="0" err="1" smtClean="0"/>
              <a:t>dark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 =5), and </a:t>
            </a:r>
            <a:r>
              <a:rPr lang="es-MX" baseline="0" dirty="0" err="1" smtClean="0"/>
              <a:t>we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know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used</a:t>
            </a:r>
            <a:r>
              <a:rPr lang="es-MX" baseline="0" dirty="0" smtClean="0"/>
              <a:t>, say, 6 </a:t>
            </a:r>
            <a:r>
              <a:rPr lang="es-MX" baseline="0" dirty="0" err="1" smtClean="0"/>
              <a:t>biophysical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Indicadors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maximum </a:t>
            </a:r>
            <a:r>
              <a:rPr lang="es-MX" baseline="0" dirty="0" err="1" smtClean="0"/>
              <a:t>sum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shoud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30 (</a:t>
            </a:r>
            <a:r>
              <a:rPr lang="es-MX" baseline="0" dirty="0" err="1" smtClean="0"/>
              <a:t>that’s</a:t>
            </a:r>
            <a:r>
              <a:rPr lang="es-MX" baseline="0" dirty="0" smtClean="0"/>
              <a:t> 6 X 5). </a:t>
            </a:r>
            <a:r>
              <a:rPr lang="es-MX" baseline="0" dirty="0" err="1" smtClean="0"/>
              <a:t>Therefore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if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scores </a:t>
            </a:r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our</a:t>
            </a:r>
            <a:r>
              <a:rPr lang="es-MX" baseline="0" dirty="0" smtClean="0"/>
              <a:t> 6 Indicador </a:t>
            </a:r>
            <a:r>
              <a:rPr lang="es-MX" baseline="0" dirty="0" err="1" smtClean="0"/>
              <a:t>swere</a:t>
            </a:r>
            <a:r>
              <a:rPr lang="es-MX" baseline="0" dirty="0" smtClean="0"/>
              <a:t> {1,3,4,4,5,4},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adds</a:t>
            </a:r>
            <a:r>
              <a:rPr lang="es-MX" baseline="0" dirty="0" smtClean="0"/>
              <a:t> up </a:t>
            </a:r>
            <a:r>
              <a:rPr lang="es-MX" baseline="0" dirty="0" err="1" smtClean="0"/>
              <a:t>to</a:t>
            </a:r>
            <a:r>
              <a:rPr lang="es-MX" baseline="0" dirty="0" smtClean="0"/>
              <a:t> 21, </a:t>
            </a:r>
            <a:r>
              <a:rPr lang="es-MX" baseline="0" dirty="0" err="1" smtClean="0"/>
              <a:t>from</a:t>
            </a:r>
            <a:r>
              <a:rPr lang="es-MX" baseline="0" dirty="0" smtClean="0"/>
              <a:t> a maximum </a:t>
            </a:r>
            <a:r>
              <a:rPr lang="es-MX" baseline="0" dirty="0" err="1" smtClean="0"/>
              <a:t>possible</a:t>
            </a:r>
            <a:r>
              <a:rPr lang="es-MX" baseline="0" dirty="0" smtClean="0"/>
              <a:t> of 30.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maximum of 30 can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split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into</a:t>
            </a:r>
            <a:r>
              <a:rPr lang="es-MX" baseline="0" dirty="0" smtClean="0"/>
              <a:t> 5 </a:t>
            </a:r>
            <a:r>
              <a:rPr lang="es-MX" baseline="0" dirty="0" err="1" smtClean="0"/>
              <a:t>ranges</a:t>
            </a:r>
            <a:r>
              <a:rPr lang="es-MX" baseline="0" dirty="0" smtClean="0"/>
              <a:t> 1-6, 7-12, 13-18, 19-24, and 25-30, </a:t>
            </a:r>
            <a:r>
              <a:rPr lang="es-MX" baseline="0" dirty="0" err="1" smtClean="0"/>
              <a:t>where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red, </a:t>
            </a:r>
            <a:r>
              <a:rPr lang="es-MX" baseline="0" dirty="0" err="1" smtClean="0"/>
              <a:t>orange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yellow</a:t>
            </a:r>
            <a:r>
              <a:rPr lang="es-MX" baseline="0" dirty="0" smtClean="0"/>
              <a:t>, light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 and </a:t>
            </a:r>
            <a:r>
              <a:rPr lang="es-MX" baseline="0" dirty="0" err="1" smtClean="0"/>
              <a:t>dark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respectively</a:t>
            </a:r>
            <a:r>
              <a:rPr lang="es-MX" baseline="0" dirty="0" smtClean="0"/>
              <a:t>.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good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thing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about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work</a:t>
            </a:r>
            <a:r>
              <a:rPr lang="es-MX" baseline="0" dirty="0" smtClean="0"/>
              <a:t> </a:t>
            </a:r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any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number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Indicadors</a:t>
            </a:r>
            <a:r>
              <a:rPr lang="es-MX" baseline="0" dirty="0" smtClean="0"/>
              <a:t>. </a:t>
            </a:r>
            <a:r>
              <a:rPr lang="es-MX" baseline="0" dirty="0" err="1" smtClean="0"/>
              <a:t>If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had</a:t>
            </a:r>
            <a:r>
              <a:rPr lang="es-MX" baseline="0" dirty="0" smtClean="0"/>
              <a:t> 20 </a:t>
            </a:r>
            <a:r>
              <a:rPr lang="es-MX" baseline="0" dirty="0" err="1" smtClean="0"/>
              <a:t>Indicadors</a:t>
            </a:r>
            <a:r>
              <a:rPr lang="es-MX" baseline="0" dirty="0" smtClean="0"/>
              <a:t>, maximum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100, and </a:t>
            </a:r>
            <a:r>
              <a:rPr lang="es-MX" baseline="0" dirty="0" err="1" smtClean="0"/>
              <a:t>ranges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just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different</a:t>
            </a:r>
            <a:r>
              <a:rPr lang="es-MX" baseline="0" dirty="0" smtClean="0"/>
              <a:t> (</a:t>
            </a:r>
            <a:r>
              <a:rPr lang="es-MX" baseline="0" dirty="0" err="1" smtClean="0"/>
              <a:t>think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them</a:t>
            </a:r>
            <a:r>
              <a:rPr lang="es-MX" baseline="0" dirty="0" smtClean="0"/>
              <a:t> as </a:t>
            </a:r>
            <a:r>
              <a:rPr lang="es-MX" baseline="0" dirty="0" err="1" smtClean="0"/>
              <a:t>quantiles</a:t>
            </a:r>
            <a:r>
              <a:rPr lang="es-MX" baseline="0" dirty="0" smtClean="0"/>
              <a:t>).</a:t>
            </a:r>
          </a:p>
          <a:p>
            <a:endParaRPr lang="es-MX" baseline="0" dirty="0" smtClean="0"/>
          </a:p>
          <a:p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entire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thing</a:t>
            </a:r>
            <a:r>
              <a:rPr lang="es-MX" baseline="0" dirty="0" smtClean="0"/>
              <a:t> (</a:t>
            </a:r>
            <a:r>
              <a:rPr lang="es-MX" baseline="0" dirty="0" err="1" smtClean="0"/>
              <a:t>thats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center of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circle</a:t>
            </a:r>
            <a:r>
              <a:rPr lang="es-MX" baseline="0" dirty="0" smtClean="0"/>
              <a:t>):</a:t>
            </a:r>
          </a:p>
          <a:p>
            <a:r>
              <a:rPr lang="es-MX" baseline="0" dirty="0" err="1" smtClean="0"/>
              <a:t>Something</a:t>
            </a:r>
            <a:r>
              <a:rPr lang="es-MX" baseline="0" dirty="0" smtClean="0"/>
              <a:t> similar </a:t>
            </a:r>
            <a:r>
              <a:rPr lang="es-MX" baseline="0" dirty="0" err="1" smtClean="0"/>
              <a:t>happens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either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taking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into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account</a:t>
            </a:r>
            <a:r>
              <a:rPr lang="es-MX" baseline="0" dirty="0" smtClean="0"/>
              <a:t> ALL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Indicadors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each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category</a:t>
            </a:r>
            <a:r>
              <a:rPr lang="es-MX" baseline="0" dirty="0" smtClean="0"/>
              <a:t>… </a:t>
            </a:r>
            <a:r>
              <a:rPr lang="es-MX" baseline="0" dirty="0" err="1" smtClean="0"/>
              <a:t>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perhaps</a:t>
            </a:r>
            <a:r>
              <a:rPr lang="es-MX" baseline="0" dirty="0" smtClean="0"/>
              <a:t> a </a:t>
            </a:r>
            <a:r>
              <a:rPr lang="es-MX" baseline="0" dirty="0" err="1" smtClean="0"/>
              <a:t>weighted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average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three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category-wise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Indicadors</a:t>
            </a:r>
            <a:r>
              <a:rPr lang="es-MX" baseline="0" dirty="0" smtClean="0"/>
              <a:t>.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weight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will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based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on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how</a:t>
            </a:r>
            <a:r>
              <a:rPr lang="es-MX" baseline="0" dirty="0" smtClean="0"/>
              <a:t> </a:t>
            </a:r>
            <a:r>
              <a:rPr lang="es-MX" baseline="0" dirty="0" err="1" smtClean="0"/>
              <a:t>much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value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each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categories</a:t>
            </a:r>
            <a:r>
              <a:rPr lang="es-MX" baseline="0" dirty="0" smtClean="0"/>
              <a:t> (</a:t>
            </a:r>
            <a:r>
              <a:rPr lang="es-MX" baseline="0" dirty="0" err="1" smtClean="0"/>
              <a:t>i.e.</a:t>
            </a:r>
            <a:r>
              <a:rPr lang="es-MX" baseline="0" dirty="0" smtClean="0"/>
              <a:t> I </a:t>
            </a:r>
            <a:r>
              <a:rPr lang="es-MX" baseline="0" dirty="0" err="1" smtClean="0"/>
              <a:t>like</a:t>
            </a:r>
            <a:r>
              <a:rPr lang="es-MX" baseline="0" dirty="0" smtClean="0"/>
              <a:t> more </a:t>
            </a:r>
            <a:r>
              <a:rPr lang="es-MX" baseline="0" dirty="0" err="1" smtClean="0"/>
              <a:t>fish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than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people</a:t>
            </a:r>
            <a:r>
              <a:rPr lang="es-MX" baseline="0" dirty="0" smtClean="0"/>
              <a:t>, so I </a:t>
            </a:r>
            <a:r>
              <a:rPr lang="es-MX" baseline="0" dirty="0" err="1" smtClean="0"/>
              <a:t>will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weight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biophysical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higher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than</a:t>
            </a:r>
            <a:r>
              <a:rPr lang="es-MX" baseline="0" dirty="0" smtClean="0"/>
              <a:t> socio-</a:t>
            </a:r>
            <a:r>
              <a:rPr lang="es-MX" baseline="0" dirty="0" err="1" smtClean="0"/>
              <a:t>economic</a:t>
            </a:r>
            <a:r>
              <a:rPr lang="es-MX" baseline="0" dirty="0" smtClean="0"/>
              <a:t>)…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62E41-B9A8-4F82-BC8B-A810787C1BEE}" type="slidenum">
              <a:rPr lang="es-MX" smtClean="0"/>
              <a:pPr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129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09/10/2016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09/10/2016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09/10/2016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09/10/2016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09/10/2016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09/10/2016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09/10/2016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09/10/2016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09/10/2016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09/10/2016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09/10/2016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70304-9F4D-4A06-BCEA-E573EFCCD4CE}" type="datetimeFigureOut">
              <a:rPr lang="es-MX" smtClean="0"/>
              <a:pPr/>
              <a:t>09/10/2016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jcvdav.github.io/QRo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6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eg"/><Relationship Id="rId5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454" y="9168"/>
            <a:ext cx="1244424" cy="169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omunidad y biodiversidad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4" y="14173"/>
            <a:ext cx="1998699" cy="168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JC\Dropbox (Personal)\Documentos\Estancias\COBI_2016\FotosSalidas\SAM_PuntHerrero\IMG_20160630_06033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7334" y="2420888"/>
            <a:ext cx="6660240" cy="3746385"/>
          </a:xfrm>
          <a:prstGeom prst="rect">
            <a:avLst/>
          </a:prstGeom>
          <a:noFill/>
        </p:spPr>
      </p:pic>
      <p:sp>
        <p:nvSpPr>
          <p:cNvPr id="7" name="6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Subtítulo"/>
          <p:cNvSpPr>
            <a:spLocks noGrp="1"/>
          </p:cNvSpPr>
          <p:nvPr>
            <p:ph type="subTitle" idx="1"/>
          </p:nvPr>
        </p:nvSpPr>
        <p:spPr>
          <a:xfrm>
            <a:off x="0" y="6165304"/>
            <a:ext cx="12190413" cy="692696"/>
          </a:xfrm>
        </p:spPr>
        <p:txBody>
          <a:bodyPr>
            <a:normAutofit lnSpcReduction="10000"/>
          </a:bodyPr>
          <a:lstStyle/>
          <a:p>
            <a:pPr algn="l"/>
            <a:r>
              <a:rPr lang="es-MX" sz="1800" dirty="0" smtClean="0">
                <a:solidFill>
                  <a:schemeClr val="tx1"/>
                </a:solidFill>
              </a:rPr>
              <a:t>Juan Carlos Villaseñor-Derbez, La Paz, 10 Octubre, 2016</a:t>
            </a:r>
          </a:p>
          <a:p>
            <a:pPr algn="l"/>
            <a:r>
              <a:rPr lang="es-MX" sz="1800" dirty="0" smtClean="0">
                <a:solidFill>
                  <a:schemeClr val="tx1"/>
                </a:solidFill>
              </a:rPr>
              <a:t>jvillasenor@bren.ucsb.edu</a:t>
            </a:r>
            <a:endParaRPr lang="es-MX" sz="1800" dirty="0">
              <a:solidFill>
                <a:schemeClr val="tx1"/>
              </a:solidFill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1846734" y="188640"/>
            <a:ext cx="8640960" cy="2160240"/>
          </a:xfrm>
        </p:spPr>
        <p:txBody>
          <a:bodyPr>
            <a:noAutofit/>
          </a:bodyPr>
          <a:lstStyle/>
          <a:p>
            <a:r>
              <a:rPr lang="es-MX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para la evaluación de zonas de refugio pesquero</a:t>
            </a:r>
            <a:endParaRPr lang="es-MX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404664"/>
            <a:ext cx="10971372" cy="1143000"/>
          </a:xfrm>
        </p:spPr>
        <p:txBody>
          <a:bodyPr>
            <a:normAutofit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- </a:t>
            </a:r>
            <a:r>
              <a:rPr lang="es-MX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Gobernanza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6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9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11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1198661" y="1890024"/>
          <a:ext cx="10009113" cy="326716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12461"/>
                <a:gridCol w="6134603"/>
                <a:gridCol w="724910"/>
                <a:gridCol w="537139"/>
              </a:tblGrid>
              <a:tr h="63700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Indicador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Descripción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Escala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Tipo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7328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>
                          <a:latin typeface="+mj-lt"/>
                        </a:rPr>
                        <a:t>Razonamiento para</a:t>
                      </a:r>
                      <a:r>
                        <a:rPr lang="es-MX" sz="1600" u="none" strike="noStrike" baseline="0" dirty="0" smtClean="0">
                          <a:latin typeface="+mj-lt"/>
                        </a:rPr>
                        <a:t> la reserva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 smtClean="0">
                          <a:latin typeface="+mj-lt"/>
                        </a:rPr>
                        <a:t>Descripción</a:t>
                      </a:r>
                      <a:r>
                        <a:rPr lang="en-US" sz="1600" u="none" strike="noStrike" dirty="0" smtClean="0">
                          <a:latin typeface="+mj-lt"/>
                        </a:rPr>
                        <a:t> del</a:t>
                      </a:r>
                      <a:r>
                        <a:rPr lang="en-US" sz="1600" u="none" strike="noStrike" baseline="0" dirty="0" smtClean="0">
                          <a:latin typeface="+mj-lt"/>
                        </a:rPr>
                        <a:t> </a:t>
                      </a:r>
                      <a:r>
                        <a:rPr lang="en-US" sz="1600" u="none" strike="noStrike" baseline="0" dirty="0" err="1" smtClean="0">
                          <a:latin typeface="+mj-lt"/>
                        </a:rPr>
                        <a:t>proceso</a:t>
                      </a:r>
                      <a:r>
                        <a:rPr lang="en-US" sz="1600" u="none" strike="noStrike" baseline="0" dirty="0" smtClean="0">
                          <a:latin typeface="+mj-lt"/>
                        </a:rPr>
                        <a:t> de </a:t>
                      </a:r>
                      <a:r>
                        <a:rPr lang="en-US" sz="1600" u="none" strike="noStrike" baseline="0" dirty="0" err="1" smtClean="0">
                          <a:latin typeface="+mj-lt"/>
                        </a:rPr>
                        <a:t>toma</a:t>
                      </a:r>
                      <a:r>
                        <a:rPr lang="en-US" sz="1600" u="none" strike="noStrike" baseline="0" dirty="0" smtClean="0">
                          <a:latin typeface="+mj-lt"/>
                        </a:rPr>
                        <a:t> de </a:t>
                      </a:r>
                      <a:r>
                        <a:rPr lang="en-US" sz="1600" u="none" strike="noStrike" baseline="0" dirty="0" err="1" smtClean="0">
                          <a:latin typeface="+mj-lt"/>
                        </a:rPr>
                        <a:t>decisiones</a:t>
                      </a:r>
                      <a:r>
                        <a:rPr lang="en-US" sz="1600" u="none" strike="noStrike" baseline="0" dirty="0" smtClean="0">
                          <a:latin typeface="+mj-lt"/>
                        </a:rPr>
                        <a:t> </a:t>
                      </a:r>
                      <a:r>
                        <a:rPr lang="en-US" sz="1600" u="none" strike="noStrike" baseline="0" dirty="0" err="1" smtClean="0">
                          <a:latin typeface="+mj-lt"/>
                        </a:rPr>
                        <a:t>seguido</a:t>
                      </a:r>
                      <a:r>
                        <a:rPr lang="en-US" sz="1600" u="none" strike="noStrike" baseline="0" dirty="0" smtClean="0">
                          <a:latin typeface="+mj-lt"/>
                        </a:rPr>
                        <a:t> </a:t>
                      </a:r>
                      <a:r>
                        <a:rPr lang="en-US" sz="1600" u="none" strike="noStrike" baseline="0" dirty="0" err="1" smtClean="0">
                          <a:latin typeface="+mj-lt"/>
                        </a:rPr>
                        <a:t>para</a:t>
                      </a:r>
                      <a:r>
                        <a:rPr lang="en-US" sz="1600" u="none" strike="noStrike" baseline="0" dirty="0" smtClean="0">
                          <a:latin typeface="+mj-lt"/>
                        </a:rPr>
                        <a:t> el </a:t>
                      </a:r>
                      <a:r>
                        <a:rPr lang="en-US" sz="1600" u="none" strike="noStrike" baseline="0" dirty="0" err="1" smtClean="0">
                          <a:latin typeface="+mj-lt"/>
                        </a:rPr>
                        <a:t>diseño</a:t>
                      </a:r>
                      <a:r>
                        <a:rPr lang="en-US" sz="1600" u="none" strike="noStrike" baseline="0" dirty="0" smtClean="0">
                          <a:latin typeface="+mj-lt"/>
                        </a:rPr>
                        <a:t> e </a:t>
                      </a:r>
                      <a:r>
                        <a:rPr lang="en-US" sz="1600" u="none" strike="noStrike" baseline="0" dirty="0" err="1" smtClean="0">
                          <a:latin typeface="+mj-lt"/>
                        </a:rPr>
                        <a:t>implementación</a:t>
                      </a:r>
                      <a:r>
                        <a:rPr lang="en-US" sz="1600" u="none" strike="noStrike" baseline="0" dirty="0" smtClean="0">
                          <a:latin typeface="+mj-lt"/>
                        </a:rPr>
                        <a:t> de la </a:t>
                      </a:r>
                      <a:r>
                        <a:rPr lang="en-US" sz="1600" u="none" strike="noStrike" baseline="0" dirty="0" err="1" smtClean="0">
                          <a:latin typeface="+mj-lt"/>
                        </a:rPr>
                        <a:t>reserva</a:t>
                      </a:r>
                      <a:r>
                        <a:rPr lang="en-US" sz="1600" u="none" strike="noStrike" baseline="0" dirty="0" smtClean="0">
                          <a:latin typeface="+mj-lt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>
                          <a:latin typeface="+mj-lt"/>
                        </a:rPr>
                        <a:t>Des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Ind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955509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>
                          <a:latin typeface="+mj-lt"/>
                        </a:rPr>
                        <a:t>Tipo de organización pesquera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 smtClean="0">
                          <a:latin typeface="+mj-lt"/>
                        </a:rPr>
                        <a:t>Tipo</a:t>
                      </a:r>
                      <a:r>
                        <a:rPr lang="en-US" sz="1600" u="none" strike="noStrike" dirty="0" smtClean="0">
                          <a:latin typeface="+mj-lt"/>
                        </a:rPr>
                        <a:t> de </a:t>
                      </a:r>
                      <a:r>
                        <a:rPr lang="en-US" sz="1600" u="none" strike="noStrike" dirty="0" err="1" smtClean="0">
                          <a:latin typeface="+mj-lt"/>
                        </a:rPr>
                        <a:t>organización</a:t>
                      </a:r>
                      <a:r>
                        <a:rPr lang="en-US" sz="1600" u="none" strike="noStrike" dirty="0" smtClean="0">
                          <a:latin typeface="+mj-lt"/>
                        </a:rPr>
                        <a:t> </a:t>
                      </a:r>
                      <a:r>
                        <a:rPr lang="en-US" sz="1600" u="none" strike="noStrike" dirty="0" err="1" smtClean="0">
                          <a:latin typeface="+mj-lt"/>
                        </a:rPr>
                        <a:t>pesquera</a:t>
                      </a:r>
                      <a:r>
                        <a:rPr lang="en-US" sz="1600" u="none" strike="noStrike" dirty="0" smtClean="0">
                          <a:latin typeface="+mj-lt"/>
                        </a:rPr>
                        <a:t> </a:t>
                      </a:r>
                      <a:r>
                        <a:rPr lang="en-US" sz="1600" u="none" strike="noStrike" dirty="0" err="1" smtClean="0">
                          <a:latin typeface="+mj-lt"/>
                        </a:rPr>
                        <a:t>utilizada</a:t>
                      </a:r>
                      <a:r>
                        <a:rPr lang="en-US" sz="1600" u="none" strike="noStrike" dirty="0" smtClean="0">
                          <a:latin typeface="+mj-lt"/>
                        </a:rPr>
                        <a:t> </a:t>
                      </a:r>
                      <a:r>
                        <a:rPr lang="en-US" sz="1600" u="none" strike="noStrike" dirty="0" err="1" smtClean="0">
                          <a:latin typeface="+mj-lt"/>
                        </a:rPr>
                        <a:t>por</a:t>
                      </a:r>
                      <a:r>
                        <a:rPr lang="en-US" sz="1600" u="none" strike="noStrike" dirty="0" smtClean="0">
                          <a:latin typeface="+mj-lt"/>
                        </a:rPr>
                        <a:t> los </a:t>
                      </a:r>
                      <a:r>
                        <a:rPr lang="en-US" sz="1600" u="none" strike="noStrike" dirty="0" err="1" smtClean="0">
                          <a:latin typeface="+mj-lt"/>
                        </a:rPr>
                        <a:t>usuarios</a:t>
                      </a:r>
                      <a:r>
                        <a:rPr lang="en-US" sz="1600" u="none" strike="noStrike" dirty="0" smtClean="0">
                          <a:latin typeface="+mj-lt"/>
                        </a:rPr>
                        <a:t> de la </a:t>
                      </a:r>
                      <a:r>
                        <a:rPr lang="en-US" sz="1600" u="none" strike="noStrike" dirty="0" err="1" smtClean="0">
                          <a:latin typeface="+mj-lt"/>
                        </a:rPr>
                        <a:t>reserva</a:t>
                      </a:r>
                      <a:r>
                        <a:rPr lang="en-US" sz="1600" u="none" strike="noStrike" dirty="0" smtClean="0">
                          <a:latin typeface="+mj-lt"/>
                        </a:rPr>
                        <a:t> (</a:t>
                      </a:r>
                      <a:r>
                        <a:rPr lang="en-US" sz="1600" u="none" strike="noStrike" dirty="0" err="1" smtClean="0">
                          <a:latin typeface="+mj-lt"/>
                        </a:rPr>
                        <a:t>ausente</a:t>
                      </a:r>
                      <a:r>
                        <a:rPr lang="en-US" sz="1600" u="none" strike="noStrike" dirty="0" smtClean="0">
                          <a:latin typeface="+mj-lt"/>
                        </a:rPr>
                        <a:t>, </a:t>
                      </a:r>
                      <a:r>
                        <a:rPr lang="en-US" sz="1600" u="none" strike="noStrike" dirty="0" err="1" smtClean="0">
                          <a:latin typeface="+mj-lt"/>
                        </a:rPr>
                        <a:t>cooperativa</a:t>
                      </a:r>
                      <a:r>
                        <a:rPr lang="en-US" sz="1600" u="none" strike="noStrike" dirty="0" smtClean="0">
                          <a:latin typeface="+mj-lt"/>
                        </a:rPr>
                        <a:t>, </a:t>
                      </a:r>
                      <a:r>
                        <a:rPr lang="en-US" sz="1600" u="none" strike="noStrike" dirty="0" err="1" smtClean="0">
                          <a:latin typeface="+mj-lt"/>
                        </a:rPr>
                        <a:t>comités</a:t>
                      </a:r>
                      <a:r>
                        <a:rPr lang="en-US" sz="1600" u="none" strike="noStrike" dirty="0" smtClean="0">
                          <a:latin typeface="+mj-lt"/>
                        </a:rPr>
                        <a:t> </a:t>
                      </a:r>
                      <a:r>
                        <a:rPr lang="en-US" sz="1600" u="none" strike="noStrike" dirty="0" err="1" smtClean="0">
                          <a:latin typeface="+mj-lt"/>
                        </a:rPr>
                        <a:t>comunitarios</a:t>
                      </a:r>
                      <a:r>
                        <a:rPr lang="en-US" sz="1600" u="none" strike="noStrike" dirty="0" smtClean="0">
                          <a:latin typeface="+mj-lt"/>
                        </a:rPr>
                        <a:t>, </a:t>
                      </a:r>
                      <a:r>
                        <a:rPr lang="en-US" sz="1600" u="none" strike="noStrike" dirty="0" err="1" smtClean="0">
                          <a:latin typeface="+mj-lt"/>
                        </a:rPr>
                        <a:t>unión</a:t>
                      </a:r>
                      <a:r>
                        <a:rPr lang="en-US" sz="1600" u="none" strike="noStrike" dirty="0" smtClean="0">
                          <a:latin typeface="+mj-lt"/>
                        </a:rPr>
                        <a:t>,</a:t>
                      </a:r>
                      <a:r>
                        <a:rPr lang="en-US" sz="1600" u="none" strike="noStrike" baseline="0" dirty="0" smtClean="0">
                          <a:latin typeface="+mj-lt"/>
                        </a:rPr>
                        <a:t> </a:t>
                      </a:r>
                      <a:r>
                        <a:rPr lang="en-US" sz="1600" u="none" strike="noStrike" baseline="0" dirty="0" err="1" smtClean="0">
                          <a:latin typeface="+mj-lt"/>
                        </a:rPr>
                        <a:t>federación</a:t>
                      </a:r>
                      <a:r>
                        <a:rPr lang="en-US" sz="1600" u="none" strike="noStrike" baseline="0" dirty="0" smtClean="0">
                          <a:latin typeface="+mj-lt"/>
                        </a:rPr>
                        <a:t>…).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>
                          <a:latin typeface="+mj-lt"/>
                        </a:rPr>
                        <a:t>Cat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Ind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837328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>
                          <a:latin typeface="+mj-lt"/>
                        </a:rPr>
                        <a:t>Representación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>
                          <a:latin typeface="+mj-lt"/>
                        </a:rPr>
                        <a:t>Nivel de representación e </a:t>
                      </a:r>
                      <a:r>
                        <a:rPr lang="es-MX" sz="1600" u="none" strike="noStrike" dirty="0" err="1" smtClean="0">
                          <a:latin typeface="+mj-lt"/>
                        </a:rPr>
                        <a:t>inclusividad</a:t>
                      </a:r>
                      <a:r>
                        <a:rPr lang="es-MX" sz="1600" u="none" strike="noStrike" dirty="0" smtClean="0">
                          <a:latin typeface="+mj-lt"/>
                        </a:rPr>
                        <a:t> durante</a:t>
                      </a:r>
                      <a:r>
                        <a:rPr lang="es-MX" sz="1600" u="none" strike="noStrike" baseline="0" dirty="0" smtClean="0">
                          <a:latin typeface="+mj-lt"/>
                        </a:rPr>
                        <a:t> el proceso de </a:t>
                      </a:r>
                      <a:r>
                        <a:rPr lang="es-MX" sz="1600" u="none" strike="noStrike" baseline="0" dirty="0" err="1" smtClean="0">
                          <a:latin typeface="+mj-lt"/>
                        </a:rPr>
                        <a:t>planéación</a:t>
                      </a:r>
                      <a:r>
                        <a:rPr lang="es-MX" sz="1600" u="none" strike="noStrike" baseline="0" dirty="0" smtClean="0">
                          <a:latin typeface="+mj-lt"/>
                        </a:rPr>
                        <a:t>, implementación y manejo.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>
                          <a:latin typeface="+mj-lt"/>
                        </a:rPr>
                        <a:t>Ord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Ind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629816"/>
            <a:ext cx="10971372" cy="1143000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ZRP Quintana Roo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Sian </a:t>
            </a:r>
            <a:r>
              <a:rPr lang="es-MX" dirty="0" err="1" smtClean="0"/>
              <a:t>Ka</a:t>
            </a:r>
            <a:r>
              <a:rPr lang="es-MX" dirty="0" smtClean="0"/>
              <a:t>’ </a:t>
            </a:r>
            <a:r>
              <a:rPr lang="es-MX" dirty="0" err="1" smtClean="0"/>
              <a:t>an</a:t>
            </a:r>
            <a:endParaRPr lang="es-MX" dirty="0" smtClean="0"/>
          </a:p>
          <a:p>
            <a:r>
              <a:rPr lang="es-MX" dirty="0" smtClean="0"/>
              <a:t>SSCPP Cozumel SCL</a:t>
            </a:r>
          </a:p>
          <a:p>
            <a:r>
              <a:rPr lang="es-MX" dirty="0" smtClean="0"/>
              <a:t>30/11/2012</a:t>
            </a:r>
          </a:p>
          <a:p>
            <a:r>
              <a:rPr lang="es-MX" dirty="0" smtClean="0"/>
              <a:t>8 polígonos</a:t>
            </a:r>
          </a:p>
          <a:p>
            <a:pPr lvl="1"/>
            <a:r>
              <a:rPr lang="es-MX" dirty="0" smtClean="0"/>
              <a:t>2 Lagunas costeras</a:t>
            </a:r>
          </a:p>
          <a:p>
            <a:pPr lvl="1"/>
            <a:r>
              <a:rPr lang="es-MX" dirty="0" smtClean="0"/>
              <a:t>6 sitios arrecifales</a:t>
            </a:r>
          </a:p>
        </p:txBody>
      </p:sp>
      <p:grpSp>
        <p:nvGrpSpPr>
          <p:cNvPr id="7" name="6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8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10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Mapa aquí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557808"/>
            <a:ext cx="10971372" cy="1143000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054647" y="1556792"/>
            <a:ext cx="993710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s-MX" sz="2000" dirty="0" smtClean="0"/>
              <a:t>Contribuir a recuperar las poblaciones de especies objetivo de las pesquerías, como </a:t>
            </a:r>
            <a:r>
              <a:rPr lang="es-MX" sz="2000" b="1" dirty="0" smtClean="0"/>
              <a:t>langosta, caracol rosado y varias especies de peces</a:t>
            </a:r>
            <a:r>
              <a:rPr lang="es-MX" sz="2000" dirty="0" smtClean="0"/>
              <a:t>, ayudando al reclutamiento, el crecimiento y la </a:t>
            </a:r>
            <a:r>
              <a:rPr lang="es-MX" sz="2000" b="1" dirty="0" smtClean="0"/>
              <a:t>densidad para mejorar el éxito reproductivo</a:t>
            </a:r>
            <a:r>
              <a:rPr lang="es-MX" sz="2000" dirty="0" smtClean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000" dirty="0" smtClean="0"/>
              <a:t>Contribuir </a:t>
            </a:r>
            <a:r>
              <a:rPr lang="es-MX" sz="2000" b="1" dirty="0" smtClean="0"/>
              <a:t>a mejorar la productividad </a:t>
            </a:r>
            <a:r>
              <a:rPr lang="es-MX" sz="2000" dirty="0" smtClean="0"/>
              <a:t>pesquera a mediano plazo </a:t>
            </a:r>
            <a:r>
              <a:rPr lang="es-MX" sz="2000" b="1" dirty="0" smtClean="0"/>
              <a:t>recuperando la biomasa</a:t>
            </a:r>
            <a:r>
              <a:rPr lang="es-MX" sz="2000" dirty="0" smtClean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000" dirty="0" smtClean="0"/>
              <a:t>Ayudar a </a:t>
            </a:r>
            <a:r>
              <a:rPr lang="es-MX" sz="2000" b="1" dirty="0" smtClean="0"/>
              <a:t>aumentar la resiliencia </a:t>
            </a:r>
            <a:r>
              <a:rPr lang="es-MX" sz="2000" dirty="0" smtClean="0"/>
              <a:t>de los ecosistemas y de la pesca ante perturbaciones climáticas o presiones antropogénicas. 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000" b="1" dirty="0" smtClean="0"/>
              <a:t>Proteger una porción del hábitat</a:t>
            </a:r>
            <a:r>
              <a:rPr lang="es-MX" sz="2000" dirty="0" smtClean="0"/>
              <a:t>, la biodiversidad y los procesos ecológicos de los ecosistemas coralinos, de la laguna </a:t>
            </a:r>
            <a:r>
              <a:rPr lang="es-MX" sz="2000" dirty="0" err="1" smtClean="0"/>
              <a:t>arrecifal</a:t>
            </a:r>
            <a:r>
              <a:rPr lang="es-MX" sz="2000" dirty="0" smtClean="0"/>
              <a:t> y de los humedales, </a:t>
            </a:r>
            <a:r>
              <a:rPr lang="es-MX" sz="2000" b="1" dirty="0" smtClean="0"/>
              <a:t>con la restauración de sus funciones tróficas</a:t>
            </a:r>
            <a:r>
              <a:rPr lang="es-MX" sz="2000" dirty="0" smtClean="0"/>
              <a:t> de importancia para las especies comerciales pesqueras. 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7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9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Título"/>
          <p:cNvSpPr>
            <a:spLocks noGrp="1"/>
          </p:cNvSpPr>
          <p:nvPr>
            <p:ph type="title"/>
          </p:nvPr>
        </p:nvSpPr>
        <p:spPr>
          <a:xfrm>
            <a:off x="609521" y="557808"/>
            <a:ext cx="10971372" cy="1143000"/>
          </a:xfrm>
        </p:spPr>
        <p:txBody>
          <a:bodyPr/>
          <a:lstStyle/>
          <a:p>
            <a:r>
              <a:rPr lang="es-MX" dirty="0" smtClean="0"/>
              <a:t>Indicadores seleccionados</a:t>
            </a:r>
            <a:endParaRPr lang="es-MX" dirty="0"/>
          </a:p>
        </p:txBody>
      </p:sp>
      <p:grpSp>
        <p:nvGrpSpPr>
          <p:cNvPr id="8" name="7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9" name="Picture 2" descr="D:\Descargas\logo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Image resul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11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Rectángulo"/>
          <p:cNvSpPr/>
          <p:nvPr/>
        </p:nvSpPr>
        <p:spPr>
          <a:xfrm>
            <a:off x="3502919" y="1700808"/>
            <a:ext cx="288032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 smtClean="0"/>
              <a:t>Socioeconómicos:</a:t>
            </a:r>
          </a:p>
          <a:p>
            <a:pPr lvl="1"/>
            <a:r>
              <a:rPr lang="es-MX" sz="2400" dirty="0" smtClean="0"/>
              <a:t>Arribos totales</a:t>
            </a:r>
          </a:p>
          <a:p>
            <a:pPr lvl="1"/>
            <a:r>
              <a:rPr lang="es-MX" sz="2400" dirty="0" smtClean="0"/>
              <a:t>Arribos objetivo</a:t>
            </a:r>
          </a:p>
          <a:p>
            <a:pPr lvl="1"/>
            <a:r>
              <a:rPr lang="es-MX" sz="2400" dirty="0" smtClean="0"/>
              <a:t>Ingresos totales</a:t>
            </a:r>
          </a:p>
          <a:p>
            <a:pPr lvl="1"/>
            <a:r>
              <a:rPr lang="es-MX" sz="2400" dirty="0" smtClean="0"/>
              <a:t>Ingresos objetivo</a:t>
            </a:r>
          </a:p>
          <a:p>
            <a:pPr lvl="1"/>
            <a:r>
              <a:rPr lang="es-MX" sz="2400" dirty="0" smtClean="0"/>
              <a:t>Conocimiento</a:t>
            </a:r>
            <a:endParaRPr lang="es-MX" dirty="0"/>
          </a:p>
        </p:txBody>
      </p:sp>
      <p:sp>
        <p:nvSpPr>
          <p:cNvPr id="14" name="13 Rectángulo"/>
          <p:cNvSpPr/>
          <p:nvPr/>
        </p:nvSpPr>
        <p:spPr>
          <a:xfrm>
            <a:off x="7031310" y="1700808"/>
            <a:ext cx="518457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 smtClean="0"/>
              <a:t>Gobernanza:</a:t>
            </a:r>
          </a:p>
          <a:p>
            <a:pPr lvl="1"/>
            <a:r>
              <a:rPr lang="es-MX" sz="2400" dirty="0" smtClean="0"/>
              <a:t>Acceso a la pesquería</a:t>
            </a:r>
          </a:p>
          <a:p>
            <a:pPr lvl="1"/>
            <a:r>
              <a:rPr lang="es-MX" sz="2400" dirty="0" smtClean="0"/>
              <a:t>Número de pescadores</a:t>
            </a:r>
          </a:p>
          <a:p>
            <a:pPr lvl="1"/>
            <a:r>
              <a:rPr lang="es-MX" sz="2400" dirty="0" smtClean="0"/>
              <a:t>Reconocimiento legal de la reserva</a:t>
            </a:r>
          </a:p>
          <a:p>
            <a:pPr lvl="1"/>
            <a:r>
              <a:rPr lang="es-MX" sz="2400" dirty="0" smtClean="0"/>
              <a:t>Tipo de reserva</a:t>
            </a:r>
          </a:p>
          <a:p>
            <a:pPr lvl="1"/>
            <a:r>
              <a:rPr lang="es-MX" sz="2400" dirty="0" smtClean="0"/>
              <a:t>Plan de manejo</a:t>
            </a:r>
          </a:p>
          <a:p>
            <a:pPr lvl="1"/>
            <a:r>
              <a:rPr lang="es-MX" sz="2400" dirty="0" smtClean="0"/>
              <a:t>Procuración de la reserva</a:t>
            </a:r>
          </a:p>
          <a:p>
            <a:pPr lvl="1"/>
            <a:r>
              <a:rPr lang="es-MX" sz="2400" dirty="0" smtClean="0"/>
              <a:t>Razonamiento para la ubicación</a:t>
            </a:r>
          </a:p>
          <a:p>
            <a:pPr lvl="1"/>
            <a:r>
              <a:rPr lang="es-MX" sz="2400" dirty="0" smtClean="0"/>
              <a:t>Nivel de inclusión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334567" y="1772816"/>
            <a:ext cx="2304256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 smtClean="0"/>
              <a:t>Biofísicos:</a:t>
            </a:r>
          </a:p>
          <a:p>
            <a:pPr lvl="1"/>
            <a:r>
              <a:rPr lang="es-MX" sz="2400" dirty="0" smtClean="0"/>
              <a:t>Diversidad</a:t>
            </a:r>
          </a:p>
          <a:p>
            <a:pPr lvl="1"/>
            <a:r>
              <a:rPr lang="es-MX" sz="2400" dirty="0" smtClean="0"/>
              <a:t>Densidad</a:t>
            </a:r>
          </a:p>
          <a:p>
            <a:pPr lvl="1"/>
            <a:r>
              <a:rPr lang="es-MX" sz="2400" dirty="0" smtClean="0"/>
              <a:t>Biomasa</a:t>
            </a:r>
          </a:p>
          <a:p>
            <a:pPr lvl="1"/>
            <a:r>
              <a:rPr lang="es-MX" sz="2400" dirty="0" smtClean="0"/>
              <a:t>Talla</a:t>
            </a:r>
          </a:p>
          <a:p>
            <a:pPr lvl="1"/>
            <a:r>
              <a:rPr lang="es-MX" sz="2400" dirty="0" smtClean="0"/>
              <a:t>Nivel trófico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557808"/>
            <a:ext cx="10971372" cy="1143000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Resumen de resultados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hlinkClick r:id="rId2"/>
              </a:rPr>
              <a:t>www.jcvdav.github.io/QRoo</a:t>
            </a:r>
            <a:endParaRPr lang="es-MX" dirty="0" smtClean="0"/>
          </a:p>
          <a:p>
            <a:r>
              <a:rPr lang="es-MX" dirty="0" smtClean="0"/>
              <a:t>Mayoría de sitios e indicadores en incremento significativo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6" name="Picture 2" descr="D:\Descargas\logo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Image resul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8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548680"/>
            <a:ext cx="10971372" cy="1143000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MX" dirty="0"/>
          </a:p>
        </p:txBody>
      </p:sp>
      <p:grpSp>
        <p:nvGrpSpPr>
          <p:cNvPr id="4" name="9 Grupo"/>
          <p:cNvGrpSpPr/>
          <p:nvPr/>
        </p:nvGrpSpPr>
        <p:grpSpPr>
          <a:xfrm>
            <a:off x="0" y="0"/>
            <a:ext cx="12190413" cy="6885384"/>
            <a:chOff x="0" y="0"/>
            <a:chExt cx="12190413" cy="6885384"/>
          </a:xfrm>
        </p:grpSpPr>
        <p:grpSp>
          <p:nvGrpSpPr>
            <p:cNvPr id="5" name="4 Grupo"/>
            <p:cNvGrpSpPr/>
            <p:nvPr/>
          </p:nvGrpSpPr>
          <p:grpSpPr>
            <a:xfrm>
              <a:off x="0" y="0"/>
              <a:ext cx="12190413" cy="900000"/>
              <a:chOff x="0" y="0"/>
              <a:chExt cx="12190413" cy="900000"/>
            </a:xfrm>
          </p:grpSpPr>
          <p:pic>
            <p:nvPicPr>
              <p:cNvPr id="6" name="Picture 2" descr="D:\Descargas\logo2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3158" y="0"/>
                <a:ext cx="743840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Image result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28344" y="0"/>
                <a:ext cx="662069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6" descr="Image result for comunidad y biodiversidad logo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066519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0" y="6165384"/>
              <a:ext cx="12190413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2 Grupo"/>
          <p:cNvGrpSpPr/>
          <p:nvPr/>
        </p:nvGrpSpPr>
        <p:grpSpPr>
          <a:xfrm>
            <a:off x="527313" y="188640"/>
            <a:ext cx="11327784" cy="6480720"/>
            <a:chOff x="395536" y="188640"/>
            <a:chExt cx="8496944" cy="6480720"/>
          </a:xfrm>
        </p:grpSpPr>
        <p:sp>
          <p:nvSpPr>
            <p:cNvPr id="4" name="3 Rectángulo redondeado"/>
            <p:cNvSpPr/>
            <p:nvPr/>
          </p:nvSpPr>
          <p:spPr>
            <a:xfrm>
              <a:off x="395536" y="188640"/>
              <a:ext cx="8496944" cy="6480720"/>
            </a:xfrm>
            <a:prstGeom prst="roundRect">
              <a:avLst>
                <a:gd name="adj" fmla="val 61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" name="4 Rectángulo redondeado"/>
            <p:cNvSpPr/>
            <p:nvPr/>
          </p:nvSpPr>
          <p:spPr>
            <a:xfrm>
              <a:off x="3563888" y="585064"/>
              <a:ext cx="2088232" cy="342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6" name="5 Rectángulo redondeado"/>
            <p:cNvSpPr/>
            <p:nvPr/>
          </p:nvSpPr>
          <p:spPr>
            <a:xfrm>
              <a:off x="683568" y="585064"/>
              <a:ext cx="2088232" cy="342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7" name="6 Rectángulo redondeado"/>
            <p:cNvSpPr/>
            <p:nvPr/>
          </p:nvSpPr>
          <p:spPr>
            <a:xfrm>
              <a:off x="6444208" y="585064"/>
              <a:ext cx="2088232" cy="342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9" name="8 Elipse"/>
            <p:cNvSpPr/>
            <p:nvPr/>
          </p:nvSpPr>
          <p:spPr>
            <a:xfrm>
              <a:off x="4112958" y="5229200"/>
              <a:ext cx="621081" cy="79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899592" y="188640"/>
              <a:ext cx="7632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/>
                <a:t>BIOFÍSICOS			   SOCIOECONÓMICOS	 	       </a:t>
              </a:r>
              <a:r>
                <a:rPr lang="es-MX" b="1" dirty="0"/>
                <a:t> </a:t>
              </a:r>
              <a:r>
                <a:rPr lang="es-MX" b="1" dirty="0" smtClean="0"/>
                <a:t>  GOBERNANZA</a:t>
              </a:r>
              <a:endParaRPr lang="es-MX" b="1" dirty="0"/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827584" y="836712"/>
              <a:ext cx="180020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Indicador 1</a:t>
              </a:r>
            </a:p>
            <a:p>
              <a:endParaRPr lang="es-MX" dirty="0"/>
            </a:p>
            <a:p>
              <a:r>
                <a:rPr lang="es-MX" dirty="0" smtClean="0"/>
                <a:t>Indicador 2</a:t>
              </a:r>
            </a:p>
            <a:p>
              <a:endParaRPr lang="es-MX" dirty="0"/>
            </a:p>
            <a:p>
              <a:r>
                <a:rPr lang="es-MX" dirty="0" smtClean="0"/>
                <a:t>Indicador 3…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Indicador n</a:t>
              </a:r>
              <a:endParaRPr lang="es-MX" dirty="0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3707904" y="836712"/>
              <a:ext cx="180020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Indicador 1</a:t>
              </a:r>
            </a:p>
            <a:p>
              <a:endParaRPr lang="es-MX" dirty="0"/>
            </a:p>
            <a:p>
              <a:r>
                <a:rPr lang="es-MX" dirty="0" smtClean="0"/>
                <a:t>Indicador 2</a:t>
              </a:r>
            </a:p>
            <a:p>
              <a:endParaRPr lang="es-MX" dirty="0"/>
            </a:p>
            <a:p>
              <a:r>
                <a:rPr lang="es-MX" dirty="0" smtClean="0"/>
                <a:t>Indicador 3…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Indicador n</a:t>
              </a:r>
              <a:endParaRPr lang="es-MX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6588224" y="764704"/>
              <a:ext cx="180020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Indicador 1</a:t>
              </a:r>
            </a:p>
            <a:p>
              <a:endParaRPr lang="es-MX" dirty="0"/>
            </a:p>
            <a:p>
              <a:r>
                <a:rPr lang="es-MX" dirty="0" smtClean="0"/>
                <a:t>Indicador 2</a:t>
              </a:r>
            </a:p>
            <a:p>
              <a:endParaRPr lang="es-MX" dirty="0"/>
            </a:p>
            <a:p>
              <a:r>
                <a:rPr lang="es-MX" dirty="0" smtClean="0"/>
                <a:t>Indicador 3…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Indicador n</a:t>
              </a:r>
              <a:endParaRPr lang="es-MX" dirty="0"/>
            </a:p>
          </p:txBody>
        </p:sp>
        <p:sp>
          <p:nvSpPr>
            <p:cNvPr id="14" name="13 Rectángulo redondeado"/>
            <p:cNvSpPr/>
            <p:nvPr/>
          </p:nvSpPr>
          <p:spPr>
            <a:xfrm>
              <a:off x="2123728" y="836712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5" name="14 Rectángulo redondeado"/>
            <p:cNvSpPr/>
            <p:nvPr/>
          </p:nvSpPr>
          <p:spPr>
            <a:xfrm>
              <a:off x="2123728" y="1340768"/>
              <a:ext cx="360040" cy="36004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6" name="15 Rectángulo redondeado"/>
            <p:cNvSpPr/>
            <p:nvPr/>
          </p:nvSpPr>
          <p:spPr>
            <a:xfrm>
              <a:off x="2123728" y="1844824"/>
              <a:ext cx="360040" cy="36004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7" name="16 Rectángulo redondeado"/>
            <p:cNvSpPr/>
            <p:nvPr/>
          </p:nvSpPr>
          <p:spPr>
            <a:xfrm>
              <a:off x="2123728" y="3573016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8" name="17 Rectángulo redondeado"/>
            <p:cNvSpPr/>
            <p:nvPr/>
          </p:nvSpPr>
          <p:spPr>
            <a:xfrm>
              <a:off x="5004048" y="836712"/>
              <a:ext cx="360040" cy="36004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9" name="18 Rectángulo redondeado"/>
            <p:cNvSpPr/>
            <p:nvPr/>
          </p:nvSpPr>
          <p:spPr>
            <a:xfrm>
              <a:off x="5004048" y="1340768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0" name="19 Rectángulo redondeado"/>
            <p:cNvSpPr/>
            <p:nvPr/>
          </p:nvSpPr>
          <p:spPr>
            <a:xfrm>
              <a:off x="5004048" y="1844824"/>
              <a:ext cx="360040" cy="36004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1" name="20 Rectángulo redondeado"/>
            <p:cNvSpPr/>
            <p:nvPr/>
          </p:nvSpPr>
          <p:spPr>
            <a:xfrm>
              <a:off x="5004048" y="3573016"/>
              <a:ext cx="360040" cy="36004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2" name="21 Rectángulo redondeado"/>
            <p:cNvSpPr/>
            <p:nvPr/>
          </p:nvSpPr>
          <p:spPr>
            <a:xfrm>
              <a:off x="7884368" y="836712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3" name="22 Rectángulo redondeado"/>
            <p:cNvSpPr/>
            <p:nvPr/>
          </p:nvSpPr>
          <p:spPr>
            <a:xfrm>
              <a:off x="7884368" y="1340768"/>
              <a:ext cx="360040" cy="36004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4" name="23 Rectángulo redondeado"/>
            <p:cNvSpPr/>
            <p:nvPr/>
          </p:nvSpPr>
          <p:spPr>
            <a:xfrm>
              <a:off x="7884368" y="1844824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5" name="24 Rectángulo redondeado"/>
            <p:cNvSpPr/>
            <p:nvPr/>
          </p:nvSpPr>
          <p:spPr>
            <a:xfrm>
              <a:off x="7884368" y="3573016"/>
              <a:ext cx="360040" cy="36004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683568" y="4211796"/>
              <a:ext cx="7992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/>
                <a:t> </a:t>
              </a:r>
              <a:r>
                <a:rPr lang="es-MX" b="1" dirty="0" smtClean="0"/>
                <a:t>        LEYENDA	</a:t>
              </a:r>
              <a:r>
                <a:rPr lang="es-MX" b="1" dirty="0"/>
                <a:t>	 </a:t>
              </a:r>
              <a:r>
                <a:rPr lang="es-MX" b="1" dirty="0" smtClean="0"/>
                <a:t>             		GENERAL			        DESCARGAR REPORTE</a:t>
              </a:r>
              <a:endParaRPr lang="es-MX" b="1" dirty="0"/>
            </a:p>
          </p:txBody>
        </p:sp>
        <p:sp>
          <p:nvSpPr>
            <p:cNvPr id="27" name="26 Rectángulo redondeado"/>
            <p:cNvSpPr/>
            <p:nvPr/>
          </p:nvSpPr>
          <p:spPr>
            <a:xfrm>
              <a:off x="683568" y="4653136"/>
              <a:ext cx="2304256" cy="1800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29" name="28 Rectángulo redondeado"/>
            <p:cNvSpPr/>
            <p:nvPr/>
          </p:nvSpPr>
          <p:spPr>
            <a:xfrm>
              <a:off x="899616" y="4725144"/>
              <a:ext cx="216000" cy="216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0" name="29 Rectángulo redondeado"/>
            <p:cNvSpPr/>
            <p:nvPr/>
          </p:nvSpPr>
          <p:spPr>
            <a:xfrm>
              <a:off x="899616" y="5085184"/>
              <a:ext cx="216000" cy="216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1" name="30 Rectángulo redondeado"/>
            <p:cNvSpPr/>
            <p:nvPr/>
          </p:nvSpPr>
          <p:spPr>
            <a:xfrm>
              <a:off x="899616" y="5805264"/>
              <a:ext cx="216000" cy="2160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2" name="31 Rectángulo redondeado"/>
            <p:cNvSpPr/>
            <p:nvPr/>
          </p:nvSpPr>
          <p:spPr>
            <a:xfrm>
              <a:off x="899616" y="5445224"/>
              <a:ext cx="216000" cy="2160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3" name="32 Rectángulo redondeado"/>
            <p:cNvSpPr/>
            <p:nvPr/>
          </p:nvSpPr>
          <p:spPr>
            <a:xfrm>
              <a:off x="899616" y="6165304"/>
              <a:ext cx="216000" cy="2160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1115616" y="4697849"/>
              <a:ext cx="1496518" cy="1708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MX" sz="1400" dirty="0" smtClean="0"/>
                <a:t>Incremento significativo</a:t>
              </a:r>
            </a:p>
            <a:p>
              <a:pPr>
                <a:lnSpc>
                  <a:spcPct val="150000"/>
                </a:lnSpc>
              </a:pPr>
              <a:r>
                <a:rPr lang="es-MX" sz="1400" dirty="0" smtClean="0"/>
                <a:t>Incremento</a:t>
              </a:r>
            </a:p>
            <a:p>
              <a:pPr>
                <a:lnSpc>
                  <a:spcPct val="150000"/>
                </a:lnSpc>
              </a:pPr>
              <a:r>
                <a:rPr lang="es-MX" sz="1400" dirty="0" smtClean="0"/>
                <a:t>Sin cambio</a:t>
              </a:r>
            </a:p>
            <a:p>
              <a:pPr>
                <a:lnSpc>
                  <a:spcPct val="150000"/>
                </a:lnSpc>
              </a:pPr>
              <a:r>
                <a:rPr lang="es-MX" sz="1400" dirty="0" smtClean="0"/>
                <a:t>Decremento</a:t>
              </a:r>
            </a:p>
            <a:p>
              <a:pPr>
                <a:lnSpc>
                  <a:spcPct val="150000"/>
                </a:lnSpc>
              </a:pPr>
              <a:r>
                <a:rPr lang="es-MX" sz="1400" dirty="0" smtClean="0"/>
                <a:t>Decremento significativo</a:t>
              </a:r>
              <a:endParaRPr lang="es-MX" sz="1400" dirty="0"/>
            </a:p>
          </p:txBody>
        </p:sp>
        <p:sp>
          <p:nvSpPr>
            <p:cNvPr id="39" name="38 Arco de bloque"/>
            <p:cNvSpPr/>
            <p:nvPr/>
          </p:nvSpPr>
          <p:spPr>
            <a:xfrm>
              <a:off x="3851920" y="4869328"/>
              <a:ext cx="1134148" cy="1512000"/>
            </a:xfrm>
            <a:prstGeom prst="blockArc">
              <a:avLst>
                <a:gd name="adj1" fmla="val 10155389"/>
                <a:gd name="adj2" fmla="val 17006793"/>
                <a:gd name="adj3" fmla="val 23496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6" name="35 Botón de acción: Documento">
              <a:hlinkClick r:id="" action="ppaction://noaction" highlightClick="1"/>
            </p:cNvPr>
            <p:cNvSpPr/>
            <p:nvPr/>
          </p:nvSpPr>
          <p:spPr>
            <a:xfrm>
              <a:off x="6588224" y="4797152"/>
              <a:ext cx="1872208" cy="1368152"/>
            </a:xfrm>
            <a:prstGeom prst="actionButton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0" name="39 Arco de bloque"/>
            <p:cNvSpPr/>
            <p:nvPr/>
          </p:nvSpPr>
          <p:spPr>
            <a:xfrm>
              <a:off x="3851920" y="4869160"/>
              <a:ext cx="1134148" cy="1512000"/>
            </a:xfrm>
            <a:prstGeom prst="blockArc">
              <a:avLst>
                <a:gd name="adj1" fmla="val 17179818"/>
                <a:gd name="adj2" fmla="val 3319794"/>
                <a:gd name="adj3" fmla="val 23480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1" name="40 Arco de bloque"/>
            <p:cNvSpPr/>
            <p:nvPr/>
          </p:nvSpPr>
          <p:spPr>
            <a:xfrm>
              <a:off x="3851920" y="4869160"/>
              <a:ext cx="1134148" cy="1512000"/>
            </a:xfrm>
            <a:prstGeom prst="blockArc">
              <a:avLst>
                <a:gd name="adj1" fmla="val 3423470"/>
                <a:gd name="adj2" fmla="val 10165535"/>
                <a:gd name="adj3" fmla="val 22987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</p:grpSp>
      <p:sp>
        <p:nvSpPr>
          <p:cNvPr id="37" name="36 CuadroTexto"/>
          <p:cNvSpPr txBox="1"/>
          <p:nvPr/>
        </p:nvSpPr>
        <p:spPr>
          <a:xfrm>
            <a:off x="5447434" y="4971816"/>
            <a:ext cx="2303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B	</a:t>
            </a:r>
          </a:p>
          <a:p>
            <a:r>
              <a:rPr lang="es-MX" b="1" dirty="0"/>
              <a:t> </a:t>
            </a:r>
            <a:r>
              <a:rPr lang="es-MX" b="1" dirty="0" smtClean="0"/>
              <a:t>              SE</a:t>
            </a:r>
          </a:p>
          <a:p>
            <a:endParaRPr lang="es-MX" b="1" dirty="0" smtClean="0"/>
          </a:p>
          <a:p>
            <a:endParaRPr lang="es-MX" b="1" dirty="0" smtClean="0"/>
          </a:p>
          <a:p>
            <a:r>
              <a:rPr lang="es-MX" b="1" dirty="0" smtClean="0"/>
              <a:t>    G</a:t>
            </a:r>
            <a:endParaRPr lang="es-MX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052" name="AutoShape 4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054" name="AutoShape 6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056" name="AutoShape 8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058" name="AutoShape 10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-1"/>
            <a:ext cx="11927854" cy="681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9 Grupo"/>
          <p:cNvGrpSpPr/>
          <p:nvPr/>
        </p:nvGrpSpPr>
        <p:grpSpPr>
          <a:xfrm>
            <a:off x="0" y="0"/>
            <a:ext cx="12190413" cy="6885384"/>
            <a:chOff x="0" y="0"/>
            <a:chExt cx="12190413" cy="6885384"/>
          </a:xfrm>
        </p:grpSpPr>
        <p:grpSp>
          <p:nvGrpSpPr>
            <p:cNvPr id="5" name="4 Grupo"/>
            <p:cNvGrpSpPr/>
            <p:nvPr/>
          </p:nvGrpSpPr>
          <p:grpSpPr>
            <a:xfrm>
              <a:off x="0" y="0"/>
              <a:ext cx="12190413" cy="900000"/>
              <a:chOff x="0" y="0"/>
              <a:chExt cx="12190413" cy="900000"/>
            </a:xfrm>
          </p:grpSpPr>
          <p:pic>
            <p:nvPicPr>
              <p:cNvPr id="6" name="Picture 2" descr="D:\Descargas\logo2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3158" y="0"/>
                <a:ext cx="743840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Image result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28344" y="0"/>
                <a:ext cx="662069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6" descr="Image result for comunidad y biodiversidad logo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066519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0" y="6165384"/>
              <a:ext cx="12190413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aphicFrame>
        <p:nvGraphicFramePr>
          <p:cNvPr id="10" name="Espaço Reservado para Conteú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756025"/>
              </p:ext>
            </p:extLst>
          </p:nvPr>
        </p:nvGraphicFramePr>
        <p:xfrm>
          <a:off x="524105" y="1096780"/>
          <a:ext cx="11142201" cy="4871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77"/>
                <a:gridCol w="513172"/>
                <a:gridCol w="821076"/>
                <a:gridCol w="513172"/>
                <a:gridCol w="513172"/>
                <a:gridCol w="513172"/>
                <a:gridCol w="513172"/>
                <a:gridCol w="513172"/>
                <a:gridCol w="821076"/>
                <a:gridCol w="1005840"/>
              </a:tblGrid>
              <a:tr h="1489639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Objetivos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Diversidad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Densidad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maduros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Densidad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Biomasa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Nivel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trófico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Capturas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Ingressos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Conocimiento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Medios</a:t>
                      </a:r>
                      <a:r>
                        <a:rPr lang="en-US" dirty="0" smtClean="0"/>
                        <a:t> de subsistencia</a:t>
                      </a:r>
                    </a:p>
                  </a:txBody>
                  <a:tcPr vert="vert270" anchor="ctr"/>
                </a:tc>
              </a:tr>
              <a:tr h="39790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Recuperar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especies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interés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comercial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</a:tr>
              <a:tr h="39790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Conservar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especies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en</a:t>
                      </a:r>
                      <a:r>
                        <a:rPr lang="en-US" baseline="0" dirty="0" smtClean="0"/>
                        <a:t> regimen de </a:t>
                      </a:r>
                      <a:r>
                        <a:rPr lang="en-US" baseline="0" dirty="0" err="1" smtClean="0"/>
                        <a:t>protección</a:t>
                      </a:r>
                      <a:r>
                        <a:rPr lang="en-US" baseline="0" dirty="0" smtClean="0"/>
                        <a:t> especial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</a:tr>
              <a:tr h="39790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Mejorar</a:t>
                      </a:r>
                      <a:r>
                        <a:rPr lang="en-US" dirty="0" smtClean="0"/>
                        <a:t> la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productividad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pesquera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aguas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adjacentes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</a:tr>
              <a:tr h="39790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Evitar</a:t>
                      </a:r>
                      <a:r>
                        <a:rPr lang="en-US" dirty="0" smtClean="0"/>
                        <a:t> que</a:t>
                      </a:r>
                      <a:r>
                        <a:rPr lang="en-US" baseline="0" dirty="0" smtClean="0"/>
                        <a:t> se </a:t>
                      </a:r>
                      <a:r>
                        <a:rPr lang="en-US" baseline="0" dirty="0" err="1" smtClean="0"/>
                        <a:t>llegue</a:t>
                      </a:r>
                      <a:r>
                        <a:rPr lang="en-US" baseline="0" dirty="0" smtClean="0"/>
                        <a:t> a la </a:t>
                      </a:r>
                      <a:r>
                        <a:rPr lang="en-US" baseline="0" dirty="0" err="1" smtClean="0"/>
                        <a:t>sobreexplotación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</a:tr>
              <a:tr h="39790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Recuperar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espécies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sobreexplotadas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</a:tr>
              <a:tr h="39790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Preservar</a:t>
                      </a:r>
                      <a:r>
                        <a:rPr lang="en-US" dirty="0" smtClean="0"/>
                        <a:t> el habitat de las </a:t>
                      </a:r>
                      <a:r>
                        <a:rPr lang="en-US" dirty="0" err="1" smtClean="0"/>
                        <a:t>especies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pesqueras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*</a:t>
                      </a:r>
                    </a:p>
                  </a:txBody>
                  <a:tcPr anchor="ctr"/>
                </a:tc>
              </a:tr>
              <a:tr h="9947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Contribuir</a:t>
                      </a:r>
                      <a:r>
                        <a:rPr lang="en-US" dirty="0" smtClean="0"/>
                        <a:t> al </a:t>
                      </a:r>
                      <a:r>
                        <a:rPr lang="en-US" dirty="0" err="1" smtClean="0"/>
                        <a:t>mantenimiento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los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procesos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biológicos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crianza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reclutamiento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crecimiento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reproducción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alimentación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9 Grupo"/>
          <p:cNvGrpSpPr/>
          <p:nvPr/>
        </p:nvGrpSpPr>
        <p:grpSpPr>
          <a:xfrm>
            <a:off x="0" y="0"/>
            <a:ext cx="12190413" cy="6885384"/>
            <a:chOff x="0" y="0"/>
            <a:chExt cx="12190413" cy="6885384"/>
          </a:xfrm>
        </p:grpSpPr>
        <p:grpSp>
          <p:nvGrpSpPr>
            <p:cNvPr id="5" name="4 Grupo"/>
            <p:cNvGrpSpPr/>
            <p:nvPr/>
          </p:nvGrpSpPr>
          <p:grpSpPr>
            <a:xfrm>
              <a:off x="0" y="0"/>
              <a:ext cx="12190413" cy="900000"/>
              <a:chOff x="0" y="0"/>
              <a:chExt cx="12190413" cy="900000"/>
            </a:xfrm>
          </p:grpSpPr>
          <p:pic>
            <p:nvPicPr>
              <p:cNvPr id="6" name="Picture 2" descr="D:\Descargas\logo2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3158" y="0"/>
                <a:ext cx="743840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Image result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28344" y="0"/>
                <a:ext cx="662069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6" descr="Image result for comunidad y biodiversidad logo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066519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0" y="6165384"/>
              <a:ext cx="12190413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aphicFrame>
        <p:nvGraphicFramePr>
          <p:cNvPr id="10" name="Espaço Reservado para Conteú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632509"/>
              </p:ext>
            </p:extLst>
          </p:nvPr>
        </p:nvGraphicFramePr>
        <p:xfrm>
          <a:off x="601137" y="1279659"/>
          <a:ext cx="10867881" cy="3704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77"/>
                <a:gridCol w="513172"/>
                <a:gridCol w="821076"/>
                <a:gridCol w="513172"/>
                <a:gridCol w="513172"/>
                <a:gridCol w="513172"/>
                <a:gridCol w="513172"/>
                <a:gridCol w="513172"/>
                <a:gridCol w="821076"/>
                <a:gridCol w="731520"/>
              </a:tblGrid>
              <a:tr h="1500342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Objetivos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Diversidad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Densidad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maduros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Densidad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Biomasa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Nivel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trófico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Capturas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Ingressos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Conocimiento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Medios</a:t>
                      </a:r>
                      <a:r>
                        <a:rPr lang="en-US" dirty="0" smtClean="0"/>
                        <a:t> de subsistencia</a:t>
                      </a:r>
                      <a:endParaRPr lang="en-US" dirty="0"/>
                    </a:p>
                  </a:txBody>
                  <a:tcPr vert="vert270" anchor="ctr"/>
                </a:tc>
              </a:tr>
              <a:tr h="40076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Recuperar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especies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interés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comercial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</a:tr>
              <a:tr h="40076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Mejorar</a:t>
                      </a:r>
                      <a:r>
                        <a:rPr lang="en-US" dirty="0" smtClean="0"/>
                        <a:t> la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productividad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pesquera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aguas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adjacentes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</a:tr>
              <a:tr h="40076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Preservar</a:t>
                      </a:r>
                      <a:r>
                        <a:rPr lang="en-US" dirty="0" smtClean="0"/>
                        <a:t> el habitat de las </a:t>
                      </a:r>
                      <a:r>
                        <a:rPr lang="en-US" dirty="0" err="1" smtClean="0"/>
                        <a:t>especies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pesqueras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</a:tr>
              <a:tr h="10019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Contribuir</a:t>
                      </a:r>
                      <a:r>
                        <a:rPr lang="en-US" dirty="0" smtClean="0"/>
                        <a:t> al </a:t>
                      </a:r>
                      <a:r>
                        <a:rPr lang="en-US" dirty="0" err="1" smtClean="0"/>
                        <a:t>mantenimiento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los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procesos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biológicos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crianza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reclutamiento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crecimiento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reproducción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alimentación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35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485800"/>
            <a:ext cx="10971372" cy="1143000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Proyecto </a:t>
            </a:r>
            <a:r>
              <a:rPr lang="es-MX" dirty="0" err="1" smtClean="0"/>
              <a:t>TURFeffect</a:t>
            </a:r>
            <a:endParaRPr lang="es-MX" dirty="0" smtClean="0"/>
          </a:p>
          <a:p>
            <a:r>
              <a:rPr lang="es-MX" dirty="0" smtClean="0"/>
              <a:t>Indicadores</a:t>
            </a:r>
          </a:p>
          <a:p>
            <a:pPr lvl="1"/>
            <a:r>
              <a:rPr lang="es-MX" dirty="0" smtClean="0"/>
              <a:t>Tipos y categorías</a:t>
            </a:r>
          </a:p>
          <a:p>
            <a:r>
              <a:rPr lang="es-MX" dirty="0" smtClean="0"/>
              <a:t>Casos de estudio: ZRP Sian </a:t>
            </a:r>
            <a:r>
              <a:rPr lang="es-MX" dirty="0" err="1" smtClean="0"/>
              <a:t>Ka’an</a:t>
            </a:r>
            <a:r>
              <a:rPr lang="es-MX" dirty="0" smtClean="0"/>
              <a:t> (Maria Elena, Quintana Roo)</a:t>
            </a:r>
          </a:p>
          <a:p>
            <a:endParaRPr lang="es-MX" dirty="0"/>
          </a:p>
        </p:txBody>
      </p:sp>
      <p:grpSp>
        <p:nvGrpSpPr>
          <p:cNvPr id="9" name="8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10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12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9 Grupo"/>
          <p:cNvGrpSpPr/>
          <p:nvPr/>
        </p:nvGrpSpPr>
        <p:grpSpPr>
          <a:xfrm>
            <a:off x="0" y="0"/>
            <a:ext cx="12190413" cy="6885384"/>
            <a:chOff x="0" y="0"/>
            <a:chExt cx="12190413" cy="6885384"/>
          </a:xfrm>
        </p:grpSpPr>
        <p:grpSp>
          <p:nvGrpSpPr>
            <p:cNvPr id="5" name="4 Grupo"/>
            <p:cNvGrpSpPr/>
            <p:nvPr/>
          </p:nvGrpSpPr>
          <p:grpSpPr>
            <a:xfrm>
              <a:off x="0" y="0"/>
              <a:ext cx="12190413" cy="900000"/>
              <a:chOff x="0" y="0"/>
              <a:chExt cx="12190413" cy="900000"/>
            </a:xfrm>
          </p:grpSpPr>
          <p:pic>
            <p:nvPicPr>
              <p:cNvPr id="6" name="Picture 2" descr="D:\Descargas\logo2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3158" y="0"/>
                <a:ext cx="743840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Image result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28344" y="0"/>
                <a:ext cx="662069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6" descr="Image result for comunidad y biodiversidad logo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066519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0" y="6165384"/>
              <a:ext cx="12190413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aphicFrame>
        <p:nvGraphicFramePr>
          <p:cNvPr id="10" name="Espaço Reservado para Conteú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132709"/>
              </p:ext>
            </p:extLst>
          </p:nvPr>
        </p:nvGraphicFramePr>
        <p:xfrm>
          <a:off x="661265" y="904482"/>
          <a:ext cx="10867881" cy="5980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77"/>
                <a:gridCol w="513172"/>
                <a:gridCol w="821076"/>
                <a:gridCol w="513172"/>
                <a:gridCol w="513172"/>
                <a:gridCol w="513172"/>
                <a:gridCol w="513172"/>
                <a:gridCol w="513172"/>
                <a:gridCol w="821076"/>
                <a:gridCol w="731520"/>
              </a:tblGrid>
              <a:tr h="1500342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Objetivos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Diversidad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Densidad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maduros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Densidad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Biomasa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Nivel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trófico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Capturas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Ingressos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Conocimiento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Medios</a:t>
                      </a:r>
                      <a:r>
                        <a:rPr lang="en-US" dirty="0" smtClean="0"/>
                        <a:t> de subsistencia</a:t>
                      </a:r>
                      <a:endParaRPr lang="en-US" dirty="0"/>
                    </a:p>
                  </a:txBody>
                  <a:tcPr vert="vert270" anchor="ctr"/>
                </a:tc>
              </a:tr>
              <a:tr h="400763"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Contribuir a recuperar las poblaciones de especies objetivo de las pesquerías, como </a:t>
                      </a:r>
                      <a:r>
                        <a:rPr lang="es-MX" sz="1800" b="1" dirty="0" smtClean="0"/>
                        <a:t>langosta, caracol rosado y varias especies de peces</a:t>
                      </a:r>
                      <a:r>
                        <a:rPr lang="es-MX" sz="1800" dirty="0" smtClean="0"/>
                        <a:t>, ayudando al reclutamiento, el crecimiento y la </a:t>
                      </a:r>
                      <a:r>
                        <a:rPr lang="es-MX" sz="1800" b="1" dirty="0" smtClean="0"/>
                        <a:t>densidad para mejorar el éxito reproductivo</a:t>
                      </a:r>
                      <a:r>
                        <a:rPr lang="es-MX" sz="180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</a:tr>
              <a:tr h="400763"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Contribuir </a:t>
                      </a:r>
                      <a:r>
                        <a:rPr lang="es-MX" sz="1800" b="1" dirty="0" smtClean="0"/>
                        <a:t>a mejorar la productividad </a:t>
                      </a:r>
                      <a:r>
                        <a:rPr lang="es-MX" sz="1800" dirty="0" smtClean="0"/>
                        <a:t>pesquera a mediano plazo </a:t>
                      </a:r>
                      <a:r>
                        <a:rPr lang="es-MX" sz="1800" b="1" dirty="0" smtClean="0"/>
                        <a:t>recuperando la biomasa</a:t>
                      </a:r>
                      <a:r>
                        <a:rPr lang="es-MX" sz="180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</a:tr>
              <a:tr h="400763"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Ayudar a </a:t>
                      </a:r>
                      <a:r>
                        <a:rPr lang="es-MX" sz="1800" b="1" dirty="0" smtClean="0"/>
                        <a:t>aumentar la resiliencia </a:t>
                      </a:r>
                      <a:r>
                        <a:rPr lang="es-MX" sz="1800" dirty="0" smtClean="0"/>
                        <a:t>de los ecosistemas y de la pesca ante perturbaciones climáticas o presiones antropogénicas.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</a:tr>
              <a:tr h="400763">
                <a:tc>
                  <a:txBody>
                    <a:bodyPr/>
                    <a:lstStyle/>
                    <a:p>
                      <a:r>
                        <a:rPr lang="es-MX" sz="1800" b="1" dirty="0" smtClean="0"/>
                        <a:t>Proteger una porción del hábitat</a:t>
                      </a:r>
                      <a:r>
                        <a:rPr lang="es-MX" sz="1800" dirty="0" smtClean="0"/>
                        <a:t>, la biodiversidad y los procesos ecológicos de los ecosistemas coralinos, de la laguna </a:t>
                      </a:r>
                      <a:r>
                        <a:rPr lang="es-MX" sz="1800" dirty="0" err="1" smtClean="0"/>
                        <a:t>arrecifal</a:t>
                      </a:r>
                      <a:r>
                        <a:rPr lang="es-MX" sz="1800" dirty="0" smtClean="0"/>
                        <a:t> y de los humedales, </a:t>
                      </a:r>
                      <a:r>
                        <a:rPr lang="es-MX" sz="1800" b="1" dirty="0" smtClean="0"/>
                        <a:t>con la restauración de sus funciones tróficas</a:t>
                      </a:r>
                      <a:r>
                        <a:rPr lang="es-MX" sz="1800" dirty="0" smtClean="0"/>
                        <a:t> de importancia para las especies comerciales pesqueras.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35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37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angle 54"/>
          <p:cNvSpPr/>
          <p:nvPr/>
        </p:nvSpPr>
        <p:spPr>
          <a:xfrm>
            <a:off x="1922893" y="2175642"/>
            <a:ext cx="8344628" cy="41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Pic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886" y="2204864"/>
            <a:ext cx="169893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Pictu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710" y="2204864"/>
            <a:ext cx="169893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Pictu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294" y="2204864"/>
            <a:ext cx="1702546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Pictu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503" y="2204864"/>
            <a:ext cx="1696555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29 CuadroTexto"/>
          <p:cNvSpPr txBox="1"/>
          <p:nvPr/>
        </p:nvSpPr>
        <p:spPr>
          <a:xfrm>
            <a:off x="4879429" y="6228601"/>
            <a:ext cx="2457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/>
              <a:t>t</a:t>
            </a:r>
            <a:r>
              <a:rPr lang="es-MX" sz="3200" b="1" dirty="0" smtClean="0"/>
              <a:t>urfeffect.org</a:t>
            </a:r>
            <a:endParaRPr lang="es-MX" sz="3200" b="1" dirty="0"/>
          </a:p>
        </p:txBody>
      </p:sp>
      <p:sp>
        <p:nvSpPr>
          <p:cNvPr id="31" name="1 Título"/>
          <p:cNvSpPr>
            <a:spLocks noGrp="1"/>
          </p:cNvSpPr>
          <p:nvPr>
            <p:ph type="title"/>
          </p:nvPr>
        </p:nvSpPr>
        <p:spPr>
          <a:xfrm>
            <a:off x="609521" y="620688"/>
            <a:ext cx="10971372" cy="1143000"/>
          </a:xfrm>
        </p:spPr>
        <p:txBody>
          <a:bodyPr>
            <a:normAutofit/>
          </a:bodyPr>
          <a:lstStyle/>
          <a:p>
            <a:r>
              <a:rPr lang="es-MX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TURFeffect</a:t>
            </a:r>
            <a:endParaRPr lang="es-MX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7" name="36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32" name="Picture 2" descr="D:\Descargas\logo2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Image result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557808"/>
            <a:ext cx="10971372" cy="1143000"/>
          </a:xfrm>
        </p:spPr>
        <p:txBody>
          <a:bodyPr/>
          <a:lstStyle/>
          <a:p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TURFeffect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Necesidad de lineamientos y métodos estandarizados para la evaluación de zonas de no pesca en México.</a:t>
            </a:r>
          </a:p>
          <a:p>
            <a:r>
              <a:rPr lang="es-MX" dirty="0" smtClean="0"/>
              <a:t>Marco de trabajo</a:t>
            </a:r>
          </a:p>
          <a:p>
            <a:r>
              <a:rPr lang="es-MX" dirty="0" smtClean="0"/>
              <a:t>Guía de usuario</a:t>
            </a:r>
          </a:p>
          <a:p>
            <a:r>
              <a:rPr lang="es-MX" dirty="0" err="1" smtClean="0"/>
              <a:t>App</a:t>
            </a:r>
            <a:endParaRPr lang="es-MX" dirty="0" smtClean="0"/>
          </a:p>
        </p:txBody>
      </p:sp>
      <p:grpSp>
        <p:nvGrpSpPr>
          <p:cNvPr id="5" name="4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6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8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557808"/>
            <a:ext cx="10971372" cy="1143000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88530" y="1600201"/>
            <a:ext cx="10971372" cy="4525963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									Replicar</a:t>
            </a:r>
          </a:p>
          <a:p>
            <a:pPr>
              <a:buNone/>
            </a:pPr>
            <a:r>
              <a:rPr lang="es-MX" dirty="0" smtClean="0"/>
              <a:t>							Reportar</a:t>
            </a:r>
          </a:p>
          <a:p>
            <a:pPr>
              <a:buNone/>
            </a:pPr>
            <a:r>
              <a:rPr lang="es-MX" dirty="0" smtClean="0"/>
              <a:t>					   Análisis</a:t>
            </a:r>
          </a:p>
          <a:p>
            <a:pPr>
              <a:buNone/>
            </a:pPr>
            <a:r>
              <a:rPr lang="es-MX" dirty="0" smtClean="0"/>
              <a:t>			Indicadores</a:t>
            </a:r>
          </a:p>
          <a:p>
            <a:pPr>
              <a:buNone/>
            </a:pPr>
            <a:r>
              <a:rPr lang="es-MX" dirty="0" smtClean="0"/>
              <a:t>Objetivos</a:t>
            </a:r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1702718" y="2276872"/>
            <a:ext cx="8568952" cy="2808312"/>
          </a:xfrm>
          <a:prstGeom prst="straightConnector1">
            <a:avLst/>
          </a:prstGeom>
          <a:ln w="762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8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10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12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22890" y="600582"/>
            <a:ext cx="8344629" cy="1079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557808"/>
            <a:ext cx="10971372" cy="1143000"/>
          </a:xfrm>
        </p:spPr>
        <p:txBody>
          <a:bodyPr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lvl="0" indent="0">
              <a:buNone/>
            </a:pPr>
            <a:endParaRPr lang="en-US" sz="10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categorías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Biofísicos</a:t>
            </a:r>
            <a:endParaRPr lang="en-US" dirty="0" smtClean="0"/>
          </a:p>
          <a:p>
            <a:pPr lvl="1"/>
            <a:r>
              <a:rPr lang="en-US" dirty="0" err="1" smtClean="0"/>
              <a:t>Socioeconómicos</a:t>
            </a:r>
            <a:endParaRPr lang="en-US" dirty="0" smtClean="0"/>
          </a:p>
          <a:p>
            <a:pPr lvl="1"/>
            <a:r>
              <a:rPr lang="en-US" dirty="0" err="1" smtClean="0"/>
              <a:t>Gobernanza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Dos </a:t>
            </a:r>
            <a:r>
              <a:rPr lang="en-US" dirty="0" err="1" smtClean="0"/>
              <a:t>tipos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Dependientes</a:t>
            </a:r>
            <a:endParaRPr lang="en-US" dirty="0" smtClean="0"/>
          </a:p>
          <a:p>
            <a:pPr lvl="1"/>
            <a:r>
              <a:rPr lang="en-US" dirty="0" err="1" smtClean="0"/>
              <a:t>Independientes</a:t>
            </a:r>
            <a:endParaRPr lang="en-US" dirty="0" smtClean="0"/>
          </a:p>
        </p:txBody>
      </p:sp>
      <p:grpSp>
        <p:nvGrpSpPr>
          <p:cNvPr id="6" name="5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8" name="Picture 2" descr="D:\Descargas\logo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10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82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1558702" y="1340768"/>
          <a:ext cx="9065091" cy="48245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08185"/>
                <a:gridCol w="5224663"/>
                <a:gridCol w="967105"/>
                <a:gridCol w="465138"/>
              </a:tblGrid>
              <a:tr h="55645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noProof="0" dirty="0" smtClean="0">
                          <a:latin typeface="+mj-lt"/>
                        </a:rPr>
                        <a:t>Indicador</a:t>
                      </a:r>
                      <a:endParaRPr lang="es-MX" sz="18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Descripción</a:t>
                      </a:r>
                      <a:endParaRPr lang="es-MX" sz="18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Escala</a:t>
                      </a:r>
                      <a:endParaRPr lang="es-MX" sz="18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Tipo</a:t>
                      </a:r>
                      <a:endParaRPr lang="es-MX" sz="18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833">
                <a:tc>
                  <a:txBody>
                    <a:bodyPr/>
                    <a:lstStyle/>
                    <a:p>
                      <a:pPr algn="ctr" fontAlgn="ctr"/>
                      <a:endParaRPr lang="es-MX" sz="18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8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8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8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59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>
                          <a:latin typeface="+mj-lt"/>
                        </a:rPr>
                        <a:t>Riqueza de especies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>
                          <a:latin typeface="+mj-lt"/>
                        </a:rPr>
                        <a:t>Promedio  de riqueza de especies por unidad de área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>
                          <a:latin typeface="+mj-lt"/>
                        </a:rPr>
                        <a:t>Con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38032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>
                          <a:latin typeface="+mj-lt"/>
                        </a:rPr>
                        <a:t>Densidad *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>
                          <a:latin typeface="+mj-lt"/>
                        </a:rPr>
                        <a:t>Promedio de número de organismos por unidad de área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Cont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591891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>
                          <a:latin typeface="+mj-lt"/>
                        </a:rPr>
                        <a:t>Densidad</a:t>
                      </a:r>
                      <a:r>
                        <a:rPr lang="es-MX" sz="1600" u="none" strike="noStrike" baseline="0" noProof="0" dirty="0" smtClean="0">
                          <a:latin typeface="+mj-lt"/>
                        </a:rPr>
                        <a:t> de organismos potencialmente maduros *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Promedio</a:t>
                      </a:r>
                      <a:r>
                        <a:rPr lang="es-MX" sz="1600" b="0" i="0" u="none" strike="noStrike" baseline="0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de número de organismos mayores que LT</a:t>
                      </a:r>
                      <a:r>
                        <a:rPr lang="es-MX" sz="1600" b="0" i="0" u="none" strike="noStrike" baseline="-25000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50</a:t>
                      </a:r>
                      <a:r>
                        <a:rPr lang="es-MX" sz="1600" b="0" i="0" u="none" strike="noStrike" baseline="0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por unidad de área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err="1" smtClean="0">
                          <a:latin typeface="+mj-lt"/>
                        </a:rPr>
                        <a:t>Cont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676272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>
                          <a:latin typeface="+mj-lt"/>
                        </a:rPr>
                        <a:t>Biomasa</a:t>
                      </a:r>
                      <a:r>
                        <a:rPr lang="es-MX" sz="1600" u="none" strike="noStrike" baseline="0" noProof="0" dirty="0" smtClean="0">
                          <a:latin typeface="+mj-lt"/>
                        </a:rPr>
                        <a:t> *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Promedio</a:t>
                      </a:r>
                      <a:r>
                        <a:rPr lang="es-MX" sz="1600" b="0" i="0" u="none" strike="noStrike" baseline="0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de biomasa por unidad de área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err="1" smtClean="0">
                          <a:latin typeface="+mj-lt"/>
                        </a:rPr>
                        <a:t>Cont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676272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>
                          <a:latin typeface="+mj-lt"/>
                        </a:rPr>
                        <a:t>Nivel trófico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Media</a:t>
                      </a:r>
                      <a:r>
                        <a:rPr lang="es-MX" sz="1600" b="0" i="0" u="none" strike="noStrike" baseline="0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ponderada del nivel trófico:  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err="1" smtClean="0">
                          <a:latin typeface="+mj-lt"/>
                        </a:rPr>
                        <a:t>Cont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676272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Diversidad de</a:t>
                      </a:r>
                      <a:r>
                        <a:rPr lang="es-MX" sz="1600" b="0" i="0" u="none" strike="noStrike" baseline="0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Shannon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Promedio</a:t>
                      </a:r>
                      <a:r>
                        <a:rPr lang="es-MX" sz="1600" b="0" i="0" u="none" strike="noStrike" baseline="0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del índice de diversidad de Shannon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Con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676272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>
                          <a:latin typeface="+mj-lt"/>
                        </a:rPr>
                        <a:t>Fenómenos naturales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>
                          <a:latin typeface="+mj-lt"/>
                        </a:rPr>
                        <a:t>Descripción</a:t>
                      </a:r>
                      <a:r>
                        <a:rPr lang="es-MX" sz="1600" u="none" strike="noStrike" baseline="0" noProof="0" dirty="0" smtClean="0">
                          <a:latin typeface="+mj-lt"/>
                        </a:rPr>
                        <a:t> de fenómenos naturales que pudieran dar una explicación del comportamiento de los indicadores anteriores.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err="1" smtClean="0">
                          <a:latin typeface="+mj-lt"/>
                        </a:rPr>
                        <a:t>Desc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Ind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485800"/>
            <a:ext cx="10971372" cy="1143000"/>
          </a:xfrm>
        </p:spPr>
        <p:txBody>
          <a:bodyPr>
            <a:normAutofit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-</a:t>
            </a:r>
            <a:r>
              <a:rPr lang="es-MX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Biofísicos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3" name="12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14" name="Picture 2" descr="D:\Descargas\logo2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Image result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6959302" y="4005064"/>
          <a:ext cx="1008112" cy="816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cuación" r:id="rId7" imgW="533160" imgH="431640" progId="Equation.3">
                  <p:embed/>
                </p:oleObj>
              </mc:Choice>
              <mc:Fallback>
                <p:oleObj name="Ecuación" r:id="rId7" imgW="53316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302" y="4005064"/>
                        <a:ext cx="1008112" cy="816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485800"/>
            <a:ext cx="10971372" cy="1143000"/>
          </a:xfrm>
        </p:spPr>
        <p:txBody>
          <a:bodyPr>
            <a:normAutofit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- </a:t>
            </a:r>
            <a:r>
              <a:rPr lang="es-MX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Socioeconómicos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8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11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5" name="14 Tabla"/>
          <p:cNvGraphicFramePr>
            <a:graphicFrameLocks noGrp="1"/>
          </p:cNvGraphicFramePr>
          <p:nvPr/>
        </p:nvGraphicFramePr>
        <p:xfrm>
          <a:off x="1342678" y="1412776"/>
          <a:ext cx="9517735" cy="482453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04339"/>
                <a:gridCol w="6039877"/>
                <a:gridCol w="559181"/>
                <a:gridCol w="414338"/>
              </a:tblGrid>
              <a:tr h="29493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Indicador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Descripción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Escala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Tipo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35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Capturas totales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Capturas anuales de todas las especies aprovechadas.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err="1" smtClean="0"/>
                        <a:t>Cont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60702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Capturas de especies objetivo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Capturas anuales de las especies para</a:t>
                      </a:r>
                      <a:r>
                        <a:rPr lang="es-MX" sz="1600" b="0" i="0" u="none" strike="noStrike" baseline="0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las cuales la reserva fue diseñada.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err="1" smtClean="0"/>
                        <a:t>Cont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49552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Ingresos por capturas totales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Ingresos</a:t>
                      </a:r>
                      <a:r>
                        <a:rPr lang="es-MX" sz="1600" u="none" strike="noStrike" baseline="0" noProof="0" dirty="0" smtClean="0"/>
                        <a:t> por c</a:t>
                      </a:r>
                      <a:r>
                        <a:rPr lang="es-MX" sz="1600" u="none" strike="noStrike" noProof="0" dirty="0" smtClean="0"/>
                        <a:t>apturas anuales de todas las especies aprovechadas.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err="1" smtClean="0"/>
                        <a:t>Cont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74329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Ingresos</a:t>
                      </a:r>
                      <a:r>
                        <a:rPr lang="es-MX" sz="1600" u="none" strike="noStrike" baseline="0" noProof="0" dirty="0" smtClean="0"/>
                        <a:t> por c</a:t>
                      </a:r>
                      <a:r>
                        <a:rPr lang="es-MX" sz="1600" u="none" strike="noStrike" noProof="0" dirty="0" smtClean="0"/>
                        <a:t>apturas de especies objetivo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Ingresos</a:t>
                      </a:r>
                      <a:r>
                        <a:rPr lang="es-MX" sz="1600" b="0" i="0" u="none" strike="noStrike" baseline="0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por c</a:t>
                      </a:r>
                      <a:r>
                        <a:rPr lang="es-MX" sz="1600" b="0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apturas anuales de las especies para</a:t>
                      </a:r>
                      <a:r>
                        <a:rPr lang="es-MX" sz="1600" b="0" i="0" u="none" strike="noStrike" baseline="0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las cuales la reserva fue diseñada.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err="1" smtClean="0"/>
                        <a:t>Cont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991054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Medios alternativos de subsistencia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Describe el</a:t>
                      </a:r>
                      <a:r>
                        <a:rPr lang="es-MX" sz="1600" u="none" strike="noStrike" baseline="0" noProof="0" dirty="0" smtClean="0"/>
                        <a:t> cambio en la disponibilidad de oportunidades económicas alternativas a la pesca desde la implementación de la reserva, medida a través de la percepción de los usuarios.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Ord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Ind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1190673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Índice de conocimiento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Índice para</a:t>
                      </a:r>
                      <a:r>
                        <a:rPr lang="es-MX" sz="1600" u="none" strike="noStrike" baseline="0" noProof="0" dirty="0" smtClean="0"/>
                        <a:t> medir el nivel de conocimiento que tienen los pescadores sobre sus reservas. Se incluye el tipo de reserva, años de implementación y tendencias en los indicadores biofísicos. Las percepciones de los pescadores son comparadas con la información de campo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Ord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Ind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404664"/>
            <a:ext cx="10971372" cy="1143000"/>
          </a:xfrm>
        </p:spPr>
        <p:txBody>
          <a:bodyPr>
            <a:normAutofit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- G</a:t>
            </a:r>
            <a:r>
              <a:rPr lang="es-MX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obernanza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9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11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1198661" y="1340768"/>
          <a:ext cx="10009113" cy="468051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12461"/>
                <a:gridCol w="5956492"/>
                <a:gridCol w="903021"/>
                <a:gridCol w="537139"/>
              </a:tblGrid>
              <a:tr h="45881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dirty="0" smtClean="0"/>
                        <a:t>Indicador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 smtClean="0"/>
                        <a:t>Descripción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dirty="0" smtClean="0"/>
                        <a:t>Escala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dirty="0" smtClean="0"/>
                        <a:t>Tipo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1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/>
                        <a:t>Acceso a la pesquería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 smtClean="0"/>
                        <a:t>Tipo</a:t>
                      </a:r>
                      <a:r>
                        <a:rPr lang="en-US" sz="1600" u="none" strike="noStrike" dirty="0" smtClean="0"/>
                        <a:t> de </a:t>
                      </a:r>
                      <a:r>
                        <a:rPr lang="en-US" sz="1600" u="none" strike="noStrike" dirty="0" err="1" smtClean="0"/>
                        <a:t>manejo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 err="1" smtClean="0"/>
                        <a:t>utilizado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 err="1" smtClean="0"/>
                        <a:t>para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 err="1" smtClean="0"/>
                        <a:t>controlar</a:t>
                      </a:r>
                      <a:r>
                        <a:rPr lang="en-US" sz="1600" u="none" strike="noStrike" dirty="0" smtClean="0"/>
                        <a:t> el </a:t>
                      </a:r>
                      <a:r>
                        <a:rPr lang="en-US" sz="1600" u="none" strike="noStrike" dirty="0" err="1" smtClean="0"/>
                        <a:t>acceso</a:t>
                      </a:r>
                      <a:r>
                        <a:rPr lang="en-US" sz="1600" u="none" strike="noStrike" dirty="0" smtClean="0"/>
                        <a:t> a la </a:t>
                      </a:r>
                      <a:r>
                        <a:rPr lang="en-US" sz="1600" u="none" strike="noStrike" dirty="0" err="1" smtClean="0"/>
                        <a:t>pesquería</a:t>
                      </a:r>
                      <a:r>
                        <a:rPr lang="en-US" sz="1600" u="none" strike="noStrike" dirty="0" smtClean="0"/>
                        <a:t> (</a:t>
                      </a:r>
                      <a:r>
                        <a:rPr lang="en-US" sz="1600" u="none" strike="noStrike" dirty="0" err="1" smtClean="0"/>
                        <a:t>permisos</a:t>
                      </a:r>
                      <a:r>
                        <a:rPr lang="en-US" sz="1600" u="none" strike="noStrike" dirty="0" smtClean="0"/>
                        <a:t>,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cuotas</a:t>
                      </a:r>
                      <a:r>
                        <a:rPr lang="en-US" sz="1600" u="none" strike="noStrike" baseline="0" dirty="0" smtClean="0"/>
                        <a:t>, </a:t>
                      </a:r>
                      <a:r>
                        <a:rPr lang="en-US" sz="1600" u="none" strike="noStrike" baseline="0" dirty="0" err="1" smtClean="0"/>
                        <a:t>concesiones</a:t>
                      </a:r>
                      <a:r>
                        <a:rPr lang="en-US" sz="1600" u="none" strike="noStrike" baseline="0" dirty="0" smtClean="0"/>
                        <a:t>…)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/>
                        <a:t>Cat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/>
                        <a:t>Ind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1551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/>
                        <a:t>Número de pescadores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 smtClean="0"/>
                        <a:t>Número</a:t>
                      </a:r>
                      <a:r>
                        <a:rPr lang="en-US" sz="1600" u="none" strike="noStrike" dirty="0" smtClean="0"/>
                        <a:t> de </a:t>
                      </a:r>
                      <a:r>
                        <a:rPr lang="en-US" sz="1600" u="none" strike="noStrike" dirty="0" err="1" smtClean="0"/>
                        <a:t>pescadores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 err="1" smtClean="0"/>
                        <a:t>que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 err="1" smtClean="0"/>
                        <a:t>pescan</a:t>
                      </a:r>
                      <a:r>
                        <a:rPr lang="en-US" sz="1600" u="none" strike="noStrike" baseline="0" dirty="0" smtClean="0"/>
                        <a:t> en la </a:t>
                      </a:r>
                      <a:r>
                        <a:rPr lang="en-US" sz="1600" u="none" strike="noStrike" baseline="0" dirty="0" err="1" smtClean="0"/>
                        <a:t>región</a:t>
                      </a:r>
                      <a:r>
                        <a:rPr lang="en-US" sz="1600" u="none" strike="noStrike" baseline="0" dirty="0" smtClean="0"/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err="1" smtClean="0"/>
                        <a:t>Dis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kern="1200" dirty="0" smtClean="0"/>
                        <a:t>Ind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301551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/>
                        <a:t>Reconocimiento legal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/>
                        <a:t>Indica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si</a:t>
                      </a:r>
                      <a:r>
                        <a:rPr lang="en-US" sz="1600" u="none" strike="noStrike" baseline="0" dirty="0" smtClean="0"/>
                        <a:t> la </a:t>
                      </a:r>
                      <a:r>
                        <a:rPr lang="en-US" sz="1600" u="none" strike="noStrike" baseline="0" dirty="0" err="1" smtClean="0"/>
                        <a:t>reserva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tiene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reconocimiento</a:t>
                      </a:r>
                      <a:r>
                        <a:rPr lang="en-US" sz="1600" u="none" strike="noStrike" baseline="0" dirty="0" smtClean="0"/>
                        <a:t> legal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err="1" smtClean="0"/>
                        <a:t>Bin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kern="1200" dirty="0" smtClean="0"/>
                        <a:t>Ind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6031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/>
                        <a:t>Tipo de reserva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 smtClean="0"/>
                        <a:t>Tipo</a:t>
                      </a:r>
                      <a:r>
                        <a:rPr lang="en-US" sz="1600" u="none" strike="noStrike" dirty="0" smtClean="0"/>
                        <a:t> de </a:t>
                      </a:r>
                      <a:r>
                        <a:rPr lang="en-US" sz="1600" u="none" strike="noStrike" dirty="0" err="1" smtClean="0"/>
                        <a:t>reserva</a:t>
                      </a:r>
                      <a:r>
                        <a:rPr lang="en-US" sz="1600" u="none" strike="noStrike" dirty="0" smtClean="0"/>
                        <a:t> (</a:t>
                      </a:r>
                      <a:r>
                        <a:rPr lang="en-US" sz="1600" u="none" strike="noStrike" dirty="0" err="1" smtClean="0"/>
                        <a:t>zonanúcleo</a:t>
                      </a:r>
                      <a:r>
                        <a:rPr lang="en-US" sz="1600" u="none" strike="noStrike" dirty="0" smtClean="0"/>
                        <a:t>,</a:t>
                      </a:r>
                      <a:r>
                        <a:rPr lang="en-US" sz="1600" u="none" strike="noStrike" baseline="0" dirty="0" smtClean="0"/>
                        <a:t> ZRP, </a:t>
                      </a:r>
                      <a:r>
                        <a:rPr lang="en-US" sz="1600" u="none" strike="noStrike" baseline="0" dirty="0" err="1" smtClean="0"/>
                        <a:t>comunitaria</a:t>
                      </a:r>
                      <a:r>
                        <a:rPr lang="en-US" sz="1600" u="none" strike="noStrike" baseline="0" dirty="0" smtClean="0"/>
                        <a:t>) </a:t>
                      </a:r>
                      <a:r>
                        <a:rPr lang="en-US" sz="1600" u="none" strike="noStrike" baseline="0" dirty="0" err="1" smtClean="0"/>
                        <a:t>así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como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duración</a:t>
                      </a:r>
                      <a:r>
                        <a:rPr lang="en-US" sz="1600" u="none" strike="noStrike" baseline="0" dirty="0" smtClean="0"/>
                        <a:t> (</a:t>
                      </a:r>
                      <a:r>
                        <a:rPr lang="en-US" sz="1600" u="none" strike="noStrike" baseline="0" dirty="0" err="1" smtClean="0"/>
                        <a:t>permanente</a:t>
                      </a:r>
                      <a:r>
                        <a:rPr lang="en-US" sz="1600" u="none" strike="noStrike" baseline="0" dirty="0" smtClean="0"/>
                        <a:t> o temporal) y </a:t>
                      </a:r>
                      <a:r>
                        <a:rPr lang="en-US" sz="1600" u="none" strike="noStrike" baseline="0" dirty="0" err="1" smtClean="0"/>
                        <a:t>nivel</a:t>
                      </a:r>
                      <a:r>
                        <a:rPr lang="en-US" sz="1600" u="none" strike="noStrike" baseline="0" dirty="0" smtClean="0"/>
                        <a:t> de </a:t>
                      </a:r>
                      <a:r>
                        <a:rPr lang="en-US" sz="1600" u="none" strike="noStrike" baseline="0" dirty="0" err="1" smtClean="0"/>
                        <a:t>protección</a:t>
                      </a:r>
                      <a:r>
                        <a:rPr lang="en-US" sz="1600" u="none" strike="noStrike" baseline="0" dirty="0" smtClean="0"/>
                        <a:t> (total o </a:t>
                      </a:r>
                      <a:r>
                        <a:rPr lang="en-US" sz="1600" u="none" strike="noStrike" baseline="0" dirty="0" err="1" smtClean="0"/>
                        <a:t>parcial</a:t>
                      </a:r>
                      <a:r>
                        <a:rPr lang="en-US" sz="1600" u="none" strike="noStrike" baseline="0" dirty="0" smtClean="0"/>
                        <a:t>).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/>
                        <a:t>Des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kern="1200" dirty="0" smtClean="0"/>
                        <a:t>Ind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6031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/>
                        <a:t>Pesca ilegal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 smtClean="0"/>
                        <a:t>Nivel</a:t>
                      </a:r>
                      <a:r>
                        <a:rPr lang="en-US" sz="1600" u="none" strike="noStrike" dirty="0" smtClean="0"/>
                        <a:t> de </a:t>
                      </a:r>
                      <a:r>
                        <a:rPr lang="en-US" sz="1600" u="none" strike="noStrike" dirty="0" err="1" smtClean="0"/>
                        <a:t>pesca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 err="1" smtClean="0"/>
                        <a:t>ilegal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percivido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por</a:t>
                      </a:r>
                      <a:r>
                        <a:rPr lang="en-US" sz="1600" u="none" strike="noStrike" baseline="0" dirty="0" smtClean="0"/>
                        <a:t> los </a:t>
                      </a:r>
                      <a:r>
                        <a:rPr lang="en-US" sz="1600" u="none" strike="noStrike" baseline="0" dirty="0" err="1" smtClean="0"/>
                        <a:t>pescadores</a:t>
                      </a:r>
                      <a:r>
                        <a:rPr lang="en-US" sz="1600" u="none" strike="noStrike" baseline="0" dirty="0" smtClean="0"/>
                        <a:t> o </a:t>
                      </a:r>
                      <a:r>
                        <a:rPr lang="en-US" sz="1600" u="none" strike="noStrike" baseline="0" dirty="0" err="1" smtClean="0"/>
                        <a:t>usuarios</a:t>
                      </a:r>
                      <a:r>
                        <a:rPr lang="en-US" sz="1600" u="none" strike="noStrike" baseline="0" dirty="0" smtClean="0"/>
                        <a:t> de </a:t>
                      </a:r>
                      <a:r>
                        <a:rPr lang="en-US" sz="1600" u="none" strike="noStrike" baseline="0" dirty="0" err="1" smtClean="0"/>
                        <a:t>las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reservas</a:t>
                      </a:r>
                      <a:r>
                        <a:rPr lang="en-US" sz="1600" u="none" strike="noStrike" baseline="0" dirty="0" smtClean="0"/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/>
                        <a:t>Ord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kern="1200" dirty="0" smtClean="0"/>
                        <a:t>Ind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904651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/>
                        <a:t>Plan de acción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/>
                        <a:t>Describe</a:t>
                      </a:r>
                      <a:r>
                        <a:rPr lang="en-US" sz="1600" u="none" strike="noStrike" baseline="0" dirty="0" smtClean="0"/>
                        <a:t> la </a:t>
                      </a:r>
                      <a:r>
                        <a:rPr lang="en-US" sz="1600" u="none" strike="noStrike" baseline="0" dirty="0" err="1" smtClean="0"/>
                        <a:t>calidad</a:t>
                      </a:r>
                      <a:r>
                        <a:rPr lang="en-US" sz="1600" u="none" strike="noStrike" baseline="0" dirty="0" smtClean="0"/>
                        <a:t> de la </a:t>
                      </a:r>
                      <a:r>
                        <a:rPr lang="en-US" sz="1600" u="none" strike="noStrike" baseline="0" dirty="0" err="1" smtClean="0"/>
                        <a:t>información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disponible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para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guiar</a:t>
                      </a:r>
                      <a:r>
                        <a:rPr lang="en-US" sz="1600" u="none" strike="noStrike" baseline="0" dirty="0" smtClean="0"/>
                        <a:t> el </a:t>
                      </a:r>
                      <a:r>
                        <a:rPr lang="en-US" sz="1600" u="none" strike="noStrike" baseline="0" dirty="0" err="1" smtClean="0"/>
                        <a:t>manejo</a:t>
                      </a:r>
                      <a:r>
                        <a:rPr lang="en-US" sz="1600" u="none" strike="noStrike" baseline="0" dirty="0" smtClean="0"/>
                        <a:t>, </a:t>
                      </a:r>
                      <a:r>
                        <a:rPr lang="en-US" sz="1600" u="none" strike="noStrike" baseline="0" dirty="0" err="1" smtClean="0"/>
                        <a:t>incluyendo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actividades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presentes</a:t>
                      </a:r>
                      <a:r>
                        <a:rPr lang="en-US" sz="1600" u="none" strike="noStrike" baseline="0" dirty="0" smtClean="0"/>
                        <a:t> y </a:t>
                      </a:r>
                      <a:r>
                        <a:rPr lang="en-US" sz="1600" u="none" strike="noStrike" baseline="0" dirty="0" err="1" smtClean="0"/>
                        <a:t>futuras</a:t>
                      </a:r>
                      <a:r>
                        <a:rPr lang="en-US" sz="1600" u="none" strike="noStrike" baseline="0" dirty="0" smtClean="0"/>
                        <a:t>, </a:t>
                      </a:r>
                      <a:r>
                        <a:rPr lang="en-US" sz="1600" u="none" strike="noStrike" baseline="0" dirty="0" err="1" smtClean="0"/>
                        <a:t>oportunidades</a:t>
                      </a:r>
                      <a:r>
                        <a:rPr lang="en-US" sz="1600" u="none" strike="noStrike" baseline="0" dirty="0" smtClean="0"/>
                        <a:t> de </a:t>
                      </a:r>
                      <a:r>
                        <a:rPr lang="en-US" sz="1600" u="none" strike="noStrike" baseline="0" dirty="0" err="1" smtClean="0"/>
                        <a:t>manejo</a:t>
                      </a:r>
                      <a:r>
                        <a:rPr lang="en-US" sz="1600" u="none" strike="noStrike" baseline="0" dirty="0" smtClean="0"/>
                        <a:t> y </a:t>
                      </a:r>
                      <a:r>
                        <a:rPr lang="en-US" sz="1600" u="none" strike="noStrike" baseline="0" dirty="0" err="1" smtClean="0"/>
                        <a:t>acciones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para</a:t>
                      </a:r>
                      <a:r>
                        <a:rPr lang="en-US" sz="1600" u="none" strike="noStrike" baseline="0" dirty="0" smtClean="0"/>
                        <a:t> resolver </a:t>
                      </a:r>
                      <a:r>
                        <a:rPr lang="en-US" sz="1600" u="none" strike="noStrike" baseline="0" dirty="0" err="1" smtClean="0"/>
                        <a:t>éstas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barreras</a:t>
                      </a:r>
                      <a:r>
                        <a:rPr lang="en-US" sz="1600" u="none" strike="noStrike" baseline="0" dirty="0" smtClean="0"/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/>
                        <a:t>Ord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kern="1200" dirty="0" smtClean="0"/>
                        <a:t>Ind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301551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/>
                        <a:t>Procuración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/>
                        <a:t>Describe la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manera</a:t>
                      </a:r>
                      <a:r>
                        <a:rPr lang="en-US" sz="1600" u="none" strike="noStrike" baseline="0" dirty="0" smtClean="0"/>
                        <a:t> en la </a:t>
                      </a:r>
                      <a:r>
                        <a:rPr lang="en-US" sz="1600" u="none" strike="noStrike" baseline="0" dirty="0" err="1" smtClean="0"/>
                        <a:t>que</a:t>
                      </a:r>
                      <a:r>
                        <a:rPr lang="en-US" sz="1600" u="none" strike="noStrike" baseline="0" dirty="0" smtClean="0"/>
                        <a:t> se </a:t>
                      </a:r>
                      <a:r>
                        <a:rPr lang="en-US" sz="1600" u="none" strike="noStrike" baseline="0" dirty="0" err="1" smtClean="0"/>
                        <a:t>ejerce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procuración</a:t>
                      </a:r>
                      <a:r>
                        <a:rPr lang="en-US" sz="1600" u="none" strike="noStrike" baseline="0" dirty="0" smtClean="0"/>
                        <a:t> de </a:t>
                      </a:r>
                      <a:r>
                        <a:rPr lang="en-US" sz="1600" u="none" strike="noStrike" baseline="0" dirty="0" err="1" smtClean="0"/>
                        <a:t>las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reservas</a:t>
                      </a:r>
                      <a:r>
                        <a:rPr lang="en-US" sz="1600" u="none" strike="noStrike" baseline="0" dirty="0" smtClean="0"/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/>
                        <a:t>Des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kern="1200" dirty="0" smtClean="0"/>
                        <a:t>Ind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6031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/>
                        <a:t>Tamaño de la reserva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 smtClean="0"/>
                        <a:t>Compara</a:t>
                      </a:r>
                      <a:r>
                        <a:rPr lang="en-US" sz="1600" u="none" strike="noStrike" dirty="0" smtClean="0"/>
                        <a:t> el </a:t>
                      </a:r>
                      <a:r>
                        <a:rPr lang="en-US" sz="1600" u="none" strike="noStrike" dirty="0" err="1" smtClean="0"/>
                        <a:t>área</a:t>
                      </a:r>
                      <a:r>
                        <a:rPr lang="en-US" sz="1600" u="none" strike="noStrike" baseline="0" dirty="0" smtClean="0"/>
                        <a:t> de la </a:t>
                      </a:r>
                      <a:r>
                        <a:rPr lang="en-US" sz="1600" u="none" strike="noStrike" baseline="0" dirty="0" err="1" smtClean="0"/>
                        <a:t>reserva</a:t>
                      </a:r>
                      <a:r>
                        <a:rPr lang="en-US" sz="1600" u="none" strike="noStrike" baseline="0" dirty="0" smtClean="0"/>
                        <a:t> con el </a:t>
                      </a:r>
                      <a:r>
                        <a:rPr lang="en-US" sz="1600" u="none" strike="noStrike" baseline="0" dirty="0" err="1" smtClean="0"/>
                        <a:t>ámbito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hogareño</a:t>
                      </a:r>
                      <a:r>
                        <a:rPr lang="en-US" sz="1600" u="none" strike="noStrike" baseline="0" dirty="0" smtClean="0"/>
                        <a:t> de </a:t>
                      </a:r>
                      <a:r>
                        <a:rPr lang="en-US" sz="1600" u="none" strike="noStrike" baseline="0" dirty="0" err="1" smtClean="0"/>
                        <a:t>las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especies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objetivo</a:t>
                      </a:r>
                      <a:r>
                        <a:rPr lang="en-US" sz="1600" u="none" strike="noStrike" baseline="0" dirty="0" smtClean="0"/>
                        <a:t> de la </a:t>
                      </a:r>
                      <a:r>
                        <a:rPr lang="en-US" sz="1600" u="none" strike="noStrike" baseline="0" dirty="0" err="1" smtClean="0"/>
                        <a:t>reserva</a:t>
                      </a:r>
                      <a:r>
                        <a:rPr lang="en-US" sz="1600" u="none" strike="noStrike" baseline="0" dirty="0" smtClean="0"/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/>
                        <a:t>Des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kern="1200" dirty="0" smtClean="0"/>
                        <a:t>Ind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3054</TotalTime>
  <Words>1515</Words>
  <Application>Microsoft Office PowerPoint</Application>
  <PresentationFormat>Personalizar</PresentationFormat>
  <Paragraphs>353</Paragraphs>
  <Slides>20</Slides>
  <Notes>5</Notes>
  <HiddenSlides>0</HiddenSlides>
  <MMClips>0</MMClips>
  <ScaleCrop>false</ScaleCrop>
  <HeadingPairs>
    <vt:vector size="8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Tema de Office</vt:lpstr>
      <vt:lpstr>Ecuación</vt:lpstr>
      <vt:lpstr>Indicadores para la evaluación de zonas de refugio pesquero</vt:lpstr>
      <vt:lpstr>Estructura</vt:lpstr>
      <vt:lpstr>TURFeffect</vt:lpstr>
      <vt:lpstr>TURFeffect</vt:lpstr>
      <vt:lpstr>Pasos</vt:lpstr>
      <vt:lpstr>Indicadores</vt:lpstr>
      <vt:lpstr>Indicadores -Biofísicos</vt:lpstr>
      <vt:lpstr>Indicadores - Socioeconómicos</vt:lpstr>
      <vt:lpstr>Indicadores - Gobernanza</vt:lpstr>
      <vt:lpstr>Indicadores - Gobernanza</vt:lpstr>
      <vt:lpstr>ZRP Quintana Roo</vt:lpstr>
      <vt:lpstr>Objetivos</vt:lpstr>
      <vt:lpstr>Indicadores seleccionados</vt:lpstr>
      <vt:lpstr>Resumen de resultados</vt:lpstr>
      <vt:lpstr>FINAL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JC</dc:creator>
  <cp:lastModifiedBy>Caio Faro</cp:lastModifiedBy>
  <cp:revision>46</cp:revision>
  <dcterms:created xsi:type="dcterms:W3CDTF">2016-09-01T22:09:02Z</dcterms:created>
  <dcterms:modified xsi:type="dcterms:W3CDTF">2016-10-10T03:14:13Z</dcterms:modified>
</cp:coreProperties>
</file>