
<file path=[Content_Types].xml><?xml version="1.0" encoding="utf-8"?>
<Types xmlns="http://schemas.openxmlformats.org/package/2006/content-types">
  <Default Extension="png" ContentType="image/png"/>
  <Default Extension="rels" ContentType="application/vnd.openxmlformats-package.relationships+xml"/>
  <Default Extension="m4a" ContentType="audio/mp4"/>
  <Default Extension="xml" ContentType="application/xml"/>
  <Override PartName="/ppt/diagrams/data1.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diagrams/layout7.xml" ContentType="application/vnd.openxmlformats-officedocument.drawingml.diagramLayout+xml"/>
  <Override PartName="/ppt/diagrams/drawing2.xml" ContentType="application/vnd.ms-office.drawingml.diagramDrawing+xml"/>
  <Override PartName="/ppt/diagrams/layout3.xml" ContentType="application/vnd.openxmlformats-officedocument.drawingml.diagramLayout+xml"/>
  <Override PartName="/ppt/diagrams/colors2.xml" ContentType="application/vnd.openxmlformats-officedocument.drawingml.diagramColors+xml"/>
  <Override PartName="/ppt/diagrams/quickStyle2.xml" ContentType="application/vnd.openxmlformats-officedocument.drawingml.diagramStyl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diagrams/layout2.xml" ContentType="application/vnd.openxmlformats-officedocument.drawingml.diagramLayout+xml"/>
  <Override PartName="/ppt/diagrams/quickStyle3.xml" ContentType="application/vnd.openxmlformats-officedocument.drawingml.diagramStyle+xml"/>
  <Override PartName="/ppt/diagrams/drawing3.xml" ContentType="application/vnd.ms-office.drawingml.diagramDrawing+xml"/>
  <Override PartName="/ppt/diagrams/drawing8.xml" ContentType="application/vnd.ms-office.drawingml.diagramDrawing+xml"/>
  <Override PartName="/ppt/diagrams/quickStyle6.xml" ContentType="application/vnd.openxmlformats-officedocument.drawingml.diagramStyle+xml"/>
  <Override PartName="/ppt/diagrams/layout6.xml" ContentType="application/vnd.openxmlformats-officedocument.drawingml.diagramLayout+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diagrams/colors6.xml" ContentType="application/vnd.openxmlformats-officedocument.drawingml.diagramColors+xml"/>
  <Override PartName="/ppt/diagrams/colors3.xml" ContentType="application/vnd.openxmlformats-officedocument.drawingml.diagramColors+xml"/>
  <Override PartName="/ppt/diagrams/drawing5.xml" ContentType="application/vnd.ms-office.drawingml.diagramDrawing+xml"/>
  <Override PartName="/ppt/notesMasters/notesMaster1.xml" ContentType="application/vnd.openxmlformats-officedocument.presentationml.notesMaster+xml"/>
  <Override PartName="/ppt/diagrams/layout5.xml" ContentType="application/vnd.openxmlformats-officedocument.drawingml.diagramLayout+xml"/>
  <Override PartName="/ppt/diagrams/quickStyle5.xml" ContentType="application/vnd.openxmlformats-officedocument.drawingml.diagramStyle+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colors5.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8970"/>
  </p:normalViewPr>
  <p:slideViewPr>
    <p:cSldViewPr snapToGrid="0" snapToObjects="1">
      <p:cViewPr>
        <p:scale>
          <a:sx n="86" d="100"/>
          <a:sy n="86" d="100"/>
        </p:scale>
        <p:origin x="1496" y="1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25" Type="http://schemas.openxmlformats.org/officeDocument/2006/relationships/slide" Target="slides/slide24.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3.xml"/><Relationship Id="rId20" Type="http://schemas.openxmlformats.org/officeDocument/2006/relationships/slide" Target="slides/slide19.xml"/><Relationship Id="rId29" Type="http://schemas.openxmlformats.org/officeDocument/2006/relationships/theme" Target="theme/theme1.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slide" Target="slides/slide22.xml"/><Relationship Id="rId28" Type="http://schemas.openxmlformats.org/officeDocument/2006/relationships/viewProps" Target="viewProps.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4E5BA-00EA-D345-9509-6CD9044E698F}"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18182371-4E76-C740-9070-B1650D596447}">
      <dgm:prSet phldrT="[Text]"/>
      <dgm:spPr/>
      <dgm:t>
        <a:bodyPr/>
        <a:lstStyle/>
        <a:p>
          <a:r>
            <a:rPr lang="en-US" dirty="0" smtClean="0"/>
            <a:t>Programming is</a:t>
          </a:r>
          <a:r>
            <a:rPr lang="en-US" baseline="0" dirty="0" smtClean="0"/>
            <a:t> f</a:t>
          </a:r>
          <a:r>
            <a:rPr lang="en-US" dirty="0" smtClean="0"/>
            <a:t>un</a:t>
          </a:r>
          <a:endParaRPr lang="en-US" dirty="0"/>
        </a:p>
      </dgm:t>
    </dgm:pt>
    <dgm:pt modelId="{242EC55D-E116-F041-9AB8-B70DE4743F64}" type="parTrans" cxnId="{98B31AD5-086E-3A4C-9074-2B4ABDE424ED}">
      <dgm:prSet/>
      <dgm:spPr/>
      <dgm:t>
        <a:bodyPr/>
        <a:lstStyle/>
        <a:p>
          <a:endParaRPr lang="en-US"/>
        </a:p>
      </dgm:t>
    </dgm:pt>
    <dgm:pt modelId="{B10C65DD-2BE3-EF41-A40C-B75262903426}" type="sibTrans" cxnId="{98B31AD5-086E-3A4C-9074-2B4ABDE424ED}">
      <dgm:prSet/>
      <dgm:spPr/>
      <dgm:t>
        <a:bodyPr/>
        <a:lstStyle/>
        <a:p>
          <a:endParaRPr lang="en-US"/>
        </a:p>
      </dgm:t>
    </dgm:pt>
    <dgm:pt modelId="{60C767A7-3BE0-0247-9357-1AE588C4A221}">
      <dgm:prSet phldrT="[Text]"/>
      <dgm:spPr/>
      <dgm:t>
        <a:bodyPr/>
        <a:lstStyle/>
        <a:p>
          <a:r>
            <a:rPr lang="en-US" dirty="0" smtClean="0"/>
            <a:t>Programming is an exercise</a:t>
          </a:r>
          <a:r>
            <a:rPr lang="en-US" baseline="0" dirty="0" smtClean="0"/>
            <a:t> for your brain</a:t>
          </a:r>
          <a:endParaRPr lang="en-US" dirty="0"/>
        </a:p>
      </dgm:t>
    </dgm:pt>
    <dgm:pt modelId="{CEF50800-CEE7-3C42-BA83-1A10656E11B7}" type="parTrans" cxnId="{17188A67-3E54-FB42-ABD6-C1E8BDC7FB83}">
      <dgm:prSet/>
      <dgm:spPr/>
      <dgm:t>
        <a:bodyPr/>
        <a:lstStyle/>
        <a:p>
          <a:endParaRPr lang="en-US"/>
        </a:p>
      </dgm:t>
    </dgm:pt>
    <dgm:pt modelId="{32DD28C2-2DCA-8841-9C73-2B5C991F13EB}" type="sibTrans" cxnId="{17188A67-3E54-FB42-ABD6-C1E8BDC7FB83}">
      <dgm:prSet/>
      <dgm:spPr/>
      <dgm:t>
        <a:bodyPr/>
        <a:lstStyle/>
        <a:p>
          <a:endParaRPr lang="en-US"/>
        </a:p>
      </dgm:t>
    </dgm:pt>
    <dgm:pt modelId="{EFC9FE09-CC07-9A42-A4B3-09855A7BE259}">
      <dgm:prSet phldrT="[Text]"/>
      <dgm:spPr/>
      <dgm:t>
        <a:bodyPr/>
        <a:lstStyle/>
        <a:p>
          <a:r>
            <a:rPr lang="en-US" dirty="0" smtClean="0"/>
            <a:t>Programming is mental sport</a:t>
          </a:r>
          <a:endParaRPr lang="en-US" dirty="0"/>
        </a:p>
      </dgm:t>
    </dgm:pt>
    <dgm:pt modelId="{32CECB4B-4EFD-0549-B56D-B54B1E78BDB9}" type="parTrans" cxnId="{480EB6B0-DE57-764C-B931-366B07307841}">
      <dgm:prSet/>
      <dgm:spPr/>
      <dgm:t>
        <a:bodyPr/>
        <a:lstStyle/>
        <a:p>
          <a:endParaRPr lang="en-US"/>
        </a:p>
      </dgm:t>
    </dgm:pt>
    <dgm:pt modelId="{87A3ECF2-7F8A-BD47-8246-17E261D211A2}" type="sibTrans" cxnId="{480EB6B0-DE57-764C-B931-366B07307841}">
      <dgm:prSet/>
      <dgm:spPr/>
      <dgm:t>
        <a:bodyPr/>
        <a:lstStyle/>
        <a:p>
          <a:endParaRPr lang="en-US"/>
        </a:p>
      </dgm:t>
    </dgm:pt>
    <dgm:pt modelId="{83285588-8293-1A4E-900C-0414D18F909A}" type="pres">
      <dgm:prSet presAssocID="{8824E5BA-00EA-D345-9509-6CD9044E698F}" presName="linear" presStyleCnt="0">
        <dgm:presLayoutVars>
          <dgm:dir/>
          <dgm:animLvl val="lvl"/>
          <dgm:resizeHandles val="exact"/>
        </dgm:presLayoutVars>
      </dgm:prSet>
      <dgm:spPr/>
      <dgm:t>
        <a:bodyPr/>
        <a:lstStyle/>
        <a:p>
          <a:endParaRPr lang="en-US"/>
        </a:p>
      </dgm:t>
    </dgm:pt>
    <dgm:pt modelId="{D82FB673-D1EC-6C48-938F-8C16188BFA76}" type="pres">
      <dgm:prSet presAssocID="{18182371-4E76-C740-9070-B1650D596447}" presName="parentLin" presStyleCnt="0"/>
      <dgm:spPr/>
    </dgm:pt>
    <dgm:pt modelId="{2DAA899D-4D4B-EE43-8AD9-4D8FF5EF90E4}" type="pres">
      <dgm:prSet presAssocID="{18182371-4E76-C740-9070-B1650D596447}" presName="parentLeftMargin" presStyleLbl="node1" presStyleIdx="0" presStyleCnt="3"/>
      <dgm:spPr/>
      <dgm:t>
        <a:bodyPr/>
        <a:lstStyle/>
        <a:p>
          <a:endParaRPr lang="en-US"/>
        </a:p>
      </dgm:t>
    </dgm:pt>
    <dgm:pt modelId="{5B78D772-92B7-3741-A1F6-FB85ECC6968E}" type="pres">
      <dgm:prSet presAssocID="{18182371-4E76-C740-9070-B1650D596447}" presName="parentText" presStyleLbl="node1" presStyleIdx="0" presStyleCnt="3">
        <dgm:presLayoutVars>
          <dgm:chMax val="0"/>
          <dgm:bulletEnabled val="1"/>
        </dgm:presLayoutVars>
      </dgm:prSet>
      <dgm:spPr/>
      <dgm:t>
        <a:bodyPr/>
        <a:lstStyle/>
        <a:p>
          <a:endParaRPr lang="en-US"/>
        </a:p>
      </dgm:t>
    </dgm:pt>
    <dgm:pt modelId="{D96B5759-B498-E842-8D84-1C78A994F14D}" type="pres">
      <dgm:prSet presAssocID="{18182371-4E76-C740-9070-B1650D596447}" presName="negativeSpace" presStyleCnt="0"/>
      <dgm:spPr/>
    </dgm:pt>
    <dgm:pt modelId="{CC1E5291-7D89-BB42-928D-8820CF2FBB30}" type="pres">
      <dgm:prSet presAssocID="{18182371-4E76-C740-9070-B1650D596447}" presName="childText" presStyleLbl="conFgAcc1" presStyleIdx="0" presStyleCnt="3">
        <dgm:presLayoutVars>
          <dgm:bulletEnabled val="1"/>
        </dgm:presLayoutVars>
      </dgm:prSet>
      <dgm:spPr/>
    </dgm:pt>
    <dgm:pt modelId="{BA525F7F-6B15-254E-8D30-A85E26936ED7}" type="pres">
      <dgm:prSet presAssocID="{B10C65DD-2BE3-EF41-A40C-B75262903426}" presName="spaceBetweenRectangles" presStyleCnt="0"/>
      <dgm:spPr/>
    </dgm:pt>
    <dgm:pt modelId="{28BB3616-FCDF-AD44-A02F-72E5593E40F8}" type="pres">
      <dgm:prSet presAssocID="{60C767A7-3BE0-0247-9357-1AE588C4A221}" presName="parentLin" presStyleCnt="0"/>
      <dgm:spPr/>
    </dgm:pt>
    <dgm:pt modelId="{32BC2F00-C318-E64C-94D0-FEF1211DF944}" type="pres">
      <dgm:prSet presAssocID="{60C767A7-3BE0-0247-9357-1AE588C4A221}" presName="parentLeftMargin" presStyleLbl="node1" presStyleIdx="0" presStyleCnt="3"/>
      <dgm:spPr/>
      <dgm:t>
        <a:bodyPr/>
        <a:lstStyle/>
        <a:p>
          <a:endParaRPr lang="en-US"/>
        </a:p>
      </dgm:t>
    </dgm:pt>
    <dgm:pt modelId="{D60BBF6B-03D9-EC47-A08E-44E1B45728CD}" type="pres">
      <dgm:prSet presAssocID="{60C767A7-3BE0-0247-9357-1AE588C4A221}" presName="parentText" presStyleLbl="node1" presStyleIdx="1" presStyleCnt="3">
        <dgm:presLayoutVars>
          <dgm:chMax val="0"/>
          <dgm:bulletEnabled val="1"/>
        </dgm:presLayoutVars>
      </dgm:prSet>
      <dgm:spPr/>
      <dgm:t>
        <a:bodyPr/>
        <a:lstStyle/>
        <a:p>
          <a:endParaRPr lang="en-US"/>
        </a:p>
      </dgm:t>
    </dgm:pt>
    <dgm:pt modelId="{5181F062-CEDD-C34C-B46C-49A77A373CC9}" type="pres">
      <dgm:prSet presAssocID="{60C767A7-3BE0-0247-9357-1AE588C4A221}" presName="negativeSpace" presStyleCnt="0"/>
      <dgm:spPr/>
    </dgm:pt>
    <dgm:pt modelId="{3F7C8357-A801-8B4E-9FDD-9D63219D2238}" type="pres">
      <dgm:prSet presAssocID="{60C767A7-3BE0-0247-9357-1AE588C4A221}" presName="childText" presStyleLbl="conFgAcc1" presStyleIdx="1" presStyleCnt="3">
        <dgm:presLayoutVars>
          <dgm:bulletEnabled val="1"/>
        </dgm:presLayoutVars>
      </dgm:prSet>
      <dgm:spPr/>
    </dgm:pt>
    <dgm:pt modelId="{B7C56B5C-D968-164C-85EF-1820DD5A8D9E}" type="pres">
      <dgm:prSet presAssocID="{32DD28C2-2DCA-8841-9C73-2B5C991F13EB}" presName="spaceBetweenRectangles" presStyleCnt="0"/>
      <dgm:spPr/>
    </dgm:pt>
    <dgm:pt modelId="{2EC0F4B0-2264-3F42-A52F-05ED64C205E0}" type="pres">
      <dgm:prSet presAssocID="{EFC9FE09-CC07-9A42-A4B3-09855A7BE259}" presName="parentLin" presStyleCnt="0"/>
      <dgm:spPr/>
    </dgm:pt>
    <dgm:pt modelId="{FC107D10-A7CD-4145-8CDD-5D4F85F8FF26}" type="pres">
      <dgm:prSet presAssocID="{EFC9FE09-CC07-9A42-A4B3-09855A7BE259}" presName="parentLeftMargin" presStyleLbl="node1" presStyleIdx="1" presStyleCnt="3"/>
      <dgm:spPr/>
      <dgm:t>
        <a:bodyPr/>
        <a:lstStyle/>
        <a:p>
          <a:endParaRPr lang="en-US"/>
        </a:p>
      </dgm:t>
    </dgm:pt>
    <dgm:pt modelId="{DA511EEB-6E77-D34E-B8A6-A1A36886DE6C}" type="pres">
      <dgm:prSet presAssocID="{EFC9FE09-CC07-9A42-A4B3-09855A7BE259}" presName="parentText" presStyleLbl="node1" presStyleIdx="2" presStyleCnt="3">
        <dgm:presLayoutVars>
          <dgm:chMax val="0"/>
          <dgm:bulletEnabled val="1"/>
        </dgm:presLayoutVars>
      </dgm:prSet>
      <dgm:spPr/>
      <dgm:t>
        <a:bodyPr/>
        <a:lstStyle/>
        <a:p>
          <a:endParaRPr lang="en-US"/>
        </a:p>
      </dgm:t>
    </dgm:pt>
    <dgm:pt modelId="{E642BF05-515A-E041-B148-114C010EAC77}" type="pres">
      <dgm:prSet presAssocID="{EFC9FE09-CC07-9A42-A4B3-09855A7BE259}" presName="negativeSpace" presStyleCnt="0"/>
      <dgm:spPr/>
    </dgm:pt>
    <dgm:pt modelId="{EEE14EBD-592C-4A4B-8AA6-5ACD000FFB3E}" type="pres">
      <dgm:prSet presAssocID="{EFC9FE09-CC07-9A42-A4B3-09855A7BE259}" presName="childText" presStyleLbl="conFgAcc1" presStyleIdx="2" presStyleCnt="3">
        <dgm:presLayoutVars>
          <dgm:bulletEnabled val="1"/>
        </dgm:presLayoutVars>
      </dgm:prSet>
      <dgm:spPr/>
    </dgm:pt>
  </dgm:ptLst>
  <dgm:cxnLst>
    <dgm:cxn modelId="{2E93BFCF-D320-9B43-8C07-9040FB637ABF}" type="presOf" srcId="{EFC9FE09-CC07-9A42-A4B3-09855A7BE259}" destId="{DA511EEB-6E77-D34E-B8A6-A1A36886DE6C}" srcOrd="1" destOrd="0" presId="urn:microsoft.com/office/officeart/2005/8/layout/list1"/>
    <dgm:cxn modelId="{D0108C78-6CA2-F644-BEE4-4A34EE89E91C}" type="presOf" srcId="{60C767A7-3BE0-0247-9357-1AE588C4A221}" destId="{D60BBF6B-03D9-EC47-A08E-44E1B45728CD}" srcOrd="1" destOrd="0" presId="urn:microsoft.com/office/officeart/2005/8/layout/list1"/>
    <dgm:cxn modelId="{98B31AD5-086E-3A4C-9074-2B4ABDE424ED}" srcId="{8824E5BA-00EA-D345-9509-6CD9044E698F}" destId="{18182371-4E76-C740-9070-B1650D596447}" srcOrd="0" destOrd="0" parTransId="{242EC55D-E116-F041-9AB8-B70DE4743F64}" sibTransId="{B10C65DD-2BE3-EF41-A40C-B75262903426}"/>
    <dgm:cxn modelId="{3A15947A-BB59-AE4B-9C32-923A30A76173}" type="presOf" srcId="{18182371-4E76-C740-9070-B1650D596447}" destId="{5B78D772-92B7-3741-A1F6-FB85ECC6968E}" srcOrd="1" destOrd="0" presId="urn:microsoft.com/office/officeart/2005/8/layout/list1"/>
    <dgm:cxn modelId="{8E429DCB-0ADB-B049-8F42-086EA7CFC857}" type="presOf" srcId="{60C767A7-3BE0-0247-9357-1AE588C4A221}" destId="{32BC2F00-C318-E64C-94D0-FEF1211DF944}" srcOrd="0" destOrd="0" presId="urn:microsoft.com/office/officeart/2005/8/layout/list1"/>
    <dgm:cxn modelId="{13D107C5-1283-CA40-9F30-30FD9D4EA645}" type="presOf" srcId="{EFC9FE09-CC07-9A42-A4B3-09855A7BE259}" destId="{FC107D10-A7CD-4145-8CDD-5D4F85F8FF26}" srcOrd="0" destOrd="0" presId="urn:microsoft.com/office/officeart/2005/8/layout/list1"/>
    <dgm:cxn modelId="{6C96AB62-1771-904A-9C02-127146DDD90A}" type="presOf" srcId="{18182371-4E76-C740-9070-B1650D596447}" destId="{2DAA899D-4D4B-EE43-8AD9-4D8FF5EF90E4}" srcOrd="0" destOrd="0" presId="urn:microsoft.com/office/officeart/2005/8/layout/list1"/>
    <dgm:cxn modelId="{480EB6B0-DE57-764C-B931-366B07307841}" srcId="{8824E5BA-00EA-D345-9509-6CD9044E698F}" destId="{EFC9FE09-CC07-9A42-A4B3-09855A7BE259}" srcOrd="2" destOrd="0" parTransId="{32CECB4B-4EFD-0549-B56D-B54B1E78BDB9}" sibTransId="{87A3ECF2-7F8A-BD47-8246-17E261D211A2}"/>
    <dgm:cxn modelId="{A98D0DC5-48CE-644B-B33B-47B04EE645DB}" type="presOf" srcId="{8824E5BA-00EA-D345-9509-6CD9044E698F}" destId="{83285588-8293-1A4E-900C-0414D18F909A}" srcOrd="0" destOrd="0" presId="urn:microsoft.com/office/officeart/2005/8/layout/list1"/>
    <dgm:cxn modelId="{17188A67-3E54-FB42-ABD6-C1E8BDC7FB83}" srcId="{8824E5BA-00EA-D345-9509-6CD9044E698F}" destId="{60C767A7-3BE0-0247-9357-1AE588C4A221}" srcOrd="1" destOrd="0" parTransId="{CEF50800-CEE7-3C42-BA83-1A10656E11B7}" sibTransId="{32DD28C2-2DCA-8841-9C73-2B5C991F13EB}"/>
    <dgm:cxn modelId="{9E8AD88E-0034-DB4C-BD87-BD98AF764DC5}" type="presParOf" srcId="{83285588-8293-1A4E-900C-0414D18F909A}" destId="{D82FB673-D1EC-6C48-938F-8C16188BFA76}" srcOrd="0" destOrd="0" presId="urn:microsoft.com/office/officeart/2005/8/layout/list1"/>
    <dgm:cxn modelId="{296B7970-11DD-2D4A-8D89-E19999983358}" type="presParOf" srcId="{D82FB673-D1EC-6C48-938F-8C16188BFA76}" destId="{2DAA899D-4D4B-EE43-8AD9-4D8FF5EF90E4}" srcOrd="0" destOrd="0" presId="urn:microsoft.com/office/officeart/2005/8/layout/list1"/>
    <dgm:cxn modelId="{5395C57D-7632-9740-8EE6-8145039CBD3E}" type="presParOf" srcId="{D82FB673-D1EC-6C48-938F-8C16188BFA76}" destId="{5B78D772-92B7-3741-A1F6-FB85ECC6968E}" srcOrd="1" destOrd="0" presId="urn:microsoft.com/office/officeart/2005/8/layout/list1"/>
    <dgm:cxn modelId="{973F780D-4914-DB44-A777-C9055B434BD0}" type="presParOf" srcId="{83285588-8293-1A4E-900C-0414D18F909A}" destId="{D96B5759-B498-E842-8D84-1C78A994F14D}" srcOrd="1" destOrd="0" presId="urn:microsoft.com/office/officeart/2005/8/layout/list1"/>
    <dgm:cxn modelId="{D50A93D3-D321-6A41-9236-2F0241233DE1}" type="presParOf" srcId="{83285588-8293-1A4E-900C-0414D18F909A}" destId="{CC1E5291-7D89-BB42-928D-8820CF2FBB30}" srcOrd="2" destOrd="0" presId="urn:microsoft.com/office/officeart/2005/8/layout/list1"/>
    <dgm:cxn modelId="{2EFC1614-7B2A-7640-A06B-1FCA19FC35CE}" type="presParOf" srcId="{83285588-8293-1A4E-900C-0414D18F909A}" destId="{BA525F7F-6B15-254E-8D30-A85E26936ED7}" srcOrd="3" destOrd="0" presId="urn:microsoft.com/office/officeart/2005/8/layout/list1"/>
    <dgm:cxn modelId="{CAF78450-642B-1949-9759-C9F99D86BD13}" type="presParOf" srcId="{83285588-8293-1A4E-900C-0414D18F909A}" destId="{28BB3616-FCDF-AD44-A02F-72E5593E40F8}" srcOrd="4" destOrd="0" presId="urn:microsoft.com/office/officeart/2005/8/layout/list1"/>
    <dgm:cxn modelId="{CF514D2E-9996-AE41-87C1-09FC81C33EBE}" type="presParOf" srcId="{28BB3616-FCDF-AD44-A02F-72E5593E40F8}" destId="{32BC2F00-C318-E64C-94D0-FEF1211DF944}" srcOrd="0" destOrd="0" presId="urn:microsoft.com/office/officeart/2005/8/layout/list1"/>
    <dgm:cxn modelId="{AF988AD1-DC00-8D4F-99FF-46F6DDBBA727}" type="presParOf" srcId="{28BB3616-FCDF-AD44-A02F-72E5593E40F8}" destId="{D60BBF6B-03D9-EC47-A08E-44E1B45728CD}" srcOrd="1" destOrd="0" presId="urn:microsoft.com/office/officeart/2005/8/layout/list1"/>
    <dgm:cxn modelId="{AFC61620-56E9-4745-BEB3-703079660AD6}" type="presParOf" srcId="{83285588-8293-1A4E-900C-0414D18F909A}" destId="{5181F062-CEDD-C34C-B46C-49A77A373CC9}" srcOrd="5" destOrd="0" presId="urn:microsoft.com/office/officeart/2005/8/layout/list1"/>
    <dgm:cxn modelId="{C93855A8-1360-394E-B11E-A30B9B6441D1}" type="presParOf" srcId="{83285588-8293-1A4E-900C-0414D18F909A}" destId="{3F7C8357-A801-8B4E-9FDD-9D63219D2238}" srcOrd="6" destOrd="0" presId="urn:microsoft.com/office/officeart/2005/8/layout/list1"/>
    <dgm:cxn modelId="{89D77C2D-DBEA-F34E-BB1D-D44D926654D3}" type="presParOf" srcId="{83285588-8293-1A4E-900C-0414D18F909A}" destId="{B7C56B5C-D968-164C-85EF-1820DD5A8D9E}" srcOrd="7" destOrd="0" presId="urn:microsoft.com/office/officeart/2005/8/layout/list1"/>
    <dgm:cxn modelId="{C25DEC4A-9E3E-7D4D-ADE2-6B7DBD30E533}" type="presParOf" srcId="{83285588-8293-1A4E-900C-0414D18F909A}" destId="{2EC0F4B0-2264-3F42-A52F-05ED64C205E0}" srcOrd="8" destOrd="0" presId="urn:microsoft.com/office/officeart/2005/8/layout/list1"/>
    <dgm:cxn modelId="{6E55E4F4-664F-FA4C-92E2-4E7EA442C099}" type="presParOf" srcId="{2EC0F4B0-2264-3F42-A52F-05ED64C205E0}" destId="{FC107D10-A7CD-4145-8CDD-5D4F85F8FF26}" srcOrd="0" destOrd="0" presId="urn:microsoft.com/office/officeart/2005/8/layout/list1"/>
    <dgm:cxn modelId="{CC3A6F0F-D75C-6F4A-BA1C-C588DC3720DB}" type="presParOf" srcId="{2EC0F4B0-2264-3F42-A52F-05ED64C205E0}" destId="{DA511EEB-6E77-D34E-B8A6-A1A36886DE6C}" srcOrd="1" destOrd="0" presId="urn:microsoft.com/office/officeart/2005/8/layout/list1"/>
    <dgm:cxn modelId="{CC3EA787-ADDE-ED48-BBAD-64ED2C592D26}" type="presParOf" srcId="{83285588-8293-1A4E-900C-0414D18F909A}" destId="{E642BF05-515A-E041-B148-114C010EAC77}" srcOrd="9" destOrd="0" presId="urn:microsoft.com/office/officeart/2005/8/layout/list1"/>
    <dgm:cxn modelId="{66F5218B-20BD-9A4B-B8AC-740F3B604DC9}" type="presParOf" srcId="{83285588-8293-1A4E-900C-0414D18F909A}" destId="{EEE14EBD-592C-4A4B-8AA6-5ACD000FFB3E}"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F67469-4AC4-1448-990C-BC7491C0EC25}"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7D2827EF-6E4E-E345-8DFE-EFBC4A4394AA}">
      <dgm:prSet phldrT="[Text]"/>
      <dgm:spPr/>
      <dgm:t>
        <a:bodyPr/>
        <a:lstStyle/>
        <a:p>
          <a:r>
            <a:rPr lang="en-US" dirty="0" smtClean="0"/>
            <a:t>2. Understand</a:t>
          </a:r>
          <a:r>
            <a:rPr lang="en-US" baseline="0" dirty="0" smtClean="0"/>
            <a:t> the Concept of Time and Space Complexity</a:t>
          </a:r>
          <a:endParaRPr lang="en-US" dirty="0"/>
        </a:p>
      </dgm:t>
    </dgm:pt>
    <dgm:pt modelId="{7452EE54-B96F-4C4D-86A7-765D9183D09F}" type="parTrans" cxnId="{98E9ADE4-698C-A344-B782-6DE38F592813}">
      <dgm:prSet/>
      <dgm:spPr/>
      <dgm:t>
        <a:bodyPr/>
        <a:lstStyle/>
        <a:p>
          <a:endParaRPr lang="en-US"/>
        </a:p>
      </dgm:t>
    </dgm:pt>
    <dgm:pt modelId="{02D81B76-6890-0941-8255-5725E2C75FFE}" type="sibTrans" cxnId="{98E9ADE4-698C-A344-B782-6DE38F592813}">
      <dgm:prSet/>
      <dgm:spPr/>
      <dgm:t>
        <a:bodyPr/>
        <a:lstStyle/>
        <a:p>
          <a:endParaRPr lang="en-US"/>
        </a:p>
      </dgm:t>
    </dgm:pt>
    <dgm:pt modelId="{8474F460-2FD5-B140-BFE3-CF51B118FBF5}">
      <dgm:prSet phldrT="[Text]"/>
      <dgm:spPr/>
      <dgm:t>
        <a:bodyPr/>
        <a:lstStyle/>
        <a:p>
          <a:r>
            <a:rPr lang="en-US" dirty="0" smtClean="0"/>
            <a:t>3. Learn the Fundamentals of Data Structures</a:t>
          </a:r>
          <a:r>
            <a:rPr lang="en-US" baseline="0" dirty="0" smtClean="0"/>
            <a:t> and Algorithms</a:t>
          </a:r>
          <a:endParaRPr lang="en-US" dirty="0"/>
        </a:p>
      </dgm:t>
    </dgm:pt>
    <dgm:pt modelId="{35C377FB-6FAD-0E4F-9C5F-2A888B4FE44F}" type="parTrans" cxnId="{53B2D934-3DC7-124B-A751-04088846CF2B}">
      <dgm:prSet/>
      <dgm:spPr/>
      <dgm:t>
        <a:bodyPr/>
        <a:lstStyle/>
        <a:p>
          <a:endParaRPr lang="en-US"/>
        </a:p>
      </dgm:t>
    </dgm:pt>
    <dgm:pt modelId="{6A945161-B5AD-8B43-8534-6B0013272D15}" type="sibTrans" cxnId="{53B2D934-3DC7-124B-A751-04088846CF2B}">
      <dgm:prSet/>
      <dgm:spPr/>
      <dgm:t>
        <a:bodyPr/>
        <a:lstStyle/>
        <a:p>
          <a:endParaRPr lang="en-US"/>
        </a:p>
      </dgm:t>
    </dgm:pt>
    <dgm:pt modelId="{54BECCB0-6190-2943-A548-D3DFE669AC23}">
      <dgm:prSet phldrT="[Text]"/>
      <dgm:spPr/>
      <dgm:t>
        <a:bodyPr/>
        <a:lstStyle/>
        <a:p>
          <a:r>
            <a:rPr lang="en-US" dirty="0" smtClean="0"/>
            <a:t>4.</a:t>
          </a:r>
          <a:r>
            <a:rPr lang="en-US" baseline="0" dirty="0" smtClean="0"/>
            <a:t> Take the Challenge and Solve Coding Problems</a:t>
          </a:r>
          <a:endParaRPr lang="en-US" dirty="0"/>
        </a:p>
      </dgm:t>
    </dgm:pt>
    <dgm:pt modelId="{E5F0C97B-D00F-A947-9453-5A6F83567D02}" type="parTrans" cxnId="{31FE6AE9-C4C2-E045-B986-8A045360D915}">
      <dgm:prSet/>
      <dgm:spPr/>
      <dgm:t>
        <a:bodyPr/>
        <a:lstStyle/>
        <a:p>
          <a:endParaRPr lang="en-US"/>
        </a:p>
      </dgm:t>
    </dgm:pt>
    <dgm:pt modelId="{8701FB1A-3EB9-CA44-80F1-721928004A3F}" type="sibTrans" cxnId="{31FE6AE9-C4C2-E045-B986-8A045360D915}">
      <dgm:prSet/>
      <dgm:spPr/>
      <dgm:t>
        <a:bodyPr/>
        <a:lstStyle/>
        <a:p>
          <a:endParaRPr lang="en-US"/>
        </a:p>
      </dgm:t>
    </dgm:pt>
    <dgm:pt modelId="{E56FF9D7-E38D-EC4C-9E56-636FCC5477C2}">
      <dgm:prSet/>
      <dgm:spPr/>
      <dgm:t>
        <a:bodyPr/>
        <a:lstStyle/>
        <a:p>
          <a:r>
            <a:rPr lang="en-US" dirty="0" smtClean="0"/>
            <a:t>1. Choose a Programming Language</a:t>
          </a:r>
          <a:endParaRPr lang="en-US" dirty="0"/>
        </a:p>
      </dgm:t>
    </dgm:pt>
    <dgm:pt modelId="{1E4ECE9E-4798-7947-85E9-35EE486AD807}" type="parTrans" cxnId="{6F7E6F00-1D5A-274F-97A1-0AE226F74F1F}">
      <dgm:prSet/>
      <dgm:spPr/>
      <dgm:t>
        <a:bodyPr/>
        <a:lstStyle/>
        <a:p>
          <a:endParaRPr lang="en-US"/>
        </a:p>
      </dgm:t>
    </dgm:pt>
    <dgm:pt modelId="{65D163C5-B2B2-F141-A98E-4BAF300A841E}" type="sibTrans" cxnId="{6F7E6F00-1D5A-274F-97A1-0AE226F74F1F}">
      <dgm:prSet/>
      <dgm:spPr/>
      <dgm:t>
        <a:bodyPr/>
        <a:lstStyle/>
        <a:p>
          <a:endParaRPr lang="en-US"/>
        </a:p>
      </dgm:t>
    </dgm:pt>
    <dgm:pt modelId="{0C08C541-DAAF-9840-964D-7A7D88EBF272}" type="pres">
      <dgm:prSet presAssocID="{7FF67469-4AC4-1448-990C-BC7491C0EC25}" presName="outerComposite" presStyleCnt="0">
        <dgm:presLayoutVars>
          <dgm:chMax val="5"/>
          <dgm:dir/>
          <dgm:resizeHandles val="exact"/>
        </dgm:presLayoutVars>
      </dgm:prSet>
      <dgm:spPr/>
      <dgm:t>
        <a:bodyPr/>
        <a:lstStyle/>
        <a:p>
          <a:endParaRPr lang="en-US"/>
        </a:p>
      </dgm:t>
    </dgm:pt>
    <dgm:pt modelId="{BD8DFE2D-AC67-F843-A28D-79F72783F789}" type="pres">
      <dgm:prSet presAssocID="{7FF67469-4AC4-1448-990C-BC7491C0EC25}" presName="dummyMaxCanvas" presStyleCnt="0">
        <dgm:presLayoutVars/>
      </dgm:prSet>
      <dgm:spPr/>
    </dgm:pt>
    <dgm:pt modelId="{CBC8C2F4-497D-9C45-8FF0-44193345DE7C}" type="pres">
      <dgm:prSet presAssocID="{7FF67469-4AC4-1448-990C-BC7491C0EC25}" presName="FourNodes_1" presStyleLbl="node1" presStyleIdx="0" presStyleCnt="4">
        <dgm:presLayoutVars>
          <dgm:bulletEnabled val="1"/>
        </dgm:presLayoutVars>
      </dgm:prSet>
      <dgm:spPr/>
      <dgm:t>
        <a:bodyPr/>
        <a:lstStyle/>
        <a:p>
          <a:endParaRPr lang="en-US"/>
        </a:p>
      </dgm:t>
    </dgm:pt>
    <dgm:pt modelId="{559A2220-7B54-3F4A-AE5D-BEE1BBD43665}" type="pres">
      <dgm:prSet presAssocID="{7FF67469-4AC4-1448-990C-BC7491C0EC25}" presName="FourNodes_2" presStyleLbl="node1" presStyleIdx="1" presStyleCnt="4">
        <dgm:presLayoutVars>
          <dgm:bulletEnabled val="1"/>
        </dgm:presLayoutVars>
      </dgm:prSet>
      <dgm:spPr/>
      <dgm:t>
        <a:bodyPr/>
        <a:lstStyle/>
        <a:p>
          <a:endParaRPr lang="en-US"/>
        </a:p>
      </dgm:t>
    </dgm:pt>
    <dgm:pt modelId="{59171DAD-4D48-1A41-BB2D-DAC468BEDF69}" type="pres">
      <dgm:prSet presAssocID="{7FF67469-4AC4-1448-990C-BC7491C0EC25}" presName="FourNodes_3" presStyleLbl="node1" presStyleIdx="2" presStyleCnt="4">
        <dgm:presLayoutVars>
          <dgm:bulletEnabled val="1"/>
        </dgm:presLayoutVars>
      </dgm:prSet>
      <dgm:spPr/>
      <dgm:t>
        <a:bodyPr/>
        <a:lstStyle/>
        <a:p>
          <a:endParaRPr lang="en-US"/>
        </a:p>
      </dgm:t>
    </dgm:pt>
    <dgm:pt modelId="{34B23030-1CE2-5549-AB46-F50859C1133B}" type="pres">
      <dgm:prSet presAssocID="{7FF67469-4AC4-1448-990C-BC7491C0EC25}" presName="FourNodes_4" presStyleLbl="node1" presStyleIdx="3" presStyleCnt="4">
        <dgm:presLayoutVars>
          <dgm:bulletEnabled val="1"/>
        </dgm:presLayoutVars>
      </dgm:prSet>
      <dgm:spPr/>
      <dgm:t>
        <a:bodyPr/>
        <a:lstStyle/>
        <a:p>
          <a:endParaRPr lang="en-US"/>
        </a:p>
      </dgm:t>
    </dgm:pt>
    <dgm:pt modelId="{8C7D45C7-E319-6B43-A4EC-2111BD504E3C}" type="pres">
      <dgm:prSet presAssocID="{7FF67469-4AC4-1448-990C-BC7491C0EC25}" presName="FourConn_1-2" presStyleLbl="fgAccFollowNode1" presStyleIdx="0" presStyleCnt="3">
        <dgm:presLayoutVars>
          <dgm:bulletEnabled val="1"/>
        </dgm:presLayoutVars>
      </dgm:prSet>
      <dgm:spPr/>
      <dgm:t>
        <a:bodyPr/>
        <a:lstStyle/>
        <a:p>
          <a:endParaRPr lang="en-US"/>
        </a:p>
      </dgm:t>
    </dgm:pt>
    <dgm:pt modelId="{873B6198-541D-744E-8437-22C1FCA70AFE}" type="pres">
      <dgm:prSet presAssocID="{7FF67469-4AC4-1448-990C-BC7491C0EC25}" presName="FourConn_2-3" presStyleLbl="fgAccFollowNode1" presStyleIdx="1" presStyleCnt="3">
        <dgm:presLayoutVars>
          <dgm:bulletEnabled val="1"/>
        </dgm:presLayoutVars>
      </dgm:prSet>
      <dgm:spPr/>
      <dgm:t>
        <a:bodyPr/>
        <a:lstStyle/>
        <a:p>
          <a:endParaRPr lang="en-US"/>
        </a:p>
      </dgm:t>
    </dgm:pt>
    <dgm:pt modelId="{3494310F-539D-D849-A7B9-62AAF81D5063}" type="pres">
      <dgm:prSet presAssocID="{7FF67469-4AC4-1448-990C-BC7491C0EC25}" presName="FourConn_3-4" presStyleLbl="fgAccFollowNode1" presStyleIdx="2" presStyleCnt="3">
        <dgm:presLayoutVars>
          <dgm:bulletEnabled val="1"/>
        </dgm:presLayoutVars>
      </dgm:prSet>
      <dgm:spPr/>
      <dgm:t>
        <a:bodyPr/>
        <a:lstStyle/>
        <a:p>
          <a:endParaRPr lang="en-US"/>
        </a:p>
      </dgm:t>
    </dgm:pt>
    <dgm:pt modelId="{8A4986BE-6BE4-FF4C-9BF2-EB6B7E163931}" type="pres">
      <dgm:prSet presAssocID="{7FF67469-4AC4-1448-990C-BC7491C0EC25}" presName="FourNodes_1_text" presStyleLbl="node1" presStyleIdx="3" presStyleCnt="4">
        <dgm:presLayoutVars>
          <dgm:bulletEnabled val="1"/>
        </dgm:presLayoutVars>
      </dgm:prSet>
      <dgm:spPr/>
      <dgm:t>
        <a:bodyPr/>
        <a:lstStyle/>
        <a:p>
          <a:endParaRPr lang="en-US"/>
        </a:p>
      </dgm:t>
    </dgm:pt>
    <dgm:pt modelId="{1FB3A887-FF46-1A4E-96D6-71430C8BACF8}" type="pres">
      <dgm:prSet presAssocID="{7FF67469-4AC4-1448-990C-BC7491C0EC25}" presName="FourNodes_2_text" presStyleLbl="node1" presStyleIdx="3" presStyleCnt="4">
        <dgm:presLayoutVars>
          <dgm:bulletEnabled val="1"/>
        </dgm:presLayoutVars>
      </dgm:prSet>
      <dgm:spPr/>
      <dgm:t>
        <a:bodyPr/>
        <a:lstStyle/>
        <a:p>
          <a:endParaRPr lang="en-US"/>
        </a:p>
      </dgm:t>
    </dgm:pt>
    <dgm:pt modelId="{AD289AF7-6189-D44F-9592-471FE41E32A1}" type="pres">
      <dgm:prSet presAssocID="{7FF67469-4AC4-1448-990C-BC7491C0EC25}" presName="FourNodes_3_text" presStyleLbl="node1" presStyleIdx="3" presStyleCnt="4">
        <dgm:presLayoutVars>
          <dgm:bulletEnabled val="1"/>
        </dgm:presLayoutVars>
      </dgm:prSet>
      <dgm:spPr/>
      <dgm:t>
        <a:bodyPr/>
        <a:lstStyle/>
        <a:p>
          <a:endParaRPr lang="en-US"/>
        </a:p>
      </dgm:t>
    </dgm:pt>
    <dgm:pt modelId="{EFC551A0-D4E8-074B-8662-FB3005672DDE}" type="pres">
      <dgm:prSet presAssocID="{7FF67469-4AC4-1448-990C-BC7491C0EC25}" presName="FourNodes_4_text" presStyleLbl="node1" presStyleIdx="3" presStyleCnt="4">
        <dgm:presLayoutVars>
          <dgm:bulletEnabled val="1"/>
        </dgm:presLayoutVars>
      </dgm:prSet>
      <dgm:spPr/>
      <dgm:t>
        <a:bodyPr/>
        <a:lstStyle/>
        <a:p>
          <a:endParaRPr lang="en-US"/>
        </a:p>
      </dgm:t>
    </dgm:pt>
  </dgm:ptLst>
  <dgm:cxnLst>
    <dgm:cxn modelId="{411125E9-15EA-0540-AFF8-BE1D7E31A53F}" type="presOf" srcId="{E56FF9D7-E38D-EC4C-9E56-636FCC5477C2}" destId="{8A4986BE-6BE4-FF4C-9BF2-EB6B7E163931}" srcOrd="1" destOrd="0" presId="urn:microsoft.com/office/officeart/2005/8/layout/vProcess5"/>
    <dgm:cxn modelId="{6A05F251-7047-F549-86AF-832AB9A5B154}" type="presOf" srcId="{54BECCB0-6190-2943-A548-D3DFE669AC23}" destId="{EFC551A0-D4E8-074B-8662-FB3005672DDE}" srcOrd="1" destOrd="0" presId="urn:microsoft.com/office/officeart/2005/8/layout/vProcess5"/>
    <dgm:cxn modelId="{A0DAC785-9D20-B440-8BBF-16B4072805DE}" type="presOf" srcId="{8474F460-2FD5-B140-BFE3-CF51B118FBF5}" destId="{59171DAD-4D48-1A41-BB2D-DAC468BEDF69}" srcOrd="0" destOrd="0" presId="urn:microsoft.com/office/officeart/2005/8/layout/vProcess5"/>
    <dgm:cxn modelId="{3CC7BEBD-13E2-9B41-9664-7024EDC98645}" type="presOf" srcId="{7D2827EF-6E4E-E345-8DFE-EFBC4A4394AA}" destId="{1FB3A887-FF46-1A4E-96D6-71430C8BACF8}" srcOrd="1" destOrd="0" presId="urn:microsoft.com/office/officeart/2005/8/layout/vProcess5"/>
    <dgm:cxn modelId="{98E9ADE4-698C-A344-B782-6DE38F592813}" srcId="{7FF67469-4AC4-1448-990C-BC7491C0EC25}" destId="{7D2827EF-6E4E-E345-8DFE-EFBC4A4394AA}" srcOrd="1" destOrd="0" parTransId="{7452EE54-B96F-4C4D-86A7-765D9183D09F}" sibTransId="{02D81B76-6890-0941-8255-5725E2C75FFE}"/>
    <dgm:cxn modelId="{5B639146-12F4-4E4A-8344-7EFEC73F4607}" type="presOf" srcId="{54BECCB0-6190-2943-A548-D3DFE669AC23}" destId="{34B23030-1CE2-5549-AB46-F50859C1133B}" srcOrd="0" destOrd="0" presId="urn:microsoft.com/office/officeart/2005/8/layout/vProcess5"/>
    <dgm:cxn modelId="{596A2D0E-3A7C-EB46-983F-F389650C1663}" type="presOf" srcId="{65D163C5-B2B2-F141-A98E-4BAF300A841E}" destId="{8C7D45C7-E319-6B43-A4EC-2111BD504E3C}" srcOrd="0" destOrd="0" presId="urn:microsoft.com/office/officeart/2005/8/layout/vProcess5"/>
    <dgm:cxn modelId="{53B2D934-3DC7-124B-A751-04088846CF2B}" srcId="{7FF67469-4AC4-1448-990C-BC7491C0EC25}" destId="{8474F460-2FD5-B140-BFE3-CF51B118FBF5}" srcOrd="2" destOrd="0" parTransId="{35C377FB-6FAD-0E4F-9C5F-2A888B4FE44F}" sibTransId="{6A945161-B5AD-8B43-8534-6B0013272D15}"/>
    <dgm:cxn modelId="{1A834A51-2241-574D-A792-92B9FD90BEC3}" type="presOf" srcId="{7FF67469-4AC4-1448-990C-BC7491C0EC25}" destId="{0C08C541-DAAF-9840-964D-7A7D88EBF272}" srcOrd="0" destOrd="0" presId="urn:microsoft.com/office/officeart/2005/8/layout/vProcess5"/>
    <dgm:cxn modelId="{D3166BE9-E3CE-3D4C-A3B6-E15E5B253D06}" type="presOf" srcId="{6A945161-B5AD-8B43-8534-6B0013272D15}" destId="{3494310F-539D-D849-A7B9-62AAF81D5063}" srcOrd="0" destOrd="0" presId="urn:microsoft.com/office/officeart/2005/8/layout/vProcess5"/>
    <dgm:cxn modelId="{31FE6AE9-C4C2-E045-B986-8A045360D915}" srcId="{7FF67469-4AC4-1448-990C-BC7491C0EC25}" destId="{54BECCB0-6190-2943-A548-D3DFE669AC23}" srcOrd="3" destOrd="0" parTransId="{E5F0C97B-D00F-A947-9453-5A6F83567D02}" sibTransId="{8701FB1A-3EB9-CA44-80F1-721928004A3F}"/>
    <dgm:cxn modelId="{7AEAC30B-93A9-D341-B903-E45ACAF549CB}" type="presOf" srcId="{8474F460-2FD5-B140-BFE3-CF51B118FBF5}" destId="{AD289AF7-6189-D44F-9592-471FE41E32A1}" srcOrd="1" destOrd="0" presId="urn:microsoft.com/office/officeart/2005/8/layout/vProcess5"/>
    <dgm:cxn modelId="{9FAD90CC-203C-C34E-AAC0-7C978CE96BB3}" type="presOf" srcId="{E56FF9D7-E38D-EC4C-9E56-636FCC5477C2}" destId="{CBC8C2F4-497D-9C45-8FF0-44193345DE7C}" srcOrd="0" destOrd="0" presId="urn:microsoft.com/office/officeart/2005/8/layout/vProcess5"/>
    <dgm:cxn modelId="{BAF82A7F-095B-8F46-89A9-8B344C43092B}" type="presOf" srcId="{02D81B76-6890-0941-8255-5725E2C75FFE}" destId="{873B6198-541D-744E-8437-22C1FCA70AFE}" srcOrd="0" destOrd="0" presId="urn:microsoft.com/office/officeart/2005/8/layout/vProcess5"/>
    <dgm:cxn modelId="{00AAB3BA-A3FC-044C-AA38-5E428D0DB3F6}" type="presOf" srcId="{7D2827EF-6E4E-E345-8DFE-EFBC4A4394AA}" destId="{559A2220-7B54-3F4A-AE5D-BEE1BBD43665}" srcOrd="0" destOrd="0" presId="urn:microsoft.com/office/officeart/2005/8/layout/vProcess5"/>
    <dgm:cxn modelId="{6F7E6F00-1D5A-274F-97A1-0AE226F74F1F}" srcId="{7FF67469-4AC4-1448-990C-BC7491C0EC25}" destId="{E56FF9D7-E38D-EC4C-9E56-636FCC5477C2}" srcOrd="0" destOrd="0" parTransId="{1E4ECE9E-4798-7947-85E9-35EE486AD807}" sibTransId="{65D163C5-B2B2-F141-A98E-4BAF300A841E}"/>
    <dgm:cxn modelId="{D5F4F3D2-81D3-E445-ACE3-263A03926B8B}" type="presParOf" srcId="{0C08C541-DAAF-9840-964D-7A7D88EBF272}" destId="{BD8DFE2D-AC67-F843-A28D-79F72783F789}" srcOrd="0" destOrd="0" presId="urn:microsoft.com/office/officeart/2005/8/layout/vProcess5"/>
    <dgm:cxn modelId="{61333917-4FBA-B54A-86E9-E8F24A3E5F27}" type="presParOf" srcId="{0C08C541-DAAF-9840-964D-7A7D88EBF272}" destId="{CBC8C2F4-497D-9C45-8FF0-44193345DE7C}" srcOrd="1" destOrd="0" presId="urn:microsoft.com/office/officeart/2005/8/layout/vProcess5"/>
    <dgm:cxn modelId="{9CB8684A-AC3C-0047-9B4A-5A7A8FB2495C}" type="presParOf" srcId="{0C08C541-DAAF-9840-964D-7A7D88EBF272}" destId="{559A2220-7B54-3F4A-AE5D-BEE1BBD43665}" srcOrd="2" destOrd="0" presId="urn:microsoft.com/office/officeart/2005/8/layout/vProcess5"/>
    <dgm:cxn modelId="{E64AA3DB-F3E2-794E-9B00-531828EEC8A0}" type="presParOf" srcId="{0C08C541-DAAF-9840-964D-7A7D88EBF272}" destId="{59171DAD-4D48-1A41-BB2D-DAC468BEDF69}" srcOrd="3" destOrd="0" presId="urn:microsoft.com/office/officeart/2005/8/layout/vProcess5"/>
    <dgm:cxn modelId="{AEE95DFD-87BD-F44C-9396-66C25377FB47}" type="presParOf" srcId="{0C08C541-DAAF-9840-964D-7A7D88EBF272}" destId="{34B23030-1CE2-5549-AB46-F50859C1133B}" srcOrd="4" destOrd="0" presId="urn:microsoft.com/office/officeart/2005/8/layout/vProcess5"/>
    <dgm:cxn modelId="{4FE891ED-BFB9-5B47-9A84-B0DC7776889C}" type="presParOf" srcId="{0C08C541-DAAF-9840-964D-7A7D88EBF272}" destId="{8C7D45C7-E319-6B43-A4EC-2111BD504E3C}" srcOrd="5" destOrd="0" presId="urn:microsoft.com/office/officeart/2005/8/layout/vProcess5"/>
    <dgm:cxn modelId="{92AE89D9-0CBE-1948-B76A-D8728E36F04A}" type="presParOf" srcId="{0C08C541-DAAF-9840-964D-7A7D88EBF272}" destId="{873B6198-541D-744E-8437-22C1FCA70AFE}" srcOrd="6" destOrd="0" presId="urn:microsoft.com/office/officeart/2005/8/layout/vProcess5"/>
    <dgm:cxn modelId="{65D4D6A6-856D-8840-9D85-1652E7BA86F6}" type="presParOf" srcId="{0C08C541-DAAF-9840-964D-7A7D88EBF272}" destId="{3494310F-539D-D849-A7B9-62AAF81D5063}" srcOrd="7" destOrd="0" presId="urn:microsoft.com/office/officeart/2005/8/layout/vProcess5"/>
    <dgm:cxn modelId="{228967AF-B00A-AE48-8AF1-227B97310355}" type="presParOf" srcId="{0C08C541-DAAF-9840-964D-7A7D88EBF272}" destId="{8A4986BE-6BE4-FF4C-9BF2-EB6B7E163931}" srcOrd="8" destOrd="0" presId="urn:microsoft.com/office/officeart/2005/8/layout/vProcess5"/>
    <dgm:cxn modelId="{478CDD55-9013-634C-A963-7EBFEDE6021F}" type="presParOf" srcId="{0C08C541-DAAF-9840-964D-7A7D88EBF272}" destId="{1FB3A887-FF46-1A4E-96D6-71430C8BACF8}" srcOrd="9" destOrd="0" presId="urn:microsoft.com/office/officeart/2005/8/layout/vProcess5"/>
    <dgm:cxn modelId="{7EAB00D4-8C8E-1E40-B0A7-02C75B4903A5}" type="presParOf" srcId="{0C08C541-DAAF-9840-964D-7A7D88EBF272}" destId="{AD289AF7-6189-D44F-9592-471FE41E32A1}" srcOrd="10" destOrd="0" presId="urn:microsoft.com/office/officeart/2005/8/layout/vProcess5"/>
    <dgm:cxn modelId="{6D37F303-D157-154C-843F-53FC3333E36C}" type="presParOf" srcId="{0C08C541-DAAF-9840-964D-7A7D88EBF272}" destId="{EFC551A0-D4E8-074B-8662-FB3005672DDE}"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E6283D-69AB-CF47-AFA4-BF0A145BA0DC}"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DEBDC840-B9F4-2241-9F81-EDC95EDAB968}">
      <dgm:prSet phldrT="[Text]"/>
      <dgm:spPr/>
      <dgm:t>
        <a:bodyPr/>
        <a:lstStyle/>
        <a:p>
          <a:r>
            <a:rPr lang="en-US" dirty="0" smtClean="0"/>
            <a:t>1. Makes you a desirable candidate</a:t>
          </a:r>
          <a:r>
            <a:rPr lang="en-US" baseline="0" dirty="0" smtClean="0"/>
            <a:t> to major companies</a:t>
          </a:r>
          <a:endParaRPr lang="en-US" dirty="0"/>
        </a:p>
      </dgm:t>
    </dgm:pt>
    <dgm:pt modelId="{137C0B94-36C3-304D-A613-EF0D1921C5CA}" type="parTrans" cxnId="{C57BCFFB-1424-1745-9064-436ADF63A9D1}">
      <dgm:prSet/>
      <dgm:spPr/>
      <dgm:t>
        <a:bodyPr/>
        <a:lstStyle/>
        <a:p>
          <a:endParaRPr lang="en-US"/>
        </a:p>
      </dgm:t>
    </dgm:pt>
    <dgm:pt modelId="{2BCD3FC9-5B73-9440-8A99-DC1E84769DC9}" type="sibTrans" cxnId="{C57BCFFB-1424-1745-9064-436ADF63A9D1}">
      <dgm:prSet/>
      <dgm:spPr/>
      <dgm:t>
        <a:bodyPr/>
        <a:lstStyle/>
        <a:p>
          <a:endParaRPr lang="en-US"/>
        </a:p>
      </dgm:t>
    </dgm:pt>
    <dgm:pt modelId="{FA29E083-A4C4-5D40-B34D-5BEAED6468AC}">
      <dgm:prSet phldrT="[Text]"/>
      <dgm:spPr/>
      <dgm:t>
        <a:bodyPr/>
        <a:lstStyle/>
        <a:p>
          <a:r>
            <a:rPr lang="en-US" dirty="0" smtClean="0"/>
            <a:t>2. Makes you faster and more focused</a:t>
          </a:r>
          <a:endParaRPr lang="en-US" dirty="0"/>
        </a:p>
      </dgm:t>
    </dgm:pt>
    <dgm:pt modelId="{80D6FBB2-7AA9-5042-8C47-95D9CC6E88E8}" type="parTrans" cxnId="{21EF5BE9-5D0F-D042-878B-6A865022C495}">
      <dgm:prSet/>
      <dgm:spPr/>
      <dgm:t>
        <a:bodyPr/>
        <a:lstStyle/>
        <a:p>
          <a:endParaRPr lang="en-US"/>
        </a:p>
      </dgm:t>
    </dgm:pt>
    <dgm:pt modelId="{424EE5E3-99EA-E441-BA30-9C4AA64006C1}" type="sibTrans" cxnId="{21EF5BE9-5D0F-D042-878B-6A865022C495}">
      <dgm:prSet/>
      <dgm:spPr/>
      <dgm:t>
        <a:bodyPr/>
        <a:lstStyle/>
        <a:p>
          <a:endParaRPr lang="en-US"/>
        </a:p>
      </dgm:t>
    </dgm:pt>
    <dgm:pt modelId="{92133E99-1A0D-8A49-9E3F-327853D7828A}">
      <dgm:prSet phldrT="[Text]"/>
      <dgm:spPr/>
      <dgm:t>
        <a:bodyPr/>
        <a:lstStyle/>
        <a:p>
          <a:r>
            <a:rPr lang="en-US" dirty="0" smtClean="0"/>
            <a:t>3. Helps you solve</a:t>
          </a:r>
          <a:r>
            <a:rPr lang="en-US" baseline="0" dirty="0" smtClean="0"/>
            <a:t> complicated problems</a:t>
          </a:r>
          <a:endParaRPr lang="en-US" dirty="0"/>
        </a:p>
      </dgm:t>
    </dgm:pt>
    <dgm:pt modelId="{B213D802-5D2C-264A-BA8F-52B36848085C}" type="parTrans" cxnId="{717A5738-DF6A-F549-B446-0D69C7A70CD4}">
      <dgm:prSet/>
      <dgm:spPr/>
      <dgm:t>
        <a:bodyPr/>
        <a:lstStyle/>
        <a:p>
          <a:endParaRPr lang="en-US"/>
        </a:p>
      </dgm:t>
    </dgm:pt>
    <dgm:pt modelId="{6DD0F6E1-BB17-374C-8DAD-F94B1EA7E4D1}" type="sibTrans" cxnId="{717A5738-DF6A-F549-B446-0D69C7A70CD4}">
      <dgm:prSet/>
      <dgm:spPr/>
      <dgm:t>
        <a:bodyPr/>
        <a:lstStyle/>
        <a:p>
          <a:endParaRPr lang="en-US"/>
        </a:p>
      </dgm:t>
    </dgm:pt>
    <dgm:pt modelId="{1D1E756E-A594-8A43-A8C3-CE94E879DF07}">
      <dgm:prSet/>
      <dgm:spPr/>
      <dgm:t>
        <a:bodyPr/>
        <a:lstStyle/>
        <a:p>
          <a:r>
            <a:rPr lang="en-US" dirty="0" smtClean="0"/>
            <a:t>4. Teaches you how to work in teams</a:t>
          </a:r>
          <a:endParaRPr lang="en-US" dirty="0"/>
        </a:p>
      </dgm:t>
    </dgm:pt>
    <dgm:pt modelId="{9A869B7C-8888-7F41-ABC7-33083609B11C}" type="parTrans" cxnId="{AB406210-3D69-524C-AF1D-C6E380E860E3}">
      <dgm:prSet/>
      <dgm:spPr/>
      <dgm:t>
        <a:bodyPr/>
        <a:lstStyle/>
        <a:p>
          <a:endParaRPr lang="en-US"/>
        </a:p>
      </dgm:t>
    </dgm:pt>
    <dgm:pt modelId="{DD7EC351-7E39-754D-975A-FA2FF58913BD}" type="sibTrans" cxnId="{AB406210-3D69-524C-AF1D-C6E380E860E3}">
      <dgm:prSet/>
      <dgm:spPr/>
      <dgm:t>
        <a:bodyPr/>
        <a:lstStyle/>
        <a:p>
          <a:endParaRPr lang="en-US"/>
        </a:p>
      </dgm:t>
    </dgm:pt>
    <dgm:pt modelId="{9ED7875B-3649-4042-9741-D1ED27EF49B0}">
      <dgm:prSet/>
      <dgm:spPr/>
      <dgm:t>
        <a:bodyPr/>
        <a:lstStyle/>
        <a:p>
          <a:r>
            <a:rPr lang="en-US" dirty="0" smtClean="0"/>
            <a:t>5.</a:t>
          </a:r>
          <a:r>
            <a:rPr lang="en-US" baseline="0" dirty="0" smtClean="0"/>
            <a:t> Training and participation helps you prepare for a career in coding</a:t>
          </a:r>
          <a:endParaRPr lang="en-US" dirty="0"/>
        </a:p>
      </dgm:t>
    </dgm:pt>
    <dgm:pt modelId="{2478AC19-16B0-8349-9009-7DCDC75EED7C}" type="parTrans" cxnId="{F0B05A70-CE25-4C48-ABC9-7BC7968A7B98}">
      <dgm:prSet/>
      <dgm:spPr/>
      <dgm:t>
        <a:bodyPr/>
        <a:lstStyle/>
        <a:p>
          <a:endParaRPr lang="en-US"/>
        </a:p>
      </dgm:t>
    </dgm:pt>
    <dgm:pt modelId="{699B4992-F3D1-9A40-BE45-CCDFB1547A6D}" type="sibTrans" cxnId="{F0B05A70-CE25-4C48-ABC9-7BC7968A7B98}">
      <dgm:prSet/>
      <dgm:spPr/>
      <dgm:t>
        <a:bodyPr/>
        <a:lstStyle/>
        <a:p>
          <a:endParaRPr lang="en-US"/>
        </a:p>
      </dgm:t>
    </dgm:pt>
    <dgm:pt modelId="{0B921DBB-72BE-7149-B898-45A8612F4F5D}" type="pres">
      <dgm:prSet presAssocID="{AAE6283D-69AB-CF47-AFA4-BF0A145BA0DC}" presName="linear" presStyleCnt="0">
        <dgm:presLayoutVars>
          <dgm:dir/>
          <dgm:animLvl val="lvl"/>
          <dgm:resizeHandles val="exact"/>
        </dgm:presLayoutVars>
      </dgm:prSet>
      <dgm:spPr/>
      <dgm:t>
        <a:bodyPr/>
        <a:lstStyle/>
        <a:p>
          <a:endParaRPr lang="en-US"/>
        </a:p>
      </dgm:t>
    </dgm:pt>
    <dgm:pt modelId="{B71A4928-53A4-9F49-979A-FE5474F31123}" type="pres">
      <dgm:prSet presAssocID="{DEBDC840-B9F4-2241-9F81-EDC95EDAB968}" presName="parentLin" presStyleCnt="0"/>
      <dgm:spPr/>
    </dgm:pt>
    <dgm:pt modelId="{D5FCAB9B-5FF1-ED42-9F45-E34FFA277E83}" type="pres">
      <dgm:prSet presAssocID="{DEBDC840-B9F4-2241-9F81-EDC95EDAB968}" presName="parentLeftMargin" presStyleLbl="node1" presStyleIdx="0" presStyleCnt="5"/>
      <dgm:spPr/>
      <dgm:t>
        <a:bodyPr/>
        <a:lstStyle/>
        <a:p>
          <a:endParaRPr lang="en-US"/>
        </a:p>
      </dgm:t>
    </dgm:pt>
    <dgm:pt modelId="{200EE1FE-563E-284F-AA19-6EE5B77C9322}" type="pres">
      <dgm:prSet presAssocID="{DEBDC840-B9F4-2241-9F81-EDC95EDAB968}" presName="parentText" presStyleLbl="node1" presStyleIdx="0" presStyleCnt="5">
        <dgm:presLayoutVars>
          <dgm:chMax val="0"/>
          <dgm:bulletEnabled val="1"/>
        </dgm:presLayoutVars>
      </dgm:prSet>
      <dgm:spPr/>
      <dgm:t>
        <a:bodyPr/>
        <a:lstStyle/>
        <a:p>
          <a:endParaRPr lang="en-US"/>
        </a:p>
      </dgm:t>
    </dgm:pt>
    <dgm:pt modelId="{A23E624F-B89C-C84F-94D2-72A17295D89F}" type="pres">
      <dgm:prSet presAssocID="{DEBDC840-B9F4-2241-9F81-EDC95EDAB968}" presName="negativeSpace" presStyleCnt="0"/>
      <dgm:spPr/>
    </dgm:pt>
    <dgm:pt modelId="{BFAA978E-EE53-0A4F-8C29-AC68F1A4AF1E}" type="pres">
      <dgm:prSet presAssocID="{DEBDC840-B9F4-2241-9F81-EDC95EDAB968}" presName="childText" presStyleLbl="conFgAcc1" presStyleIdx="0" presStyleCnt="5">
        <dgm:presLayoutVars>
          <dgm:bulletEnabled val="1"/>
        </dgm:presLayoutVars>
      </dgm:prSet>
      <dgm:spPr/>
    </dgm:pt>
    <dgm:pt modelId="{FC69C350-21E0-2D43-95EC-E52A5C5F198D}" type="pres">
      <dgm:prSet presAssocID="{2BCD3FC9-5B73-9440-8A99-DC1E84769DC9}" presName="spaceBetweenRectangles" presStyleCnt="0"/>
      <dgm:spPr/>
    </dgm:pt>
    <dgm:pt modelId="{E251D485-B7AF-9E4E-B79D-7EBD505B7935}" type="pres">
      <dgm:prSet presAssocID="{FA29E083-A4C4-5D40-B34D-5BEAED6468AC}" presName="parentLin" presStyleCnt="0"/>
      <dgm:spPr/>
    </dgm:pt>
    <dgm:pt modelId="{AA104002-F00F-E748-97DE-64A07E28DAB9}" type="pres">
      <dgm:prSet presAssocID="{FA29E083-A4C4-5D40-B34D-5BEAED6468AC}" presName="parentLeftMargin" presStyleLbl="node1" presStyleIdx="0" presStyleCnt="5"/>
      <dgm:spPr/>
      <dgm:t>
        <a:bodyPr/>
        <a:lstStyle/>
        <a:p>
          <a:endParaRPr lang="en-US"/>
        </a:p>
      </dgm:t>
    </dgm:pt>
    <dgm:pt modelId="{33EBDB9A-8EDD-1243-A71D-D22637EA54F6}" type="pres">
      <dgm:prSet presAssocID="{FA29E083-A4C4-5D40-B34D-5BEAED6468AC}" presName="parentText" presStyleLbl="node1" presStyleIdx="1" presStyleCnt="5">
        <dgm:presLayoutVars>
          <dgm:chMax val="0"/>
          <dgm:bulletEnabled val="1"/>
        </dgm:presLayoutVars>
      </dgm:prSet>
      <dgm:spPr/>
      <dgm:t>
        <a:bodyPr/>
        <a:lstStyle/>
        <a:p>
          <a:endParaRPr lang="en-US"/>
        </a:p>
      </dgm:t>
    </dgm:pt>
    <dgm:pt modelId="{713C9094-CD45-0047-B9C2-4B4F54C62BF8}" type="pres">
      <dgm:prSet presAssocID="{FA29E083-A4C4-5D40-B34D-5BEAED6468AC}" presName="negativeSpace" presStyleCnt="0"/>
      <dgm:spPr/>
    </dgm:pt>
    <dgm:pt modelId="{537619AF-8F63-D949-92CA-3A2E0E7CABCA}" type="pres">
      <dgm:prSet presAssocID="{FA29E083-A4C4-5D40-B34D-5BEAED6468AC}" presName="childText" presStyleLbl="conFgAcc1" presStyleIdx="1" presStyleCnt="5">
        <dgm:presLayoutVars>
          <dgm:bulletEnabled val="1"/>
        </dgm:presLayoutVars>
      </dgm:prSet>
      <dgm:spPr/>
    </dgm:pt>
    <dgm:pt modelId="{051C5717-B191-304C-815A-08DB79465128}" type="pres">
      <dgm:prSet presAssocID="{424EE5E3-99EA-E441-BA30-9C4AA64006C1}" presName="spaceBetweenRectangles" presStyleCnt="0"/>
      <dgm:spPr/>
    </dgm:pt>
    <dgm:pt modelId="{79A53266-8BBA-7149-A2A8-6FB2F7A20A39}" type="pres">
      <dgm:prSet presAssocID="{92133E99-1A0D-8A49-9E3F-327853D7828A}" presName="parentLin" presStyleCnt="0"/>
      <dgm:spPr/>
    </dgm:pt>
    <dgm:pt modelId="{21B1046C-A0C6-9843-BBC4-59C0DF69152A}" type="pres">
      <dgm:prSet presAssocID="{92133E99-1A0D-8A49-9E3F-327853D7828A}" presName="parentLeftMargin" presStyleLbl="node1" presStyleIdx="1" presStyleCnt="5"/>
      <dgm:spPr/>
      <dgm:t>
        <a:bodyPr/>
        <a:lstStyle/>
        <a:p>
          <a:endParaRPr lang="en-US"/>
        </a:p>
      </dgm:t>
    </dgm:pt>
    <dgm:pt modelId="{9DE5F0BB-593B-3D41-BAF4-4BBB97EB4B38}" type="pres">
      <dgm:prSet presAssocID="{92133E99-1A0D-8A49-9E3F-327853D7828A}" presName="parentText" presStyleLbl="node1" presStyleIdx="2" presStyleCnt="5">
        <dgm:presLayoutVars>
          <dgm:chMax val="0"/>
          <dgm:bulletEnabled val="1"/>
        </dgm:presLayoutVars>
      </dgm:prSet>
      <dgm:spPr/>
      <dgm:t>
        <a:bodyPr/>
        <a:lstStyle/>
        <a:p>
          <a:endParaRPr lang="en-US"/>
        </a:p>
      </dgm:t>
    </dgm:pt>
    <dgm:pt modelId="{22F86F1F-069C-1844-AAB7-23B2E21FE4EC}" type="pres">
      <dgm:prSet presAssocID="{92133E99-1A0D-8A49-9E3F-327853D7828A}" presName="negativeSpace" presStyleCnt="0"/>
      <dgm:spPr/>
    </dgm:pt>
    <dgm:pt modelId="{545091C3-B2ED-1B48-A428-0A1DE50CD5D7}" type="pres">
      <dgm:prSet presAssocID="{92133E99-1A0D-8A49-9E3F-327853D7828A}" presName="childText" presStyleLbl="conFgAcc1" presStyleIdx="2" presStyleCnt="5">
        <dgm:presLayoutVars>
          <dgm:bulletEnabled val="1"/>
        </dgm:presLayoutVars>
      </dgm:prSet>
      <dgm:spPr/>
    </dgm:pt>
    <dgm:pt modelId="{4760C093-092A-A241-AD1F-C5DE982E5B20}" type="pres">
      <dgm:prSet presAssocID="{6DD0F6E1-BB17-374C-8DAD-F94B1EA7E4D1}" presName="spaceBetweenRectangles" presStyleCnt="0"/>
      <dgm:spPr/>
    </dgm:pt>
    <dgm:pt modelId="{156CB7DF-D9AB-B945-B380-E9EC76FC4D00}" type="pres">
      <dgm:prSet presAssocID="{1D1E756E-A594-8A43-A8C3-CE94E879DF07}" presName="parentLin" presStyleCnt="0"/>
      <dgm:spPr/>
    </dgm:pt>
    <dgm:pt modelId="{2D26F1A1-DB25-A245-812A-A61AE3FC40C7}" type="pres">
      <dgm:prSet presAssocID="{1D1E756E-A594-8A43-A8C3-CE94E879DF07}" presName="parentLeftMargin" presStyleLbl="node1" presStyleIdx="2" presStyleCnt="5"/>
      <dgm:spPr/>
      <dgm:t>
        <a:bodyPr/>
        <a:lstStyle/>
        <a:p>
          <a:endParaRPr lang="en-US"/>
        </a:p>
      </dgm:t>
    </dgm:pt>
    <dgm:pt modelId="{4FD974F8-79C1-8D46-8347-6BC3B72EBA74}" type="pres">
      <dgm:prSet presAssocID="{1D1E756E-A594-8A43-A8C3-CE94E879DF07}" presName="parentText" presStyleLbl="node1" presStyleIdx="3" presStyleCnt="5">
        <dgm:presLayoutVars>
          <dgm:chMax val="0"/>
          <dgm:bulletEnabled val="1"/>
        </dgm:presLayoutVars>
      </dgm:prSet>
      <dgm:spPr/>
      <dgm:t>
        <a:bodyPr/>
        <a:lstStyle/>
        <a:p>
          <a:endParaRPr lang="en-US"/>
        </a:p>
      </dgm:t>
    </dgm:pt>
    <dgm:pt modelId="{BEFD6A24-D966-C84B-BABC-C37C2641AEC7}" type="pres">
      <dgm:prSet presAssocID="{1D1E756E-A594-8A43-A8C3-CE94E879DF07}" presName="negativeSpace" presStyleCnt="0"/>
      <dgm:spPr/>
    </dgm:pt>
    <dgm:pt modelId="{F980FA50-6D6C-514B-923F-61886FA2108E}" type="pres">
      <dgm:prSet presAssocID="{1D1E756E-A594-8A43-A8C3-CE94E879DF07}" presName="childText" presStyleLbl="conFgAcc1" presStyleIdx="3" presStyleCnt="5">
        <dgm:presLayoutVars>
          <dgm:bulletEnabled val="1"/>
        </dgm:presLayoutVars>
      </dgm:prSet>
      <dgm:spPr/>
    </dgm:pt>
    <dgm:pt modelId="{CC43C3E4-B814-484C-A2DC-D92B2713F744}" type="pres">
      <dgm:prSet presAssocID="{DD7EC351-7E39-754D-975A-FA2FF58913BD}" presName="spaceBetweenRectangles" presStyleCnt="0"/>
      <dgm:spPr/>
    </dgm:pt>
    <dgm:pt modelId="{34581456-8BEC-8D43-96AF-06E34E304618}" type="pres">
      <dgm:prSet presAssocID="{9ED7875B-3649-4042-9741-D1ED27EF49B0}" presName="parentLin" presStyleCnt="0"/>
      <dgm:spPr/>
    </dgm:pt>
    <dgm:pt modelId="{C94AE6E1-D0F1-8C4A-9504-8ABD22F8E87A}" type="pres">
      <dgm:prSet presAssocID="{9ED7875B-3649-4042-9741-D1ED27EF49B0}" presName="parentLeftMargin" presStyleLbl="node1" presStyleIdx="3" presStyleCnt="5"/>
      <dgm:spPr/>
      <dgm:t>
        <a:bodyPr/>
        <a:lstStyle/>
        <a:p>
          <a:endParaRPr lang="en-US"/>
        </a:p>
      </dgm:t>
    </dgm:pt>
    <dgm:pt modelId="{75AB6383-1C4A-3A4F-8FFC-2E5A36743645}" type="pres">
      <dgm:prSet presAssocID="{9ED7875B-3649-4042-9741-D1ED27EF49B0}" presName="parentText" presStyleLbl="node1" presStyleIdx="4" presStyleCnt="5">
        <dgm:presLayoutVars>
          <dgm:chMax val="0"/>
          <dgm:bulletEnabled val="1"/>
        </dgm:presLayoutVars>
      </dgm:prSet>
      <dgm:spPr/>
      <dgm:t>
        <a:bodyPr/>
        <a:lstStyle/>
        <a:p>
          <a:endParaRPr lang="en-US"/>
        </a:p>
      </dgm:t>
    </dgm:pt>
    <dgm:pt modelId="{B3225531-175C-7F4A-BFDD-C6EF7F7C66B2}" type="pres">
      <dgm:prSet presAssocID="{9ED7875B-3649-4042-9741-D1ED27EF49B0}" presName="negativeSpace" presStyleCnt="0"/>
      <dgm:spPr/>
    </dgm:pt>
    <dgm:pt modelId="{70D72B94-8DEC-8641-B4F8-3C9885182891}" type="pres">
      <dgm:prSet presAssocID="{9ED7875B-3649-4042-9741-D1ED27EF49B0}" presName="childText" presStyleLbl="conFgAcc1" presStyleIdx="4" presStyleCnt="5">
        <dgm:presLayoutVars>
          <dgm:bulletEnabled val="1"/>
        </dgm:presLayoutVars>
      </dgm:prSet>
      <dgm:spPr/>
    </dgm:pt>
  </dgm:ptLst>
  <dgm:cxnLst>
    <dgm:cxn modelId="{BDCF3843-2DAA-C04D-82B9-1F81B6E27BAF}" type="presOf" srcId="{92133E99-1A0D-8A49-9E3F-327853D7828A}" destId="{9DE5F0BB-593B-3D41-BAF4-4BBB97EB4B38}" srcOrd="1" destOrd="0" presId="urn:microsoft.com/office/officeart/2005/8/layout/list1"/>
    <dgm:cxn modelId="{17247658-EC4B-6741-83AF-B12B01FA6D02}" type="presOf" srcId="{FA29E083-A4C4-5D40-B34D-5BEAED6468AC}" destId="{33EBDB9A-8EDD-1243-A71D-D22637EA54F6}" srcOrd="1" destOrd="0" presId="urn:microsoft.com/office/officeart/2005/8/layout/list1"/>
    <dgm:cxn modelId="{C57BCFFB-1424-1745-9064-436ADF63A9D1}" srcId="{AAE6283D-69AB-CF47-AFA4-BF0A145BA0DC}" destId="{DEBDC840-B9F4-2241-9F81-EDC95EDAB968}" srcOrd="0" destOrd="0" parTransId="{137C0B94-36C3-304D-A613-EF0D1921C5CA}" sibTransId="{2BCD3FC9-5B73-9440-8A99-DC1E84769DC9}"/>
    <dgm:cxn modelId="{E5016A82-F266-374B-804C-7249CA8A7CFD}" type="presOf" srcId="{9ED7875B-3649-4042-9741-D1ED27EF49B0}" destId="{75AB6383-1C4A-3A4F-8FFC-2E5A36743645}" srcOrd="1" destOrd="0" presId="urn:microsoft.com/office/officeart/2005/8/layout/list1"/>
    <dgm:cxn modelId="{0F7F682D-16FB-2A4A-9D2A-54CB2233546E}" type="presOf" srcId="{DEBDC840-B9F4-2241-9F81-EDC95EDAB968}" destId="{200EE1FE-563E-284F-AA19-6EE5B77C9322}" srcOrd="1" destOrd="0" presId="urn:microsoft.com/office/officeart/2005/8/layout/list1"/>
    <dgm:cxn modelId="{530D46B1-790A-7942-8A79-1CEA6B1BE6C2}" type="presOf" srcId="{9ED7875B-3649-4042-9741-D1ED27EF49B0}" destId="{C94AE6E1-D0F1-8C4A-9504-8ABD22F8E87A}" srcOrd="0" destOrd="0" presId="urn:microsoft.com/office/officeart/2005/8/layout/list1"/>
    <dgm:cxn modelId="{E246F0EF-728C-D94F-8599-2D506E13C456}" type="presOf" srcId="{92133E99-1A0D-8A49-9E3F-327853D7828A}" destId="{21B1046C-A0C6-9843-BBC4-59C0DF69152A}" srcOrd="0" destOrd="0" presId="urn:microsoft.com/office/officeart/2005/8/layout/list1"/>
    <dgm:cxn modelId="{A4080CC2-D483-774D-B3F2-2BFEE6AE146B}" type="presOf" srcId="{1D1E756E-A594-8A43-A8C3-CE94E879DF07}" destId="{4FD974F8-79C1-8D46-8347-6BC3B72EBA74}" srcOrd="1" destOrd="0" presId="urn:microsoft.com/office/officeart/2005/8/layout/list1"/>
    <dgm:cxn modelId="{2DDA6FE5-3188-A648-A10E-2393F811F1B2}" type="presOf" srcId="{DEBDC840-B9F4-2241-9F81-EDC95EDAB968}" destId="{D5FCAB9B-5FF1-ED42-9F45-E34FFA277E83}" srcOrd="0" destOrd="0" presId="urn:microsoft.com/office/officeart/2005/8/layout/list1"/>
    <dgm:cxn modelId="{21EF5BE9-5D0F-D042-878B-6A865022C495}" srcId="{AAE6283D-69AB-CF47-AFA4-BF0A145BA0DC}" destId="{FA29E083-A4C4-5D40-B34D-5BEAED6468AC}" srcOrd="1" destOrd="0" parTransId="{80D6FBB2-7AA9-5042-8C47-95D9CC6E88E8}" sibTransId="{424EE5E3-99EA-E441-BA30-9C4AA64006C1}"/>
    <dgm:cxn modelId="{F0B05A70-CE25-4C48-ABC9-7BC7968A7B98}" srcId="{AAE6283D-69AB-CF47-AFA4-BF0A145BA0DC}" destId="{9ED7875B-3649-4042-9741-D1ED27EF49B0}" srcOrd="4" destOrd="0" parTransId="{2478AC19-16B0-8349-9009-7DCDC75EED7C}" sibTransId="{699B4992-F3D1-9A40-BE45-CCDFB1547A6D}"/>
    <dgm:cxn modelId="{C8A3686E-34B4-2147-8410-265C04F252C0}" type="presOf" srcId="{1D1E756E-A594-8A43-A8C3-CE94E879DF07}" destId="{2D26F1A1-DB25-A245-812A-A61AE3FC40C7}" srcOrd="0" destOrd="0" presId="urn:microsoft.com/office/officeart/2005/8/layout/list1"/>
    <dgm:cxn modelId="{DC7C56CE-1449-9648-A07C-B541F73AA797}" type="presOf" srcId="{AAE6283D-69AB-CF47-AFA4-BF0A145BA0DC}" destId="{0B921DBB-72BE-7149-B898-45A8612F4F5D}" srcOrd="0" destOrd="0" presId="urn:microsoft.com/office/officeart/2005/8/layout/list1"/>
    <dgm:cxn modelId="{717A5738-DF6A-F549-B446-0D69C7A70CD4}" srcId="{AAE6283D-69AB-CF47-AFA4-BF0A145BA0DC}" destId="{92133E99-1A0D-8A49-9E3F-327853D7828A}" srcOrd="2" destOrd="0" parTransId="{B213D802-5D2C-264A-BA8F-52B36848085C}" sibTransId="{6DD0F6E1-BB17-374C-8DAD-F94B1EA7E4D1}"/>
    <dgm:cxn modelId="{AB406210-3D69-524C-AF1D-C6E380E860E3}" srcId="{AAE6283D-69AB-CF47-AFA4-BF0A145BA0DC}" destId="{1D1E756E-A594-8A43-A8C3-CE94E879DF07}" srcOrd="3" destOrd="0" parTransId="{9A869B7C-8888-7F41-ABC7-33083609B11C}" sibTransId="{DD7EC351-7E39-754D-975A-FA2FF58913BD}"/>
    <dgm:cxn modelId="{A15C79A3-2B6E-F342-B0C0-E4B4808127A7}" type="presOf" srcId="{FA29E083-A4C4-5D40-B34D-5BEAED6468AC}" destId="{AA104002-F00F-E748-97DE-64A07E28DAB9}" srcOrd="0" destOrd="0" presId="urn:microsoft.com/office/officeart/2005/8/layout/list1"/>
    <dgm:cxn modelId="{6BE68CB1-EA2F-A546-9210-63C8AC8F6A73}" type="presParOf" srcId="{0B921DBB-72BE-7149-B898-45A8612F4F5D}" destId="{B71A4928-53A4-9F49-979A-FE5474F31123}" srcOrd="0" destOrd="0" presId="urn:microsoft.com/office/officeart/2005/8/layout/list1"/>
    <dgm:cxn modelId="{C3B8DD63-975B-3C4D-B917-F839D3151CEE}" type="presParOf" srcId="{B71A4928-53A4-9F49-979A-FE5474F31123}" destId="{D5FCAB9B-5FF1-ED42-9F45-E34FFA277E83}" srcOrd="0" destOrd="0" presId="urn:microsoft.com/office/officeart/2005/8/layout/list1"/>
    <dgm:cxn modelId="{621BB61D-F3F1-C74B-8DA1-33ABDDDF3259}" type="presParOf" srcId="{B71A4928-53A4-9F49-979A-FE5474F31123}" destId="{200EE1FE-563E-284F-AA19-6EE5B77C9322}" srcOrd="1" destOrd="0" presId="urn:microsoft.com/office/officeart/2005/8/layout/list1"/>
    <dgm:cxn modelId="{4093D685-CFD0-4344-A9C4-5527EBA1903A}" type="presParOf" srcId="{0B921DBB-72BE-7149-B898-45A8612F4F5D}" destId="{A23E624F-B89C-C84F-94D2-72A17295D89F}" srcOrd="1" destOrd="0" presId="urn:microsoft.com/office/officeart/2005/8/layout/list1"/>
    <dgm:cxn modelId="{8D76CEE6-2D50-7A44-B4BE-843E3DA858C1}" type="presParOf" srcId="{0B921DBB-72BE-7149-B898-45A8612F4F5D}" destId="{BFAA978E-EE53-0A4F-8C29-AC68F1A4AF1E}" srcOrd="2" destOrd="0" presId="urn:microsoft.com/office/officeart/2005/8/layout/list1"/>
    <dgm:cxn modelId="{AC5EEE8B-3C31-944E-A104-7C4AB304F581}" type="presParOf" srcId="{0B921DBB-72BE-7149-B898-45A8612F4F5D}" destId="{FC69C350-21E0-2D43-95EC-E52A5C5F198D}" srcOrd="3" destOrd="0" presId="urn:microsoft.com/office/officeart/2005/8/layout/list1"/>
    <dgm:cxn modelId="{15F37E3B-CB40-834C-89EC-5522FCAD0BB1}" type="presParOf" srcId="{0B921DBB-72BE-7149-B898-45A8612F4F5D}" destId="{E251D485-B7AF-9E4E-B79D-7EBD505B7935}" srcOrd="4" destOrd="0" presId="urn:microsoft.com/office/officeart/2005/8/layout/list1"/>
    <dgm:cxn modelId="{532D8ECC-E1BE-7A48-AB94-93CAFB96BE6F}" type="presParOf" srcId="{E251D485-B7AF-9E4E-B79D-7EBD505B7935}" destId="{AA104002-F00F-E748-97DE-64A07E28DAB9}" srcOrd="0" destOrd="0" presId="urn:microsoft.com/office/officeart/2005/8/layout/list1"/>
    <dgm:cxn modelId="{C5D49AB4-AC0A-CF4B-B581-BE9DB477B562}" type="presParOf" srcId="{E251D485-B7AF-9E4E-B79D-7EBD505B7935}" destId="{33EBDB9A-8EDD-1243-A71D-D22637EA54F6}" srcOrd="1" destOrd="0" presId="urn:microsoft.com/office/officeart/2005/8/layout/list1"/>
    <dgm:cxn modelId="{8461C10B-A472-3B41-B935-7EADDC85FA5A}" type="presParOf" srcId="{0B921DBB-72BE-7149-B898-45A8612F4F5D}" destId="{713C9094-CD45-0047-B9C2-4B4F54C62BF8}" srcOrd="5" destOrd="0" presId="urn:microsoft.com/office/officeart/2005/8/layout/list1"/>
    <dgm:cxn modelId="{7D495C61-79A0-104F-8C31-F7439A960AD2}" type="presParOf" srcId="{0B921DBB-72BE-7149-B898-45A8612F4F5D}" destId="{537619AF-8F63-D949-92CA-3A2E0E7CABCA}" srcOrd="6" destOrd="0" presId="urn:microsoft.com/office/officeart/2005/8/layout/list1"/>
    <dgm:cxn modelId="{155FDF74-EF8C-B640-A305-595F7BBD5965}" type="presParOf" srcId="{0B921DBB-72BE-7149-B898-45A8612F4F5D}" destId="{051C5717-B191-304C-815A-08DB79465128}" srcOrd="7" destOrd="0" presId="urn:microsoft.com/office/officeart/2005/8/layout/list1"/>
    <dgm:cxn modelId="{04449F2C-E536-4140-906B-EBF885925A8F}" type="presParOf" srcId="{0B921DBB-72BE-7149-B898-45A8612F4F5D}" destId="{79A53266-8BBA-7149-A2A8-6FB2F7A20A39}" srcOrd="8" destOrd="0" presId="urn:microsoft.com/office/officeart/2005/8/layout/list1"/>
    <dgm:cxn modelId="{A6471562-1CFA-A941-91B8-0D12677989E7}" type="presParOf" srcId="{79A53266-8BBA-7149-A2A8-6FB2F7A20A39}" destId="{21B1046C-A0C6-9843-BBC4-59C0DF69152A}" srcOrd="0" destOrd="0" presId="urn:microsoft.com/office/officeart/2005/8/layout/list1"/>
    <dgm:cxn modelId="{B92DA46F-B959-2D43-9D6C-5FA3606E702F}" type="presParOf" srcId="{79A53266-8BBA-7149-A2A8-6FB2F7A20A39}" destId="{9DE5F0BB-593B-3D41-BAF4-4BBB97EB4B38}" srcOrd="1" destOrd="0" presId="urn:microsoft.com/office/officeart/2005/8/layout/list1"/>
    <dgm:cxn modelId="{9649FF08-5DB9-6A49-BC6C-3D58F568AF88}" type="presParOf" srcId="{0B921DBB-72BE-7149-B898-45A8612F4F5D}" destId="{22F86F1F-069C-1844-AAB7-23B2E21FE4EC}" srcOrd="9" destOrd="0" presId="urn:microsoft.com/office/officeart/2005/8/layout/list1"/>
    <dgm:cxn modelId="{6C6A3F65-9175-1F4A-8533-5A2652A9839C}" type="presParOf" srcId="{0B921DBB-72BE-7149-B898-45A8612F4F5D}" destId="{545091C3-B2ED-1B48-A428-0A1DE50CD5D7}" srcOrd="10" destOrd="0" presId="urn:microsoft.com/office/officeart/2005/8/layout/list1"/>
    <dgm:cxn modelId="{9B1D89B1-50C8-6144-91E3-F375677E0402}" type="presParOf" srcId="{0B921DBB-72BE-7149-B898-45A8612F4F5D}" destId="{4760C093-092A-A241-AD1F-C5DE982E5B20}" srcOrd="11" destOrd="0" presId="urn:microsoft.com/office/officeart/2005/8/layout/list1"/>
    <dgm:cxn modelId="{28A3307D-085A-4E48-A4E9-EB3F7EDB5328}" type="presParOf" srcId="{0B921DBB-72BE-7149-B898-45A8612F4F5D}" destId="{156CB7DF-D9AB-B945-B380-E9EC76FC4D00}" srcOrd="12" destOrd="0" presId="urn:microsoft.com/office/officeart/2005/8/layout/list1"/>
    <dgm:cxn modelId="{72252040-781C-9147-9CD8-457252A9F7AF}" type="presParOf" srcId="{156CB7DF-D9AB-B945-B380-E9EC76FC4D00}" destId="{2D26F1A1-DB25-A245-812A-A61AE3FC40C7}" srcOrd="0" destOrd="0" presId="urn:microsoft.com/office/officeart/2005/8/layout/list1"/>
    <dgm:cxn modelId="{7F77FAFC-E45F-8A43-9C59-739F242C4F0C}" type="presParOf" srcId="{156CB7DF-D9AB-B945-B380-E9EC76FC4D00}" destId="{4FD974F8-79C1-8D46-8347-6BC3B72EBA74}" srcOrd="1" destOrd="0" presId="urn:microsoft.com/office/officeart/2005/8/layout/list1"/>
    <dgm:cxn modelId="{4B1CDA23-FF3D-2048-B951-4D349688BDEE}" type="presParOf" srcId="{0B921DBB-72BE-7149-B898-45A8612F4F5D}" destId="{BEFD6A24-D966-C84B-BABC-C37C2641AEC7}" srcOrd="13" destOrd="0" presId="urn:microsoft.com/office/officeart/2005/8/layout/list1"/>
    <dgm:cxn modelId="{96C59DFA-2F51-5341-84C8-A89BCE25242E}" type="presParOf" srcId="{0B921DBB-72BE-7149-B898-45A8612F4F5D}" destId="{F980FA50-6D6C-514B-923F-61886FA2108E}" srcOrd="14" destOrd="0" presId="urn:microsoft.com/office/officeart/2005/8/layout/list1"/>
    <dgm:cxn modelId="{15DD6F86-F6B2-4545-82D3-1A43573D08B0}" type="presParOf" srcId="{0B921DBB-72BE-7149-B898-45A8612F4F5D}" destId="{CC43C3E4-B814-484C-A2DC-D92B2713F744}" srcOrd="15" destOrd="0" presId="urn:microsoft.com/office/officeart/2005/8/layout/list1"/>
    <dgm:cxn modelId="{59A38336-6697-0C45-B63B-C6D8B2A3B49D}" type="presParOf" srcId="{0B921DBB-72BE-7149-B898-45A8612F4F5D}" destId="{34581456-8BEC-8D43-96AF-06E34E304618}" srcOrd="16" destOrd="0" presId="urn:microsoft.com/office/officeart/2005/8/layout/list1"/>
    <dgm:cxn modelId="{F66A6B7C-0063-EF41-9CD3-9A84C36428B9}" type="presParOf" srcId="{34581456-8BEC-8D43-96AF-06E34E304618}" destId="{C94AE6E1-D0F1-8C4A-9504-8ABD22F8E87A}" srcOrd="0" destOrd="0" presId="urn:microsoft.com/office/officeart/2005/8/layout/list1"/>
    <dgm:cxn modelId="{0C670320-55F4-FA49-8D25-4664BE78E1E7}" type="presParOf" srcId="{34581456-8BEC-8D43-96AF-06E34E304618}" destId="{75AB6383-1C4A-3A4F-8FFC-2E5A36743645}" srcOrd="1" destOrd="0" presId="urn:microsoft.com/office/officeart/2005/8/layout/list1"/>
    <dgm:cxn modelId="{5D729665-73AA-3347-A88A-EA464D1B3721}" type="presParOf" srcId="{0B921DBB-72BE-7149-B898-45A8612F4F5D}" destId="{B3225531-175C-7F4A-BFDD-C6EF7F7C66B2}" srcOrd="17" destOrd="0" presId="urn:microsoft.com/office/officeart/2005/8/layout/list1"/>
    <dgm:cxn modelId="{DD886A82-AC16-FB4B-AC69-6617D2A49904}" type="presParOf" srcId="{0B921DBB-72BE-7149-B898-45A8612F4F5D}" destId="{70D72B94-8DEC-8641-B4F8-3C9885182891}"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1CEBE3-4A8F-9447-9679-52E0A351F7A3}" type="doc">
      <dgm:prSet loTypeId="urn:microsoft.com/office/officeart/2009/3/layout/StepUpProcess" loCatId="" qsTypeId="urn:microsoft.com/office/officeart/2005/8/quickstyle/simple4" qsCatId="simple" csTypeId="urn:microsoft.com/office/officeart/2005/8/colors/accent1_2" csCatId="accent1" phldr="1"/>
      <dgm:spPr/>
      <dgm:t>
        <a:bodyPr/>
        <a:lstStyle/>
        <a:p>
          <a:endParaRPr lang="en-US"/>
        </a:p>
      </dgm:t>
    </dgm:pt>
    <dgm:pt modelId="{6E01A2CF-70BB-F742-8E7C-E842FA9D3710}">
      <dgm:prSet phldrT="[Text]" custT="1"/>
      <dgm:spPr/>
      <dgm:t>
        <a:bodyPr/>
        <a:lstStyle/>
        <a:p>
          <a:r>
            <a:rPr lang="en-US" sz="3200" dirty="0" smtClean="0"/>
            <a:t>1. Applying to the company</a:t>
          </a:r>
          <a:endParaRPr lang="en-US" sz="3200" dirty="0"/>
        </a:p>
      </dgm:t>
    </dgm:pt>
    <dgm:pt modelId="{80A431C6-4892-BE4D-9CF0-C4B24FB91E3A}" type="parTrans" cxnId="{07716882-4FC4-C84F-B02E-9FEFBCD163FA}">
      <dgm:prSet/>
      <dgm:spPr/>
      <dgm:t>
        <a:bodyPr/>
        <a:lstStyle/>
        <a:p>
          <a:endParaRPr lang="en-US"/>
        </a:p>
      </dgm:t>
    </dgm:pt>
    <dgm:pt modelId="{DAF62D12-B8EA-AB46-AA66-3F4E68F022E4}" type="sibTrans" cxnId="{07716882-4FC4-C84F-B02E-9FEFBCD163FA}">
      <dgm:prSet/>
      <dgm:spPr/>
      <dgm:t>
        <a:bodyPr/>
        <a:lstStyle/>
        <a:p>
          <a:endParaRPr lang="en-US"/>
        </a:p>
      </dgm:t>
    </dgm:pt>
    <dgm:pt modelId="{03C02303-EF2C-6B4D-BE8D-4A26E99CBDEC}">
      <dgm:prSet phldrT="[Text]"/>
      <dgm:spPr/>
      <dgm:t>
        <a:bodyPr/>
        <a:lstStyle/>
        <a:p>
          <a:r>
            <a:rPr lang="en-US" dirty="0" smtClean="0"/>
            <a:t>3. Onsite interviews</a:t>
          </a:r>
          <a:endParaRPr lang="en-US" dirty="0"/>
        </a:p>
      </dgm:t>
    </dgm:pt>
    <dgm:pt modelId="{50A6147A-0AAF-8348-9780-0AB36C964A02}" type="parTrans" cxnId="{BDE348FC-A93C-FA48-ADA6-B8B9B927FEA7}">
      <dgm:prSet/>
      <dgm:spPr/>
      <dgm:t>
        <a:bodyPr/>
        <a:lstStyle/>
        <a:p>
          <a:endParaRPr lang="en-US"/>
        </a:p>
      </dgm:t>
    </dgm:pt>
    <dgm:pt modelId="{E283B8E7-CAA8-464A-B6D1-B953328E2F6F}" type="sibTrans" cxnId="{BDE348FC-A93C-FA48-ADA6-B8B9B927FEA7}">
      <dgm:prSet/>
      <dgm:spPr/>
      <dgm:t>
        <a:bodyPr/>
        <a:lstStyle/>
        <a:p>
          <a:endParaRPr lang="en-US"/>
        </a:p>
      </dgm:t>
    </dgm:pt>
    <dgm:pt modelId="{4BBEDDA8-697D-A740-B86C-53A362FF96B3}">
      <dgm:prSet phldrT="[Text]"/>
      <dgm:spPr/>
      <dgm:t>
        <a:bodyPr/>
        <a:lstStyle/>
        <a:p>
          <a:r>
            <a:rPr lang="en-US" dirty="0" smtClean="0"/>
            <a:t>4. Offer and beyond</a:t>
          </a:r>
          <a:endParaRPr lang="en-US" dirty="0"/>
        </a:p>
      </dgm:t>
    </dgm:pt>
    <dgm:pt modelId="{2D7DE3E6-3FDC-0C48-9FF6-6922C83860E6}" type="parTrans" cxnId="{75B72F1C-9304-BC4C-A78F-ADED3E092D62}">
      <dgm:prSet/>
      <dgm:spPr/>
      <dgm:t>
        <a:bodyPr/>
        <a:lstStyle/>
        <a:p>
          <a:endParaRPr lang="en-US"/>
        </a:p>
      </dgm:t>
    </dgm:pt>
    <dgm:pt modelId="{BF962A43-25C3-6248-B591-23C5B2C8FA16}" type="sibTrans" cxnId="{75B72F1C-9304-BC4C-A78F-ADED3E092D62}">
      <dgm:prSet/>
      <dgm:spPr/>
      <dgm:t>
        <a:bodyPr/>
        <a:lstStyle/>
        <a:p>
          <a:endParaRPr lang="en-US"/>
        </a:p>
      </dgm:t>
    </dgm:pt>
    <dgm:pt modelId="{922573ED-92FE-BF47-AB23-96EF9CAA9EA6}">
      <dgm:prSet/>
      <dgm:spPr/>
      <dgm:t>
        <a:bodyPr/>
        <a:lstStyle/>
        <a:p>
          <a:r>
            <a:rPr lang="en-US" dirty="0" smtClean="0"/>
            <a:t>2. Online interview</a:t>
          </a:r>
          <a:endParaRPr lang="en-US" dirty="0"/>
        </a:p>
      </dgm:t>
    </dgm:pt>
    <dgm:pt modelId="{716A1569-645F-E149-9124-2871D67A9444}" type="parTrans" cxnId="{DAC33E73-298A-4E48-96D9-3C6C99F92DB2}">
      <dgm:prSet/>
      <dgm:spPr/>
      <dgm:t>
        <a:bodyPr/>
        <a:lstStyle/>
        <a:p>
          <a:endParaRPr lang="en-US"/>
        </a:p>
      </dgm:t>
    </dgm:pt>
    <dgm:pt modelId="{40177F3D-5E8E-7342-BD5A-7D16D05F2CA6}" type="sibTrans" cxnId="{DAC33E73-298A-4E48-96D9-3C6C99F92DB2}">
      <dgm:prSet/>
      <dgm:spPr/>
      <dgm:t>
        <a:bodyPr/>
        <a:lstStyle/>
        <a:p>
          <a:endParaRPr lang="en-US"/>
        </a:p>
      </dgm:t>
    </dgm:pt>
    <dgm:pt modelId="{7EEBC116-65CA-C341-898A-CE2F52AEE063}" type="pres">
      <dgm:prSet presAssocID="{171CEBE3-4A8F-9447-9679-52E0A351F7A3}" presName="rootnode" presStyleCnt="0">
        <dgm:presLayoutVars>
          <dgm:chMax/>
          <dgm:chPref/>
          <dgm:dir/>
          <dgm:animLvl val="lvl"/>
        </dgm:presLayoutVars>
      </dgm:prSet>
      <dgm:spPr/>
      <dgm:t>
        <a:bodyPr/>
        <a:lstStyle/>
        <a:p>
          <a:endParaRPr lang="en-US"/>
        </a:p>
      </dgm:t>
    </dgm:pt>
    <dgm:pt modelId="{68FFAF34-17B4-FC48-B204-C9184D135124}" type="pres">
      <dgm:prSet presAssocID="{6E01A2CF-70BB-F742-8E7C-E842FA9D3710}" presName="composite" presStyleCnt="0"/>
      <dgm:spPr/>
    </dgm:pt>
    <dgm:pt modelId="{322312BD-B010-F145-BD95-2BE49127914A}" type="pres">
      <dgm:prSet presAssocID="{6E01A2CF-70BB-F742-8E7C-E842FA9D3710}" presName="LShape" presStyleLbl="alignNode1" presStyleIdx="0" presStyleCnt="7"/>
      <dgm:spPr/>
    </dgm:pt>
    <dgm:pt modelId="{CF7D472B-3250-4B47-B2C5-ACFABFAA84F5}" type="pres">
      <dgm:prSet presAssocID="{6E01A2CF-70BB-F742-8E7C-E842FA9D3710}" presName="ParentText" presStyleLbl="revTx" presStyleIdx="0" presStyleCnt="4">
        <dgm:presLayoutVars>
          <dgm:chMax val="0"/>
          <dgm:chPref val="0"/>
          <dgm:bulletEnabled val="1"/>
        </dgm:presLayoutVars>
      </dgm:prSet>
      <dgm:spPr/>
      <dgm:t>
        <a:bodyPr/>
        <a:lstStyle/>
        <a:p>
          <a:endParaRPr lang="en-US"/>
        </a:p>
      </dgm:t>
    </dgm:pt>
    <dgm:pt modelId="{25FDE168-933E-744E-8FEF-B4275E8C2CDA}" type="pres">
      <dgm:prSet presAssocID="{6E01A2CF-70BB-F742-8E7C-E842FA9D3710}" presName="Triangle" presStyleLbl="alignNode1" presStyleIdx="1" presStyleCnt="7"/>
      <dgm:spPr/>
    </dgm:pt>
    <dgm:pt modelId="{CE094CFA-A4FB-694B-9114-43CE7EA0CDFD}" type="pres">
      <dgm:prSet presAssocID="{DAF62D12-B8EA-AB46-AA66-3F4E68F022E4}" presName="sibTrans" presStyleCnt="0"/>
      <dgm:spPr/>
    </dgm:pt>
    <dgm:pt modelId="{47C12134-4561-B842-A1A4-3796E7CAF520}" type="pres">
      <dgm:prSet presAssocID="{DAF62D12-B8EA-AB46-AA66-3F4E68F022E4}" presName="space" presStyleCnt="0"/>
      <dgm:spPr/>
    </dgm:pt>
    <dgm:pt modelId="{F72449D8-B69A-184D-A601-763F7967FD9A}" type="pres">
      <dgm:prSet presAssocID="{922573ED-92FE-BF47-AB23-96EF9CAA9EA6}" presName="composite" presStyleCnt="0"/>
      <dgm:spPr/>
    </dgm:pt>
    <dgm:pt modelId="{ED5EE098-19F8-5643-BDAD-87745B48F29B}" type="pres">
      <dgm:prSet presAssocID="{922573ED-92FE-BF47-AB23-96EF9CAA9EA6}" presName="LShape" presStyleLbl="alignNode1" presStyleIdx="2" presStyleCnt="7"/>
      <dgm:spPr/>
    </dgm:pt>
    <dgm:pt modelId="{EFF063C8-4F10-3647-87E2-1DEFCD998744}" type="pres">
      <dgm:prSet presAssocID="{922573ED-92FE-BF47-AB23-96EF9CAA9EA6}" presName="ParentText" presStyleLbl="revTx" presStyleIdx="1" presStyleCnt="4">
        <dgm:presLayoutVars>
          <dgm:chMax val="0"/>
          <dgm:chPref val="0"/>
          <dgm:bulletEnabled val="1"/>
        </dgm:presLayoutVars>
      </dgm:prSet>
      <dgm:spPr/>
      <dgm:t>
        <a:bodyPr/>
        <a:lstStyle/>
        <a:p>
          <a:endParaRPr lang="en-US"/>
        </a:p>
      </dgm:t>
    </dgm:pt>
    <dgm:pt modelId="{4040A7CE-E7B7-0F41-A1F9-3353226DE961}" type="pres">
      <dgm:prSet presAssocID="{922573ED-92FE-BF47-AB23-96EF9CAA9EA6}" presName="Triangle" presStyleLbl="alignNode1" presStyleIdx="3" presStyleCnt="7"/>
      <dgm:spPr/>
    </dgm:pt>
    <dgm:pt modelId="{298B7F53-63A4-4F4D-97EA-C3FA5964772E}" type="pres">
      <dgm:prSet presAssocID="{40177F3D-5E8E-7342-BD5A-7D16D05F2CA6}" presName="sibTrans" presStyleCnt="0"/>
      <dgm:spPr/>
    </dgm:pt>
    <dgm:pt modelId="{3C1ECD56-942F-604C-9BDA-C2F81C2A50DF}" type="pres">
      <dgm:prSet presAssocID="{40177F3D-5E8E-7342-BD5A-7D16D05F2CA6}" presName="space" presStyleCnt="0"/>
      <dgm:spPr/>
    </dgm:pt>
    <dgm:pt modelId="{DE5C9436-CF6D-374D-B6F3-3EAA1209D1C4}" type="pres">
      <dgm:prSet presAssocID="{03C02303-EF2C-6B4D-BE8D-4A26E99CBDEC}" presName="composite" presStyleCnt="0"/>
      <dgm:spPr/>
    </dgm:pt>
    <dgm:pt modelId="{B07726F7-7773-EA45-B4F6-AD83ABD76882}" type="pres">
      <dgm:prSet presAssocID="{03C02303-EF2C-6B4D-BE8D-4A26E99CBDEC}" presName="LShape" presStyleLbl="alignNode1" presStyleIdx="4" presStyleCnt="7"/>
      <dgm:spPr/>
    </dgm:pt>
    <dgm:pt modelId="{DA4FDB92-11AC-2947-8397-E6D624AA8AC5}" type="pres">
      <dgm:prSet presAssocID="{03C02303-EF2C-6B4D-BE8D-4A26E99CBDEC}" presName="ParentText" presStyleLbl="revTx" presStyleIdx="2" presStyleCnt="4">
        <dgm:presLayoutVars>
          <dgm:chMax val="0"/>
          <dgm:chPref val="0"/>
          <dgm:bulletEnabled val="1"/>
        </dgm:presLayoutVars>
      </dgm:prSet>
      <dgm:spPr/>
      <dgm:t>
        <a:bodyPr/>
        <a:lstStyle/>
        <a:p>
          <a:endParaRPr lang="en-US"/>
        </a:p>
      </dgm:t>
    </dgm:pt>
    <dgm:pt modelId="{D2716F91-88E1-8E47-BBD5-DC117D746CBC}" type="pres">
      <dgm:prSet presAssocID="{03C02303-EF2C-6B4D-BE8D-4A26E99CBDEC}" presName="Triangle" presStyleLbl="alignNode1" presStyleIdx="5" presStyleCnt="7"/>
      <dgm:spPr/>
    </dgm:pt>
    <dgm:pt modelId="{FE5E74F0-A57A-6049-B687-2A7C609F063D}" type="pres">
      <dgm:prSet presAssocID="{E283B8E7-CAA8-464A-B6D1-B953328E2F6F}" presName="sibTrans" presStyleCnt="0"/>
      <dgm:spPr/>
    </dgm:pt>
    <dgm:pt modelId="{F0B1A0FB-82DE-8A4F-AAE9-C10485826B32}" type="pres">
      <dgm:prSet presAssocID="{E283B8E7-CAA8-464A-B6D1-B953328E2F6F}" presName="space" presStyleCnt="0"/>
      <dgm:spPr/>
    </dgm:pt>
    <dgm:pt modelId="{CD81C380-EDDB-A94B-8F64-445417B47D57}" type="pres">
      <dgm:prSet presAssocID="{4BBEDDA8-697D-A740-B86C-53A362FF96B3}" presName="composite" presStyleCnt="0"/>
      <dgm:spPr/>
    </dgm:pt>
    <dgm:pt modelId="{84CF164A-52BB-B540-BD41-B0CF7788D1C3}" type="pres">
      <dgm:prSet presAssocID="{4BBEDDA8-697D-A740-B86C-53A362FF96B3}" presName="LShape" presStyleLbl="alignNode1" presStyleIdx="6" presStyleCnt="7"/>
      <dgm:spPr/>
    </dgm:pt>
    <dgm:pt modelId="{1569CA7D-AC0D-5B49-B7EC-0AE7A6084DAC}" type="pres">
      <dgm:prSet presAssocID="{4BBEDDA8-697D-A740-B86C-53A362FF96B3}" presName="ParentText" presStyleLbl="revTx" presStyleIdx="3" presStyleCnt="4">
        <dgm:presLayoutVars>
          <dgm:chMax val="0"/>
          <dgm:chPref val="0"/>
          <dgm:bulletEnabled val="1"/>
        </dgm:presLayoutVars>
      </dgm:prSet>
      <dgm:spPr/>
      <dgm:t>
        <a:bodyPr/>
        <a:lstStyle/>
        <a:p>
          <a:endParaRPr lang="en-US"/>
        </a:p>
      </dgm:t>
    </dgm:pt>
  </dgm:ptLst>
  <dgm:cxnLst>
    <dgm:cxn modelId="{828098BC-13D5-CA43-8631-2AC52D41356F}" type="presOf" srcId="{6E01A2CF-70BB-F742-8E7C-E842FA9D3710}" destId="{CF7D472B-3250-4B47-B2C5-ACFABFAA84F5}" srcOrd="0" destOrd="0" presId="urn:microsoft.com/office/officeart/2009/3/layout/StepUpProcess"/>
    <dgm:cxn modelId="{4A2D9DD8-566F-7840-B6B2-315493A8F59E}" type="presOf" srcId="{922573ED-92FE-BF47-AB23-96EF9CAA9EA6}" destId="{EFF063C8-4F10-3647-87E2-1DEFCD998744}" srcOrd="0" destOrd="0" presId="urn:microsoft.com/office/officeart/2009/3/layout/StepUpProcess"/>
    <dgm:cxn modelId="{9F9BF3CB-D04D-C245-BEE7-A4ABB2278049}" type="presOf" srcId="{03C02303-EF2C-6B4D-BE8D-4A26E99CBDEC}" destId="{DA4FDB92-11AC-2947-8397-E6D624AA8AC5}" srcOrd="0" destOrd="0" presId="urn:microsoft.com/office/officeart/2009/3/layout/StepUpProcess"/>
    <dgm:cxn modelId="{DAC33E73-298A-4E48-96D9-3C6C99F92DB2}" srcId="{171CEBE3-4A8F-9447-9679-52E0A351F7A3}" destId="{922573ED-92FE-BF47-AB23-96EF9CAA9EA6}" srcOrd="1" destOrd="0" parTransId="{716A1569-645F-E149-9124-2871D67A9444}" sibTransId="{40177F3D-5E8E-7342-BD5A-7D16D05F2CA6}"/>
    <dgm:cxn modelId="{07716882-4FC4-C84F-B02E-9FEFBCD163FA}" srcId="{171CEBE3-4A8F-9447-9679-52E0A351F7A3}" destId="{6E01A2CF-70BB-F742-8E7C-E842FA9D3710}" srcOrd="0" destOrd="0" parTransId="{80A431C6-4892-BE4D-9CF0-C4B24FB91E3A}" sibTransId="{DAF62D12-B8EA-AB46-AA66-3F4E68F022E4}"/>
    <dgm:cxn modelId="{BDE348FC-A93C-FA48-ADA6-B8B9B927FEA7}" srcId="{171CEBE3-4A8F-9447-9679-52E0A351F7A3}" destId="{03C02303-EF2C-6B4D-BE8D-4A26E99CBDEC}" srcOrd="2" destOrd="0" parTransId="{50A6147A-0AAF-8348-9780-0AB36C964A02}" sibTransId="{E283B8E7-CAA8-464A-B6D1-B953328E2F6F}"/>
    <dgm:cxn modelId="{75B72F1C-9304-BC4C-A78F-ADED3E092D62}" srcId="{171CEBE3-4A8F-9447-9679-52E0A351F7A3}" destId="{4BBEDDA8-697D-A740-B86C-53A362FF96B3}" srcOrd="3" destOrd="0" parTransId="{2D7DE3E6-3FDC-0C48-9FF6-6922C83860E6}" sibTransId="{BF962A43-25C3-6248-B591-23C5B2C8FA16}"/>
    <dgm:cxn modelId="{4746D209-C21B-0F4C-B23B-978520E9168B}" type="presOf" srcId="{171CEBE3-4A8F-9447-9679-52E0A351F7A3}" destId="{7EEBC116-65CA-C341-898A-CE2F52AEE063}" srcOrd="0" destOrd="0" presId="urn:microsoft.com/office/officeart/2009/3/layout/StepUpProcess"/>
    <dgm:cxn modelId="{9FC681D5-7BC6-184E-9DDB-AF1AC4FD5040}" type="presOf" srcId="{4BBEDDA8-697D-A740-B86C-53A362FF96B3}" destId="{1569CA7D-AC0D-5B49-B7EC-0AE7A6084DAC}" srcOrd="0" destOrd="0" presId="urn:microsoft.com/office/officeart/2009/3/layout/StepUpProcess"/>
    <dgm:cxn modelId="{B8F1A56F-CB16-FC44-AE73-0880BDF9F54A}" type="presParOf" srcId="{7EEBC116-65CA-C341-898A-CE2F52AEE063}" destId="{68FFAF34-17B4-FC48-B204-C9184D135124}" srcOrd="0" destOrd="0" presId="urn:microsoft.com/office/officeart/2009/3/layout/StepUpProcess"/>
    <dgm:cxn modelId="{759AA21F-A259-D44F-A9C6-6738D4FAC1A6}" type="presParOf" srcId="{68FFAF34-17B4-FC48-B204-C9184D135124}" destId="{322312BD-B010-F145-BD95-2BE49127914A}" srcOrd="0" destOrd="0" presId="urn:microsoft.com/office/officeart/2009/3/layout/StepUpProcess"/>
    <dgm:cxn modelId="{8B24B51C-7CD3-4640-BB06-DFAA63B7E27D}" type="presParOf" srcId="{68FFAF34-17B4-FC48-B204-C9184D135124}" destId="{CF7D472B-3250-4B47-B2C5-ACFABFAA84F5}" srcOrd="1" destOrd="0" presId="urn:microsoft.com/office/officeart/2009/3/layout/StepUpProcess"/>
    <dgm:cxn modelId="{146D5EF5-CB29-CB42-B570-C9D067C90D5E}" type="presParOf" srcId="{68FFAF34-17B4-FC48-B204-C9184D135124}" destId="{25FDE168-933E-744E-8FEF-B4275E8C2CDA}" srcOrd="2" destOrd="0" presId="urn:microsoft.com/office/officeart/2009/3/layout/StepUpProcess"/>
    <dgm:cxn modelId="{1E320196-8533-0442-9ED2-6701F1120393}" type="presParOf" srcId="{7EEBC116-65CA-C341-898A-CE2F52AEE063}" destId="{CE094CFA-A4FB-694B-9114-43CE7EA0CDFD}" srcOrd="1" destOrd="0" presId="urn:microsoft.com/office/officeart/2009/3/layout/StepUpProcess"/>
    <dgm:cxn modelId="{2FF24B1F-5C75-944C-9B7B-EBAD947DF3ED}" type="presParOf" srcId="{CE094CFA-A4FB-694B-9114-43CE7EA0CDFD}" destId="{47C12134-4561-B842-A1A4-3796E7CAF520}" srcOrd="0" destOrd="0" presId="urn:microsoft.com/office/officeart/2009/3/layout/StepUpProcess"/>
    <dgm:cxn modelId="{EFD3F481-7BF8-174E-AA43-30009105F781}" type="presParOf" srcId="{7EEBC116-65CA-C341-898A-CE2F52AEE063}" destId="{F72449D8-B69A-184D-A601-763F7967FD9A}" srcOrd="2" destOrd="0" presId="urn:microsoft.com/office/officeart/2009/3/layout/StepUpProcess"/>
    <dgm:cxn modelId="{F2644D1A-92F0-1443-99A8-967B5221E0B4}" type="presParOf" srcId="{F72449D8-B69A-184D-A601-763F7967FD9A}" destId="{ED5EE098-19F8-5643-BDAD-87745B48F29B}" srcOrd="0" destOrd="0" presId="urn:microsoft.com/office/officeart/2009/3/layout/StepUpProcess"/>
    <dgm:cxn modelId="{66B19193-D619-A94E-9671-9AF0AAAFE43B}" type="presParOf" srcId="{F72449D8-B69A-184D-A601-763F7967FD9A}" destId="{EFF063C8-4F10-3647-87E2-1DEFCD998744}" srcOrd="1" destOrd="0" presId="urn:microsoft.com/office/officeart/2009/3/layout/StepUpProcess"/>
    <dgm:cxn modelId="{1D1F91A0-D22C-0740-906E-70D7A98FFA25}" type="presParOf" srcId="{F72449D8-B69A-184D-A601-763F7967FD9A}" destId="{4040A7CE-E7B7-0F41-A1F9-3353226DE961}" srcOrd="2" destOrd="0" presId="urn:microsoft.com/office/officeart/2009/3/layout/StepUpProcess"/>
    <dgm:cxn modelId="{5FDBE617-BD32-8A4B-B304-70D5119499C7}" type="presParOf" srcId="{7EEBC116-65CA-C341-898A-CE2F52AEE063}" destId="{298B7F53-63A4-4F4D-97EA-C3FA5964772E}" srcOrd="3" destOrd="0" presId="urn:microsoft.com/office/officeart/2009/3/layout/StepUpProcess"/>
    <dgm:cxn modelId="{28714C96-1145-B04B-857C-000F249234A2}" type="presParOf" srcId="{298B7F53-63A4-4F4D-97EA-C3FA5964772E}" destId="{3C1ECD56-942F-604C-9BDA-C2F81C2A50DF}" srcOrd="0" destOrd="0" presId="urn:microsoft.com/office/officeart/2009/3/layout/StepUpProcess"/>
    <dgm:cxn modelId="{F75FDFDE-6F8C-C043-A6EC-79B4419D3B1F}" type="presParOf" srcId="{7EEBC116-65CA-C341-898A-CE2F52AEE063}" destId="{DE5C9436-CF6D-374D-B6F3-3EAA1209D1C4}" srcOrd="4" destOrd="0" presId="urn:microsoft.com/office/officeart/2009/3/layout/StepUpProcess"/>
    <dgm:cxn modelId="{C6900E13-B438-3F4D-B98E-10903EDF8C33}" type="presParOf" srcId="{DE5C9436-CF6D-374D-B6F3-3EAA1209D1C4}" destId="{B07726F7-7773-EA45-B4F6-AD83ABD76882}" srcOrd="0" destOrd="0" presId="urn:microsoft.com/office/officeart/2009/3/layout/StepUpProcess"/>
    <dgm:cxn modelId="{3B2D18F8-53B6-9840-8F86-E088CDFF4D29}" type="presParOf" srcId="{DE5C9436-CF6D-374D-B6F3-3EAA1209D1C4}" destId="{DA4FDB92-11AC-2947-8397-E6D624AA8AC5}" srcOrd="1" destOrd="0" presId="urn:microsoft.com/office/officeart/2009/3/layout/StepUpProcess"/>
    <dgm:cxn modelId="{1F8ABA4E-28CA-6841-AD5C-F77150F9C2FA}" type="presParOf" srcId="{DE5C9436-CF6D-374D-B6F3-3EAA1209D1C4}" destId="{D2716F91-88E1-8E47-BBD5-DC117D746CBC}" srcOrd="2" destOrd="0" presId="urn:microsoft.com/office/officeart/2009/3/layout/StepUpProcess"/>
    <dgm:cxn modelId="{84FF1A72-85F3-7F42-B2B7-F6B499FB35ED}" type="presParOf" srcId="{7EEBC116-65CA-C341-898A-CE2F52AEE063}" destId="{FE5E74F0-A57A-6049-B687-2A7C609F063D}" srcOrd="5" destOrd="0" presId="urn:microsoft.com/office/officeart/2009/3/layout/StepUpProcess"/>
    <dgm:cxn modelId="{05065179-5B01-D741-BF76-CC76F3B2ECDE}" type="presParOf" srcId="{FE5E74F0-A57A-6049-B687-2A7C609F063D}" destId="{F0B1A0FB-82DE-8A4F-AAE9-C10485826B32}" srcOrd="0" destOrd="0" presId="urn:microsoft.com/office/officeart/2009/3/layout/StepUpProcess"/>
    <dgm:cxn modelId="{0C435610-16AB-AF4D-8542-098ACCE27E92}" type="presParOf" srcId="{7EEBC116-65CA-C341-898A-CE2F52AEE063}" destId="{CD81C380-EDDB-A94B-8F64-445417B47D57}" srcOrd="6" destOrd="0" presId="urn:microsoft.com/office/officeart/2009/3/layout/StepUpProcess"/>
    <dgm:cxn modelId="{D06416CD-D9AA-8143-B13B-D80522163502}" type="presParOf" srcId="{CD81C380-EDDB-A94B-8F64-445417B47D57}" destId="{84CF164A-52BB-B540-BD41-B0CF7788D1C3}" srcOrd="0" destOrd="0" presId="urn:microsoft.com/office/officeart/2009/3/layout/StepUpProcess"/>
    <dgm:cxn modelId="{96A14DB9-4BDC-0B47-AE0C-55CC420A50E9}" type="presParOf" srcId="{CD81C380-EDDB-A94B-8F64-445417B47D57}" destId="{1569CA7D-AC0D-5B49-B7EC-0AE7A6084DAC}"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549029-E1D7-1040-89EA-77EDCA23D336}"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455D5867-4733-664F-BBDB-2C909E7EC0EE}">
      <dgm:prSet phldrT="[Text]"/>
      <dgm:spPr/>
      <dgm:t>
        <a:bodyPr/>
        <a:lstStyle/>
        <a:p>
          <a:r>
            <a:rPr lang="en-US" dirty="0" smtClean="0"/>
            <a:t>Coding interviews</a:t>
          </a:r>
          <a:endParaRPr lang="en-US" dirty="0"/>
        </a:p>
      </dgm:t>
    </dgm:pt>
    <dgm:pt modelId="{DB1BF38E-9E02-0D4F-B944-10C7E54B667B}" type="parTrans" cxnId="{A11DA76E-B14F-9243-BFB6-ABBF8E6FC626}">
      <dgm:prSet/>
      <dgm:spPr/>
      <dgm:t>
        <a:bodyPr/>
        <a:lstStyle/>
        <a:p>
          <a:endParaRPr lang="en-US"/>
        </a:p>
      </dgm:t>
    </dgm:pt>
    <dgm:pt modelId="{E386059B-1B84-7A42-93AA-D49E10BBB723}" type="sibTrans" cxnId="{A11DA76E-B14F-9243-BFB6-ABBF8E6FC626}">
      <dgm:prSet/>
      <dgm:spPr/>
      <dgm:t>
        <a:bodyPr/>
        <a:lstStyle/>
        <a:p>
          <a:endParaRPr lang="en-US"/>
        </a:p>
      </dgm:t>
    </dgm:pt>
    <dgm:pt modelId="{4E70EFBA-EED3-3348-B882-A4D6D5E26CF5}">
      <dgm:prSet phldrT="[Text]"/>
      <dgm:spPr/>
      <dgm:t>
        <a:bodyPr/>
        <a:lstStyle/>
        <a:p>
          <a:r>
            <a:rPr lang="en-US" dirty="0" smtClean="0"/>
            <a:t>Behavioral interviews</a:t>
          </a:r>
          <a:endParaRPr lang="en-US" dirty="0"/>
        </a:p>
      </dgm:t>
    </dgm:pt>
    <dgm:pt modelId="{CE922271-B80E-834B-94B4-FAA5720B30FC}" type="parTrans" cxnId="{89D90DA5-423D-8A46-BFD4-32F1B7912F9E}">
      <dgm:prSet/>
      <dgm:spPr/>
      <dgm:t>
        <a:bodyPr/>
        <a:lstStyle/>
        <a:p>
          <a:endParaRPr lang="en-US"/>
        </a:p>
      </dgm:t>
    </dgm:pt>
    <dgm:pt modelId="{22A86817-BE22-9C47-916F-DEA81FF2832D}" type="sibTrans" cxnId="{89D90DA5-423D-8A46-BFD4-32F1B7912F9E}">
      <dgm:prSet/>
      <dgm:spPr/>
      <dgm:t>
        <a:bodyPr/>
        <a:lstStyle/>
        <a:p>
          <a:endParaRPr lang="en-US"/>
        </a:p>
      </dgm:t>
    </dgm:pt>
    <dgm:pt modelId="{A3A5A4A9-C185-4E48-8807-CD980F072E0C}">
      <dgm:prSet phldrT="[Text]"/>
      <dgm:spPr/>
      <dgm:t>
        <a:bodyPr/>
        <a:lstStyle/>
        <a:p>
          <a:r>
            <a:rPr lang="en-US" dirty="0" smtClean="0"/>
            <a:t>System design interviews</a:t>
          </a:r>
          <a:endParaRPr lang="en-US" dirty="0"/>
        </a:p>
      </dgm:t>
    </dgm:pt>
    <dgm:pt modelId="{D8FEFFDD-64D3-2F4E-8097-E9F63FA8DA9D}" type="parTrans" cxnId="{D71EE0AD-33D3-2747-A4D4-1D0244B1C408}">
      <dgm:prSet/>
      <dgm:spPr/>
      <dgm:t>
        <a:bodyPr/>
        <a:lstStyle/>
        <a:p>
          <a:endParaRPr lang="en-US"/>
        </a:p>
      </dgm:t>
    </dgm:pt>
    <dgm:pt modelId="{02BC9D5A-1362-EE45-BE71-2D55915B31C6}" type="sibTrans" cxnId="{D71EE0AD-33D3-2747-A4D4-1D0244B1C408}">
      <dgm:prSet/>
      <dgm:spPr/>
      <dgm:t>
        <a:bodyPr/>
        <a:lstStyle/>
        <a:p>
          <a:endParaRPr lang="en-US"/>
        </a:p>
      </dgm:t>
    </dgm:pt>
    <dgm:pt modelId="{C514E89C-8848-7D47-B1EB-CCFBBE3A3BB9}" type="pres">
      <dgm:prSet presAssocID="{AE549029-E1D7-1040-89EA-77EDCA23D336}" presName="linear" presStyleCnt="0">
        <dgm:presLayoutVars>
          <dgm:dir/>
          <dgm:animLvl val="lvl"/>
          <dgm:resizeHandles val="exact"/>
        </dgm:presLayoutVars>
      </dgm:prSet>
      <dgm:spPr/>
      <dgm:t>
        <a:bodyPr/>
        <a:lstStyle/>
        <a:p>
          <a:endParaRPr lang="en-US"/>
        </a:p>
      </dgm:t>
    </dgm:pt>
    <dgm:pt modelId="{C3BA29FC-D908-F143-8070-A354BD9974AB}" type="pres">
      <dgm:prSet presAssocID="{455D5867-4733-664F-BBDB-2C909E7EC0EE}" presName="parentLin" presStyleCnt="0"/>
      <dgm:spPr/>
    </dgm:pt>
    <dgm:pt modelId="{08437290-8711-A746-9E77-766AA69D2A7B}" type="pres">
      <dgm:prSet presAssocID="{455D5867-4733-664F-BBDB-2C909E7EC0EE}" presName="parentLeftMargin" presStyleLbl="node1" presStyleIdx="0" presStyleCnt="3"/>
      <dgm:spPr/>
      <dgm:t>
        <a:bodyPr/>
        <a:lstStyle/>
        <a:p>
          <a:endParaRPr lang="en-US"/>
        </a:p>
      </dgm:t>
    </dgm:pt>
    <dgm:pt modelId="{78AE02CE-AE2C-CD4B-965C-B3E7E1A188DE}" type="pres">
      <dgm:prSet presAssocID="{455D5867-4733-664F-BBDB-2C909E7EC0EE}" presName="parentText" presStyleLbl="node1" presStyleIdx="0" presStyleCnt="3">
        <dgm:presLayoutVars>
          <dgm:chMax val="0"/>
          <dgm:bulletEnabled val="1"/>
        </dgm:presLayoutVars>
      </dgm:prSet>
      <dgm:spPr/>
      <dgm:t>
        <a:bodyPr/>
        <a:lstStyle/>
        <a:p>
          <a:endParaRPr lang="en-US"/>
        </a:p>
      </dgm:t>
    </dgm:pt>
    <dgm:pt modelId="{EC3B52A2-D188-BC4E-B08B-3169DA8E846B}" type="pres">
      <dgm:prSet presAssocID="{455D5867-4733-664F-BBDB-2C909E7EC0EE}" presName="negativeSpace" presStyleCnt="0"/>
      <dgm:spPr/>
    </dgm:pt>
    <dgm:pt modelId="{945170E4-2A8A-AB40-909A-712E57760E29}" type="pres">
      <dgm:prSet presAssocID="{455D5867-4733-664F-BBDB-2C909E7EC0EE}" presName="childText" presStyleLbl="conFgAcc1" presStyleIdx="0" presStyleCnt="3">
        <dgm:presLayoutVars>
          <dgm:bulletEnabled val="1"/>
        </dgm:presLayoutVars>
      </dgm:prSet>
      <dgm:spPr/>
    </dgm:pt>
    <dgm:pt modelId="{D298C758-88E7-9046-9372-4FC6B2639D94}" type="pres">
      <dgm:prSet presAssocID="{E386059B-1B84-7A42-93AA-D49E10BBB723}" presName="spaceBetweenRectangles" presStyleCnt="0"/>
      <dgm:spPr/>
    </dgm:pt>
    <dgm:pt modelId="{276F35CE-938D-9440-9D10-E908F8B494AB}" type="pres">
      <dgm:prSet presAssocID="{4E70EFBA-EED3-3348-B882-A4D6D5E26CF5}" presName="parentLin" presStyleCnt="0"/>
      <dgm:spPr/>
    </dgm:pt>
    <dgm:pt modelId="{9EB2EC8F-91E1-4D46-A80B-47FED4EE4735}" type="pres">
      <dgm:prSet presAssocID="{4E70EFBA-EED3-3348-B882-A4D6D5E26CF5}" presName="parentLeftMargin" presStyleLbl="node1" presStyleIdx="0" presStyleCnt="3"/>
      <dgm:spPr/>
      <dgm:t>
        <a:bodyPr/>
        <a:lstStyle/>
        <a:p>
          <a:endParaRPr lang="en-US"/>
        </a:p>
      </dgm:t>
    </dgm:pt>
    <dgm:pt modelId="{0CD9BE6A-EC6F-624F-A0A0-996A99213E62}" type="pres">
      <dgm:prSet presAssocID="{4E70EFBA-EED3-3348-B882-A4D6D5E26CF5}" presName="parentText" presStyleLbl="node1" presStyleIdx="1" presStyleCnt="3">
        <dgm:presLayoutVars>
          <dgm:chMax val="0"/>
          <dgm:bulletEnabled val="1"/>
        </dgm:presLayoutVars>
      </dgm:prSet>
      <dgm:spPr/>
      <dgm:t>
        <a:bodyPr/>
        <a:lstStyle/>
        <a:p>
          <a:endParaRPr lang="en-US"/>
        </a:p>
      </dgm:t>
    </dgm:pt>
    <dgm:pt modelId="{F544B262-5FBE-0140-8366-104F5BD3410D}" type="pres">
      <dgm:prSet presAssocID="{4E70EFBA-EED3-3348-B882-A4D6D5E26CF5}" presName="negativeSpace" presStyleCnt="0"/>
      <dgm:spPr/>
    </dgm:pt>
    <dgm:pt modelId="{7AD02F5C-0E67-5D41-9D60-90A2904E745E}" type="pres">
      <dgm:prSet presAssocID="{4E70EFBA-EED3-3348-B882-A4D6D5E26CF5}" presName="childText" presStyleLbl="conFgAcc1" presStyleIdx="1" presStyleCnt="3">
        <dgm:presLayoutVars>
          <dgm:bulletEnabled val="1"/>
        </dgm:presLayoutVars>
      </dgm:prSet>
      <dgm:spPr/>
    </dgm:pt>
    <dgm:pt modelId="{2A5B917D-2C49-C344-933B-F5377A448387}" type="pres">
      <dgm:prSet presAssocID="{22A86817-BE22-9C47-916F-DEA81FF2832D}" presName="spaceBetweenRectangles" presStyleCnt="0"/>
      <dgm:spPr/>
    </dgm:pt>
    <dgm:pt modelId="{4BA31706-87A7-9443-92DF-4D85F695A75F}" type="pres">
      <dgm:prSet presAssocID="{A3A5A4A9-C185-4E48-8807-CD980F072E0C}" presName="parentLin" presStyleCnt="0"/>
      <dgm:spPr/>
    </dgm:pt>
    <dgm:pt modelId="{A38FC4E7-74E2-4543-9E7C-5E9715DFC22C}" type="pres">
      <dgm:prSet presAssocID="{A3A5A4A9-C185-4E48-8807-CD980F072E0C}" presName="parentLeftMargin" presStyleLbl="node1" presStyleIdx="1" presStyleCnt="3"/>
      <dgm:spPr/>
      <dgm:t>
        <a:bodyPr/>
        <a:lstStyle/>
        <a:p>
          <a:endParaRPr lang="en-US"/>
        </a:p>
      </dgm:t>
    </dgm:pt>
    <dgm:pt modelId="{78107B34-2B4D-3240-8674-333A2C10BA90}" type="pres">
      <dgm:prSet presAssocID="{A3A5A4A9-C185-4E48-8807-CD980F072E0C}" presName="parentText" presStyleLbl="node1" presStyleIdx="2" presStyleCnt="3">
        <dgm:presLayoutVars>
          <dgm:chMax val="0"/>
          <dgm:bulletEnabled val="1"/>
        </dgm:presLayoutVars>
      </dgm:prSet>
      <dgm:spPr/>
      <dgm:t>
        <a:bodyPr/>
        <a:lstStyle/>
        <a:p>
          <a:endParaRPr lang="en-US"/>
        </a:p>
      </dgm:t>
    </dgm:pt>
    <dgm:pt modelId="{E79215C9-4C73-4043-87AA-36228260B918}" type="pres">
      <dgm:prSet presAssocID="{A3A5A4A9-C185-4E48-8807-CD980F072E0C}" presName="negativeSpace" presStyleCnt="0"/>
      <dgm:spPr/>
    </dgm:pt>
    <dgm:pt modelId="{C48DFB61-41D3-B24B-B3AB-7C0000BDC64D}" type="pres">
      <dgm:prSet presAssocID="{A3A5A4A9-C185-4E48-8807-CD980F072E0C}" presName="childText" presStyleLbl="conFgAcc1" presStyleIdx="2" presStyleCnt="3">
        <dgm:presLayoutVars>
          <dgm:bulletEnabled val="1"/>
        </dgm:presLayoutVars>
      </dgm:prSet>
      <dgm:spPr/>
    </dgm:pt>
  </dgm:ptLst>
  <dgm:cxnLst>
    <dgm:cxn modelId="{D71EE0AD-33D3-2747-A4D4-1D0244B1C408}" srcId="{AE549029-E1D7-1040-89EA-77EDCA23D336}" destId="{A3A5A4A9-C185-4E48-8807-CD980F072E0C}" srcOrd="2" destOrd="0" parTransId="{D8FEFFDD-64D3-2F4E-8097-E9F63FA8DA9D}" sibTransId="{02BC9D5A-1362-EE45-BE71-2D55915B31C6}"/>
    <dgm:cxn modelId="{365CC42C-39BE-C847-8337-AF5C56246861}" type="presOf" srcId="{4E70EFBA-EED3-3348-B882-A4D6D5E26CF5}" destId="{0CD9BE6A-EC6F-624F-A0A0-996A99213E62}" srcOrd="1" destOrd="0" presId="urn:microsoft.com/office/officeart/2005/8/layout/list1"/>
    <dgm:cxn modelId="{17560BB8-AEC3-1E48-97BF-74FAD7BCA920}" type="presOf" srcId="{A3A5A4A9-C185-4E48-8807-CD980F072E0C}" destId="{A38FC4E7-74E2-4543-9E7C-5E9715DFC22C}" srcOrd="0" destOrd="0" presId="urn:microsoft.com/office/officeart/2005/8/layout/list1"/>
    <dgm:cxn modelId="{A11DA76E-B14F-9243-BFB6-ABBF8E6FC626}" srcId="{AE549029-E1D7-1040-89EA-77EDCA23D336}" destId="{455D5867-4733-664F-BBDB-2C909E7EC0EE}" srcOrd="0" destOrd="0" parTransId="{DB1BF38E-9E02-0D4F-B944-10C7E54B667B}" sibTransId="{E386059B-1B84-7A42-93AA-D49E10BBB723}"/>
    <dgm:cxn modelId="{91C61A66-C27B-C448-95A3-B2C770C58444}" type="presOf" srcId="{455D5867-4733-664F-BBDB-2C909E7EC0EE}" destId="{08437290-8711-A746-9E77-766AA69D2A7B}" srcOrd="0" destOrd="0" presId="urn:microsoft.com/office/officeart/2005/8/layout/list1"/>
    <dgm:cxn modelId="{33B46BBF-3AD4-8E40-A1E0-190B6216C581}" type="presOf" srcId="{AE549029-E1D7-1040-89EA-77EDCA23D336}" destId="{C514E89C-8848-7D47-B1EB-CCFBBE3A3BB9}" srcOrd="0" destOrd="0" presId="urn:microsoft.com/office/officeart/2005/8/layout/list1"/>
    <dgm:cxn modelId="{C85AA460-8875-7346-92D8-A1A048101650}" type="presOf" srcId="{455D5867-4733-664F-BBDB-2C909E7EC0EE}" destId="{78AE02CE-AE2C-CD4B-965C-B3E7E1A188DE}" srcOrd="1" destOrd="0" presId="urn:microsoft.com/office/officeart/2005/8/layout/list1"/>
    <dgm:cxn modelId="{F0587273-EC32-5146-AFF1-67B416032F79}" type="presOf" srcId="{A3A5A4A9-C185-4E48-8807-CD980F072E0C}" destId="{78107B34-2B4D-3240-8674-333A2C10BA90}" srcOrd="1" destOrd="0" presId="urn:microsoft.com/office/officeart/2005/8/layout/list1"/>
    <dgm:cxn modelId="{89D90DA5-423D-8A46-BFD4-32F1B7912F9E}" srcId="{AE549029-E1D7-1040-89EA-77EDCA23D336}" destId="{4E70EFBA-EED3-3348-B882-A4D6D5E26CF5}" srcOrd="1" destOrd="0" parTransId="{CE922271-B80E-834B-94B4-FAA5720B30FC}" sibTransId="{22A86817-BE22-9C47-916F-DEA81FF2832D}"/>
    <dgm:cxn modelId="{2B740108-43D1-164A-8B6C-2BE9E8170C55}" type="presOf" srcId="{4E70EFBA-EED3-3348-B882-A4D6D5E26CF5}" destId="{9EB2EC8F-91E1-4D46-A80B-47FED4EE4735}" srcOrd="0" destOrd="0" presId="urn:microsoft.com/office/officeart/2005/8/layout/list1"/>
    <dgm:cxn modelId="{42330264-C12C-224A-8E67-08F12C322D1A}" type="presParOf" srcId="{C514E89C-8848-7D47-B1EB-CCFBBE3A3BB9}" destId="{C3BA29FC-D908-F143-8070-A354BD9974AB}" srcOrd="0" destOrd="0" presId="urn:microsoft.com/office/officeart/2005/8/layout/list1"/>
    <dgm:cxn modelId="{558A317B-FBE7-2541-A309-822FDCE8D469}" type="presParOf" srcId="{C3BA29FC-D908-F143-8070-A354BD9974AB}" destId="{08437290-8711-A746-9E77-766AA69D2A7B}" srcOrd="0" destOrd="0" presId="urn:microsoft.com/office/officeart/2005/8/layout/list1"/>
    <dgm:cxn modelId="{374D7F20-E7C7-8345-A377-2DEBC996313E}" type="presParOf" srcId="{C3BA29FC-D908-F143-8070-A354BD9974AB}" destId="{78AE02CE-AE2C-CD4B-965C-B3E7E1A188DE}" srcOrd="1" destOrd="0" presId="urn:microsoft.com/office/officeart/2005/8/layout/list1"/>
    <dgm:cxn modelId="{E45CA2DD-34DF-444A-8DE8-59251141B60C}" type="presParOf" srcId="{C514E89C-8848-7D47-B1EB-CCFBBE3A3BB9}" destId="{EC3B52A2-D188-BC4E-B08B-3169DA8E846B}" srcOrd="1" destOrd="0" presId="urn:microsoft.com/office/officeart/2005/8/layout/list1"/>
    <dgm:cxn modelId="{604378C3-2B69-BE4D-82E2-82A4761C5A7C}" type="presParOf" srcId="{C514E89C-8848-7D47-B1EB-CCFBBE3A3BB9}" destId="{945170E4-2A8A-AB40-909A-712E57760E29}" srcOrd="2" destOrd="0" presId="urn:microsoft.com/office/officeart/2005/8/layout/list1"/>
    <dgm:cxn modelId="{43A16777-7DC9-CE4A-B475-80FE568A5DD5}" type="presParOf" srcId="{C514E89C-8848-7D47-B1EB-CCFBBE3A3BB9}" destId="{D298C758-88E7-9046-9372-4FC6B2639D94}" srcOrd="3" destOrd="0" presId="urn:microsoft.com/office/officeart/2005/8/layout/list1"/>
    <dgm:cxn modelId="{097100A7-0A8E-A249-A83E-06A9A3FE3C6B}" type="presParOf" srcId="{C514E89C-8848-7D47-B1EB-CCFBBE3A3BB9}" destId="{276F35CE-938D-9440-9D10-E908F8B494AB}" srcOrd="4" destOrd="0" presId="urn:microsoft.com/office/officeart/2005/8/layout/list1"/>
    <dgm:cxn modelId="{FE3DA8EE-66D2-294B-B986-CDA6B9718644}" type="presParOf" srcId="{276F35CE-938D-9440-9D10-E908F8B494AB}" destId="{9EB2EC8F-91E1-4D46-A80B-47FED4EE4735}" srcOrd="0" destOrd="0" presId="urn:microsoft.com/office/officeart/2005/8/layout/list1"/>
    <dgm:cxn modelId="{3210C449-9484-744C-B180-A46686247314}" type="presParOf" srcId="{276F35CE-938D-9440-9D10-E908F8B494AB}" destId="{0CD9BE6A-EC6F-624F-A0A0-996A99213E62}" srcOrd="1" destOrd="0" presId="urn:microsoft.com/office/officeart/2005/8/layout/list1"/>
    <dgm:cxn modelId="{C8C44FBC-DE44-E244-88E0-E28DAD1DA628}" type="presParOf" srcId="{C514E89C-8848-7D47-B1EB-CCFBBE3A3BB9}" destId="{F544B262-5FBE-0140-8366-104F5BD3410D}" srcOrd="5" destOrd="0" presId="urn:microsoft.com/office/officeart/2005/8/layout/list1"/>
    <dgm:cxn modelId="{165FF725-0537-0E4F-9266-FD6B4037849B}" type="presParOf" srcId="{C514E89C-8848-7D47-B1EB-CCFBBE3A3BB9}" destId="{7AD02F5C-0E67-5D41-9D60-90A2904E745E}" srcOrd="6" destOrd="0" presId="urn:microsoft.com/office/officeart/2005/8/layout/list1"/>
    <dgm:cxn modelId="{B967E92E-6D04-1B4F-843C-3086D96614E9}" type="presParOf" srcId="{C514E89C-8848-7D47-B1EB-CCFBBE3A3BB9}" destId="{2A5B917D-2C49-C344-933B-F5377A448387}" srcOrd="7" destOrd="0" presId="urn:microsoft.com/office/officeart/2005/8/layout/list1"/>
    <dgm:cxn modelId="{2649B59D-5605-E449-9026-27D91478482D}" type="presParOf" srcId="{C514E89C-8848-7D47-B1EB-CCFBBE3A3BB9}" destId="{4BA31706-87A7-9443-92DF-4D85F695A75F}" srcOrd="8" destOrd="0" presId="urn:microsoft.com/office/officeart/2005/8/layout/list1"/>
    <dgm:cxn modelId="{6BB7C2FD-A5C0-2546-9809-5229610B5EFC}" type="presParOf" srcId="{4BA31706-87A7-9443-92DF-4D85F695A75F}" destId="{A38FC4E7-74E2-4543-9E7C-5E9715DFC22C}" srcOrd="0" destOrd="0" presId="urn:microsoft.com/office/officeart/2005/8/layout/list1"/>
    <dgm:cxn modelId="{75F6DB05-D018-BB44-A1EA-50228F34B4C9}" type="presParOf" srcId="{4BA31706-87A7-9443-92DF-4D85F695A75F}" destId="{78107B34-2B4D-3240-8674-333A2C10BA90}" srcOrd="1" destOrd="0" presId="urn:microsoft.com/office/officeart/2005/8/layout/list1"/>
    <dgm:cxn modelId="{EC26D773-7103-2C4C-80B2-094B8E28D78F}" type="presParOf" srcId="{C514E89C-8848-7D47-B1EB-CCFBBE3A3BB9}" destId="{E79215C9-4C73-4043-87AA-36228260B918}" srcOrd="9" destOrd="0" presId="urn:microsoft.com/office/officeart/2005/8/layout/list1"/>
    <dgm:cxn modelId="{F115E2BF-A7C5-3941-B7BC-8DECB8E8AB64}" type="presParOf" srcId="{C514E89C-8848-7D47-B1EB-CCFBBE3A3BB9}" destId="{C48DFB61-41D3-B24B-B3AB-7C0000BDC64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597A77-D09B-7C49-8136-DB4168F2489C}"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D1CF0966-F56D-074D-90E3-CD2126D7FA82}">
      <dgm:prSet phldrT="[Text]"/>
      <dgm:spPr/>
      <dgm:t>
        <a:bodyPr/>
        <a:lstStyle/>
        <a:p>
          <a:r>
            <a:rPr lang="en-US" dirty="0" smtClean="0"/>
            <a:t>Internships</a:t>
          </a:r>
          <a:endParaRPr lang="en-US" dirty="0"/>
        </a:p>
      </dgm:t>
    </dgm:pt>
    <dgm:pt modelId="{09430859-EDC9-134C-86F6-ED9F32DFB719}" type="parTrans" cxnId="{DCC08E17-BC5D-6A4A-87AD-A386BC3222D8}">
      <dgm:prSet/>
      <dgm:spPr/>
      <dgm:t>
        <a:bodyPr/>
        <a:lstStyle/>
        <a:p>
          <a:endParaRPr lang="en-US"/>
        </a:p>
      </dgm:t>
    </dgm:pt>
    <dgm:pt modelId="{356E76CA-E8DF-494A-AC24-32520215C037}" type="sibTrans" cxnId="{DCC08E17-BC5D-6A4A-87AD-A386BC3222D8}">
      <dgm:prSet/>
      <dgm:spPr/>
      <dgm:t>
        <a:bodyPr/>
        <a:lstStyle/>
        <a:p>
          <a:endParaRPr lang="en-US"/>
        </a:p>
      </dgm:t>
    </dgm:pt>
    <dgm:pt modelId="{8649C0F6-97E4-1745-A684-AB0D7607EE91}">
      <dgm:prSet phldrT="[Text]"/>
      <dgm:spPr/>
      <dgm:t>
        <a:bodyPr/>
        <a:lstStyle/>
        <a:p>
          <a:r>
            <a:rPr lang="en-US" dirty="0" smtClean="0"/>
            <a:t>Competitive programming</a:t>
          </a:r>
          <a:endParaRPr lang="en-US" dirty="0"/>
        </a:p>
      </dgm:t>
    </dgm:pt>
    <dgm:pt modelId="{354D77EF-7251-6147-99A0-ED06D3D23EFB}" type="parTrans" cxnId="{C6C5DF23-C38F-9241-AAFF-00D8A2FEE54F}">
      <dgm:prSet/>
      <dgm:spPr/>
      <dgm:t>
        <a:bodyPr/>
        <a:lstStyle/>
        <a:p>
          <a:endParaRPr lang="en-US"/>
        </a:p>
      </dgm:t>
    </dgm:pt>
    <dgm:pt modelId="{D2E76D85-D73E-1E4A-B634-9929EC038741}" type="sibTrans" cxnId="{C6C5DF23-C38F-9241-AAFF-00D8A2FEE54F}">
      <dgm:prSet/>
      <dgm:spPr/>
      <dgm:t>
        <a:bodyPr/>
        <a:lstStyle/>
        <a:p>
          <a:endParaRPr lang="en-US"/>
        </a:p>
      </dgm:t>
    </dgm:pt>
    <dgm:pt modelId="{C76358BE-F294-D943-AEE4-1DBC057BCB4B}">
      <dgm:prSet phldrT="[Text]"/>
      <dgm:spPr/>
      <dgm:t>
        <a:bodyPr/>
        <a:lstStyle/>
        <a:p>
          <a:r>
            <a:rPr lang="en-US" dirty="0" smtClean="0"/>
            <a:t>Other</a:t>
          </a:r>
          <a:endParaRPr lang="en-US" dirty="0"/>
        </a:p>
      </dgm:t>
    </dgm:pt>
    <dgm:pt modelId="{F96982ED-752B-B846-8D71-639E5C9EA3F3}" type="parTrans" cxnId="{FA3D0EC7-CFF0-434F-80ED-C27C8020F79A}">
      <dgm:prSet/>
      <dgm:spPr/>
      <dgm:t>
        <a:bodyPr/>
        <a:lstStyle/>
        <a:p>
          <a:endParaRPr lang="en-US"/>
        </a:p>
      </dgm:t>
    </dgm:pt>
    <dgm:pt modelId="{DEE31EF2-4BD4-AA42-B894-094DCF4A6CB3}" type="sibTrans" cxnId="{FA3D0EC7-CFF0-434F-80ED-C27C8020F79A}">
      <dgm:prSet/>
      <dgm:spPr/>
      <dgm:t>
        <a:bodyPr/>
        <a:lstStyle/>
        <a:p>
          <a:endParaRPr lang="en-US"/>
        </a:p>
      </dgm:t>
    </dgm:pt>
    <dgm:pt modelId="{553A7E6E-BC55-304F-BB61-DB764E87491F}" type="pres">
      <dgm:prSet presAssocID="{51597A77-D09B-7C49-8136-DB4168F2489C}" presName="linear" presStyleCnt="0">
        <dgm:presLayoutVars>
          <dgm:dir/>
          <dgm:animLvl val="lvl"/>
          <dgm:resizeHandles val="exact"/>
        </dgm:presLayoutVars>
      </dgm:prSet>
      <dgm:spPr/>
      <dgm:t>
        <a:bodyPr/>
        <a:lstStyle/>
        <a:p>
          <a:endParaRPr lang="en-US"/>
        </a:p>
      </dgm:t>
    </dgm:pt>
    <dgm:pt modelId="{8CC6A1C0-191E-2541-A7D9-81439E7722DB}" type="pres">
      <dgm:prSet presAssocID="{D1CF0966-F56D-074D-90E3-CD2126D7FA82}" presName="parentLin" presStyleCnt="0"/>
      <dgm:spPr/>
    </dgm:pt>
    <dgm:pt modelId="{704BF6EF-A58A-E747-9819-E6BE7129B052}" type="pres">
      <dgm:prSet presAssocID="{D1CF0966-F56D-074D-90E3-CD2126D7FA82}" presName="parentLeftMargin" presStyleLbl="node1" presStyleIdx="0" presStyleCnt="3"/>
      <dgm:spPr/>
      <dgm:t>
        <a:bodyPr/>
        <a:lstStyle/>
        <a:p>
          <a:endParaRPr lang="en-US"/>
        </a:p>
      </dgm:t>
    </dgm:pt>
    <dgm:pt modelId="{52340E4A-1AA0-4D4E-956A-C5E1A467F29D}" type="pres">
      <dgm:prSet presAssocID="{D1CF0966-F56D-074D-90E3-CD2126D7FA82}" presName="parentText" presStyleLbl="node1" presStyleIdx="0" presStyleCnt="3">
        <dgm:presLayoutVars>
          <dgm:chMax val="0"/>
          <dgm:bulletEnabled val="1"/>
        </dgm:presLayoutVars>
      </dgm:prSet>
      <dgm:spPr/>
      <dgm:t>
        <a:bodyPr/>
        <a:lstStyle/>
        <a:p>
          <a:endParaRPr lang="en-US"/>
        </a:p>
      </dgm:t>
    </dgm:pt>
    <dgm:pt modelId="{9BBD37E2-97D9-FA44-92A2-E551138D6B09}" type="pres">
      <dgm:prSet presAssocID="{D1CF0966-F56D-074D-90E3-CD2126D7FA82}" presName="negativeSpace" presStyleCnt="0"/>
      <dgm:spPr/>
    </dgm:pt>
    <dgm:pt modelId="{CD47D2BE-30F7-4F45-A59C-13D6C4B39AB7}" type="pres">
      <dgm:prSet presAssocID="{D1CF0966-F56D-074D-90E3-CD2126D7FA82}" presName="childText" presStyleLbl="conFgAcc1" presStyleIdx="0" presStyleCnt="3">
        <dgm:presLayoutVars>
          <dgm:bulletEnabled val="1"/>
        </dgm:presLayoutVars>
      </dgm:prSet>
      <dgm:spPr/>
    </dgm:pt>
    <dgm:pt modelId="{A9B152DE-2102-E840-917A-B2DB24664F9D}" type="pres">
      <dgm:prSet presAssocID="{356E76CA-E8DF-494A-AC24-32520215C037}" presName="spaceBetweenRectangles" presStyleCnt="0"/>
      <dgm:spPr/>
    </dgm:pt>
    <dgm:pt modelId="{CA8F2303-0581-A541-9A12-25F022E66362}" type="pres">
      <dgm:prSet presAssocID="{8649C0F6-97E4-1745-A684-AB0D7607EE91}" presName="parentLin" presStyleCnt="0"/>
      <dgm:spPr/>
    </dgm:pt>
    <dgm:pt modelId="{12B472CB-D51C-8643-B00E-150DC3D7AD22}" type="pres">
      <dgm:prSet presAssocID="{8649C0F6-97E4-1745-A684-AB0D7607EE91}" presName="parentLeftMargin" presStyleLbl="node1" presStyleIdx="0" presStyleCnt="3"/>
      <dgm:spPr/>
      <dgm:t>
        <a:bodyPr/>
        <a:lstStyle/>
        <a:p>
          <a:endParaRPr lang="en-US"/>
        </a:p>
      </dgm:t>
    </dgm:pt>
    <dgm:pt modelId="{28665112-23C8-6C4D-823A-6F36C051DE27}" type="pres">
      <dgm:prSet presAssocID="{8649C0F6-97E4-1745-A684-AB0D7607EE91}" presName="parentText" presStyleLbl="node1" presStyleIdx="1" presStyleCnt="3">
        <dgm:presLayoutVars>
          <dgm:chMax val="0"/>
          <dgm:bulletEnabled val="1"/>
        </dgm:presLayoutVars>
      </dgm:prSet>
      <dgm:spPr/>
      <dgm:t>
        <a:bodyPr/>
        <a:lstStyle/>
        <a:p>
          <a:endParaRPr lang="en-US"/>
        </a:p>
      </dgm:t>
    </dgm:pt>
    <dgm:pt modelId="{2F500B9C-B5B8-B048-B6EB-95AF16BEED11}" type="pres">
      <dgm:prSet presAssocID="{8649C0F6-97E4-1745-A684-AB0D7607EE91}" presName="negativeSpace" presStyleCnt="0"/>
      <dgm:spPr/>
    </dgm:pt>
    <dgm:pt modelId="{E06B1237-6B05-8C45-8EAE-146E7CA12547}" type="pres">
      <dgm:prSet presAssocID="{8649C0F6-97E4-1745-A684-AB0D7607EE91}" presName="childText" presStyleLbl="conFgAcc1" presStyleIdx="1" presStyleCnt="3">
        <dgm:presLayoutVars>
          <dgm:bulletEnabled val="1"/>
        </dgm:presLayoutVars>
      </dgm:prSet>
      <dgm:spPr/>
    </dgm:pt>
    <dgm:pt modelId="{58A9602D-ED3B-EF40-BDA4-41D960650FC1}" type="pres">
      <dgm:prSet presAssocID="{D2E76D85-D73E-1E4A-B634-9929EC038741}" presName="spaceBetweenRectangles" presStyleCnt="0"/>
      <dgm:spPr/>
    </dgm:pt>
    <dgm:pt modelId="{6A74B26D-E744-0E4E-ABE3-3CFBAC730D15}" type="pres">
      <dgm:prSet presAssocID="{C76358BE-F294-D943-AEE4-1DBC057BCB4B}" presName="parentLin" presStyleCnt="0"/>
      <dgm:spPr/>
    </dgm:pt>
    <dgm:pt modelId="{51B64493-42BF-9C43-8294-8F30D91FF1D6}" type="pres">
      <dgm:prSet presAssocID="{C76358BE-F294-D943-AEE4-1DBC057BCB4B}" presName="parentLeftMargin" presStyleLbl="node1" presStyleIdx="1" presStyleCnt="3"/>
      <dgm:spPr/>
      <dgm:t>
        <a:bodyPr/>
        <a:lstStyle/>
        <a:p>
          <a:endParaRPr lang="en-US"/>
        </a:p>
      </dgm:t>
    </dgm:pt>
    <dgm:pt modelId="{317F42C9-5BB2-BD47-88F9-3047310E6B51}" type="pres">
      <dgm:prSet presAssocID="{C76358BE-F294-D943-AEE4-1DBC057BCB4B}" presName="parentText" presStyleLbl="node1" presStyleIdx="2" presStyleCnt="3">
        <dgm:presLayoutVars>
          <dgm:chMax val="0"/>
          <dgm:bulletEnabled val="1"/>
        </dgm:presLayoutVars>
      </dgm:prSet>
      <dgm:spPr/>
      <dgm:t>
        <a:bodyPr/>
        <a:lstStyle/>
        <a:p>
          <a:endParaRPr lang="en-US"/>
        </a:p>
      </dgm:t>
    </dgm:pt>
    <dgm:pt modelId="{4D2586A2-4FAF-BC4B-9A88-F6F9F465EE3A}" type="pres">
      <dgm:prSet presAssocID="{C76358BE-F294-D943-AEE4-1DBC057BCB4B}" presName="negativeSpace" presStyleCnt="0"/>
      <dgm:spPr/>
    </dgm:pt>
    <dgm:pt modelId="{2E23A60A-B082-9D42-8DFA-E0E4308040FA}" type="pres">
      <dgm:prSet presAssocID="{C76358BE-F294-D943-AEE4-1DBC057BCB4B}" presName="childText" presStyleLbl="conFgAcc1" presStyleIdx="2" presStyleCnt="3">
        <dgm:presLayoutVars>
          <dgm:bulletEnabled val="1"/>
        </dgm:presLayoutVars>
      </dgm:prSet>
      <dgm:spPr/>
    </dgm:pt>
  </dgm:ptLst>
  <dgm:cxnLst>
    <dgm:cxn modelId="{FA3D0EC7-CFF0-434F-80ED-C27C8020F79A}" srcId="{51597A77-D09B-7C49-8136-DB4168F2489C}" destId="{C76358BE-F294-D943-AEE4-1DBC057BCB4B}" srcOrd="2" destOrd="0" parTransId="{F96982ED-752B-B846-8D71-639E5C9EA3F3}" sibTransId="{DEE31EF2-4BD4-AA42-B894-094DCF4A6CB3}"/>
    <dgm:cxn modelId="{18AFE0A5-B51B-2048-8065-C029F17944F4}" type="presOf" srcId="{D1CF0966-F56D-074D-90E3-CD2126D7FA82}" destId="{704BF6EF-A58A-E747-9819-E6BE7129B052}" srcOrd="0" destOrd="0" presId="urn:microsoft.com/office/officeart/2005/8/layout/list1"/>
    <dgm:cxn modelId="{6029EFC6-7FC4-4B4F-81A1-F5EF8A4518EF}" type="presOf" srcId="{C76358BE-F294-D943-AEE4-1DBC057BCB4B}" destId="{317F42C9-5BB2-BD47-88F9-3047310E6B51}" srcOrd="1" destOrd="0" presId="urn:microsoft.com/office/officeart/2005/8/layout/list1"/>
    <dgm:cxn modelId="{57E14FBD-9EAF-7A42-B1C6-9F3E1894F9B3}" type="presOf" srcId="{D1CF0966-F56D-074D-90E3-CD2126D7FA82}" destId="{52340E4A-1AA0-4D4E-956A-C5E1A467F29D}" srcOrd="1" destOrd="0" presId="urn:microsoft.com/office/officeart/2005/8/layout/list1"/>
    <dgm:cxn modelId="{085A09BD-81A7-FB45-9221-422C5BE006A5}" type="presOf" srcId="{C76358BE-F294-D943-AEE4-1DBC057BCB4B}" destId="{51B64493-42BF-9C43-8294-8F30D91FF1D6}" srcOrd="0" destOrd="0" presId="urn:microsoft.com/office/officeart/2005/8/layout/list1"/>
    <dgm:cxn modelId="{DCC08E17-BC5D-6A4A-87AD-A386BC3222D8}" srcId="{51597A77-D09B-7C49-8136-DB4168F2489C}" destId="{D1CF0966-F56D-074D-90E3-CD2126D7FA82}" srcOrd="0" destOrd="0" parTransId="{09430859-EDC9-134C-86F6-ED9F32DFB719}" sibTransId="{356E76CA-E8DF-494A-AC24-32520215C037}"/>
    <dgm:cxn modelId="{BA50B7C4-59E0-0445-9CB3-ACE13113CE67}" type="presOf" srcId="{8649C0F6-97E4-1745-A684-AB0D7607EE91}" destId="{12B472CB-D51C-8643-B00E-150DC3D7AD22}" srcOrd="0" destOrd="0" presId="urn:microsoft.com/office/officeart/2005/8/layout/list1"/>
    <dgm:cxn modelId="{E816C8B9-5952-9C42-AC96-54A4314021D7}" type="presOf" srcId="{51597A77-D09B-7C49-8136-DB4168F2489C}" destId="{553A7E6E-BC55-304F-BB61-DB764E87491F}" srcOrd="0" destOrd="0" presId="urn:microsoft.com/office/officeart/2005/8/layout/list1"/>
    <dgm:cxn modelId="{0B0BCD3F-08D2-8A43-9F8B-C7BAC90395E0}" type="presOf" srcId="{8649C0F6-97E4-1745-A684-AB0D7607EE91}" destId="{28665112-23C8-6C4D-823A-6F36C051DE27}" srcOrd="1" destOrd="0" presId="urn:microsoft.com/office/officeart/2005/8/layout/list1"/>
    <dgm:cxn modelId="{C6C5DF23-C38F-9241-AAFF-00D8A2FEE54F}" srcId="{51597A77-D09B-7C49-8136-DB4168F2489C}" destId="{8649C0F6-97E4-1745-A684-AB0D7607EE91}" srcOrd="1" destOrd="0" parTransId="{354D77EF-7251-6147-99A0-ED06D3D23EFB}" sibTransId="{D2E76D85-D73E-1E4A-B634-9929EC038741}"/>
    <dgm:cxn modelId="{6AAFBED6-E0DA-684A-89D8-9D10EA0EC66D}" type="presParOf" srcId="{553A7E6E-BC55-304F-BB61-DB764E87491F}" destId="{8CC6A1C0-191E-2541-A7D9-81439E7722DB}" srcOrd="0" destOrd="0" presId="urn:microsoft.com/office/officeart/2005/8/layout/list1"/>
    <dgm:cxn modelId="{E0C0745C-AE4D-214D-A7EE-5001A2E40912}" type="presParOf" srcId="{8CC6A1C0-191E-2541-A7D9-81439E7722DB}" destId="{704BF6EF-A58A-E747-9819-E6BE7129B052}" srcOrd="0" destOrd="0" presId="urn:microsoft.com/office/officeart/2005/8/layout/list1"/>
    <dgm:cxn modelId="{B8A5E384-BDC9-7E4A-9E17-3236B33AD1EF}" type="presParOf" srcId="{8CC6A1C0-191E-2541-A7D9-81439E7722DB}" destId="{52340E4A-1AA0-4D4E-956A-C5E1A467F29D}" srcOrd="1" destOrd="0" presId="urn:microsoft.com/office/officeart/2005/8/layout/list1"/>
    <dgm:cxn modelId="{28A30566-84DA-7945-80EF-B1B4F2614DC0}" type="presParOf" srcId="{553A7E6E-BC55-304F-BB61-DB764E87491F}" destId="{9BBD37E2-97D9-FA44-92A2-E551138D6B09}" srcOrd="1" destOrd="0" presId="urn:microsoft.com/office/officeart/2005/8/layout/list1"/>
    <dgm:cxn modelId="{A9A944CB-A5FE-ED48-BB27-9E0E459BD821}" type="presParOf" srcId="{553A7E6E-BC55-304F-BB61-DB764E87491F}" destId="{CD47D2BE-30F7-4F45-A59C-13D6C4B39AB7}" srcOrd="2" destOrd="0" presId="urn:microsoft.com/office/officeart/2005/8/layout/list1"/>
    <dgm:cxn modelId="{1690CFE2-102D-074B-8156-0A7AFD988FF5}" type="presParOf" srcId="{553A7E6E-BC55-304F-BB61-DB764E87491F}" destId="{A9B152DE-2102-E840-917A-B2DB24664F9D}" srcOrd="3" destOrd="0" presId="urn:microsoft.com/office/officeart/2005/8/layout/list1"/>
    <dgm:cxn modelId="{7D6E5A16-3A8A-8743-892F-E1C422EB991D}" type="presParOf" srcId="{553A7E6E-BC55-304F-BB61-DB764E87491F}" destId="{CA8F2303-0581-A541-9A12-25F022E66362}" srcOrd="4" destOrd="0" presId="urn:microsoft.com/office/officeart/2005/8/layout/list1"/>
    <dgm:cxn modelId="{AF596F49-7753-8E4F-9CDF-48814F42EFFD}" type="presParOf" srcId="{CA8F2303-0581-A541-9A12-25F022E66362}" destId="{12B472CB-D51C-8643-B00E-150DC3D7AD22}" srcOrd="0" destOrd="0" presId="urn:microsoft.com/office/officeart/2005/8/layout/list1"/>
    <dgm:cxn modelId="{2A7E9D5B-2FA3-7D4B-8428-64993C3D9BA4}" type="presParOf" srcId="{CA8F2303-0581-A541-9A12-25F022E66362}" destId="{28665112-23C8-6C4D-823A-6F36C051DE27}" srcOrd="1" destOrd="0" presId="urn:microsoft.com/office/officeart/2005/8/layout/list1"/>
    <dgm:cxn modelId="{19C2DBE4-666B-714B-A556-C840FE763275}" type="presParOf" srcId="{553A7E6E-BC55-304F-BB61-DB764E87491F}" destId="{2F500B9C-B5B8-B048-B6EB-95AF16BEED11}" srcOrd="5" destOrd="0" presId="urn:microsoft.com/office/officeart/2005/8/layout/list1"/>
    <dgm:cxn modelId="{8BB8AA05-67BB-6D4B-9CC7-3AE57E7690AF}" type="presParOf" srcId="{553A7E6E-BC55-304F-BB61-DB764E87491F}" destId="{E06B1237-6B05-8C45-8EAE-146E7CA12547}" srcOrd="6" destOrd="0" presId="urn:microsoft.com/office/officeart/2005/8/layout/list1"/>
    <dgm:cxn modelId="{23A728B3-95A9-D34D-A268-50DFFB6FA9B2}" type="presParOf" srcId="{553A7E6E-BC55-304F-BB61-DB764E87491F}" destId="{58A9602D-ED3B-EF40-BDA4-41D960650FC1}" srcOrd="7" destOrd="0" presId="urn:microsoft.com/office/officeart/2005/8/layout/list1"/>
    <dgm:cxn modelId="{0463448D-605B-9C47-A10B-0BD899CE2725}" type="presParOf" srcId="{553A7E6E-BC55-304F-BB61-DB764E87491F}" destId="{6A74B26D-E744-0E4E-ABE3-3CFBAC730D15}" srcOrd="8" destOrd="0" presId="urn:microsoft.com/office/officeart/2005/8/layout/list1"/>
    <dgm:cxn modelId="{F4E871CC-FBE1-A840-8D53-B3C51768E8C1}" type="presParOf" srcId="{6A74B26D-E744-0E4E-ABE3-3CFBAC730D15}" destId="{51B64493-42BF-9C43-8294-8F30D91FF1D6}" srcOrd="0" destOrd="0" presId="urn:microsoft.com/office/officeart/2005/8/layout/list1"/>
    <dgm:cxn modelId="{BCAB74CA-9580-E648-BF95-95BE530AF1D5}" type="presParOf" srcId="{6A74B26D-E744-0E4E-ABE3-3CFBAC730D15}" destId="{317F42C9-5BB2-BD47-88F9-3047310E6B51}" srcOrd="1" destOrd="0" presId="urn:microsoft.com/office/officeart/2005/8/layout/list1"/>
    <dgm:cxn modelId="{D182C884-E8AC-B04A-8DF4-AF1B17A4746D}" type="presParOf" srcId="{553A7E6E-BC55-304F-BB61-DB764E87491F}" destId="{4D2586A2-4FAF-BC4B-9A88-F6F9F465EE3A}" srcOrd="9" destOrd="0" presId="urn:microsoft.com/office/officeart/2005/8/layout/list1"/>
    <dgm:cxn modelId="{363EEA51-538E-1241-8799-CE405E4D04FF}" type="presParOf" srcId="{553A7E6E-BC55-304F-BB61-DB764E87491F}" destId="{2E23A60A-B082-9D42-8DFA-E0E4308040F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C802D4-8757-BC42-9CB9-E94F0B59E763}"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6DBB55BF-69BB-D747-8C6D-1EEFD281A8A2}">
      <dgm:prSet phldrT="[Text]"/>
      <dgm:spPr/>
      <dgm:t>
        <a:bodyPr/>
        <a:lstStyle/>
        <a:p>
          <a:r>
            <a:rPr lang="en-US" dirty="0" smtClean="0"/>
            <a:t>When to apply</a:t>
          </a:r>
          <a:endParaRPr lang="en-US" dirty="0"/>
        </a:p>
      </dgm:t>
    </dgm:pt>
    <dgm:pt modelId="{4AEA2E1E-04AE-AE46-A686-6D3443185752}" type="parTrans" cxnId="{434D57D5-6CF3-A544-B157-4F032A7C3D46}">
      <dgm:prSet/>
      <dgm:spPr/>
      <dgm:t>
        <a:bodyPr/>
        <a:lstStyle/>
        <a:p>
          <a:endParaRPr lang="en-US"/>
        </a:p>
      </dgm:t>
    </dgm:pt>
    <dgm:pt modelId="{9D49201A-BADA-D442-A171-65A6DB53D071}" type="sibTrans" cxnId="{434D57D5-6CF3-A544-B157-4F032A7C3D46}">
      <dgm:prSet/>
      <dgm:spPr/>
      <dgm:t>
        <a:bodyPr/>
        <a:lstStyle/>
        <a:p>
          <a:endParaRPr lang="en-US"/>
        </a:p>
      </dgm:t>
    </dgm:pt>
    <dgm:pt modelId="{20843D14-3119-874B-9B45-841BA1F59244}">
      <dgm:prSet phldrT="[Text]"/>
      <dgm:spPr/>
      <dgm:t>
        <a:bodyPr/>
        <a:lstStyle/>
        <a:p>
          <a:r>
            <a:rPr lang="en-US" dirty="0" smtClean="0"/>
            <a:t>How to apply</a:t>
          </a:r>
          <a:endParaRPr lang="en-US" dirty="0"/>
        </a:p>
      </dgm:t>
    </dgm:pt>
    <dgm:pt modelId="{6C707CC9-AADF-A649-AE42-6E8B155D63FE}" type="parTrans" cxnId="{89D86598-D064-7847-BCEF-778E07727CED}">
      <dgm:prSet/>
      <dgm:spPr/>
      <dgm:t>
        <a:bodyPr/>
        <a:lstStyle/>
        <a:p>
          <a:endParaRPr lang="en-US"/>
        </a:p>
      </dgm:t>
    </dgm:pt>
    <dgm:pt modelId="{67509C73-87E5-F641-91AF-B8848487B4BA}" type="sibTrans" cxnId="{89D86598-D064-7847-BCEF-778E07727CED}">
      <dgm:prSet/>
      <dgm:spPr/>
      <dgm:t>
        <a:bodyPr/>
        <a:lstStyle/>
        <a:p>
          <a:endParaRPr lang="en-US"/>
        </a:p>
      </dgm:t>
    </dgm:pt>
    <dgm:pt modelId="{BD8E2425-C76D-714F-9296-15A83AF363F6}">
      <dgm:prSet phldrT="[Text]"/>
      <dgm:spPr/>
      <dgm:t>
        <a:bodyPr/>
        <a:lstStyle/>
        <a:p>
          <a:r>
            <a:rPr lang="en-US" dirty="0" smtClean="0"/>
            <a:t>Referrals</a:t>
          </a:r>
          <a:endParaRPr lang="en-US" dirty="0"/>
        </a:p>
      </dgm:t>
    </dgm:pt>
    <dgm:pt modelId="{85653CAC-FB22-C146-99DF-269795F5D87E}" type="parTrans" cxnId="{DBA2D31F-0B7C-9445-A645-7AAD1C587D87}">
      <dgm:prSet/>
      <dgm:spPr/>
      <dgm:t>
        <a:bodyPr/>
        <a:lstStyle/>
        <a:p>
          <a:endParaRPr lang="en-US"/>
        </a:p>
      </dgm:t>
    </dgm:pt>
    <dgm:pt modelId="{D6FF0843-9446-1C40-9E4F-137DA16363DD}" type="sibTrans" cxnId="{DBA2D31F-0B7C-9445-A645-7AAD1C587D87}">
      <dgm:prSet/>
      <dgm:spPr/>
      <dgm:t>
        <a:bodyPr/>
        <a:lstStyle/>
        <a:p>
          <a:endParaRPr lang="en-US"/>
        </a:p>
      </dgm:t>
    </dgm:pt>
    <dgm:pt modelId="{80127988-5BDD-AA49-999A-9F0924771C33}">
      <dgm:prSet phldrT="[Text]"/>
      <dgm:spPr/>
      <dgm:t>
        <a:bodyPr/>
        <a:lstStyle/>
        <a:p>
          <a:r>
            <a:rPr lang="en-US" dirty="0" smtClean="0"/>
            <a:t>Apply to many companies</a:t>
          </a:r>
          <a:endParaRPr lang="en-US" dirty="0"/>
        </a:p>
      </dgm:t>
    </dgm:pt>
    <dgm:pt modelId="{2260C1C2-68BA-564E-A63C-2BBBA5C4AA2B}" type="parTrans" cxnId="{47ECAB25-03C2-774F-9FAA-853BD8FF2EDD}">
      <dgm:prSet/>
      <dgm:spPr/>
      <dgm:t>
        <a:bodyPr/>
        <a:lstStyle/>
        <a:p>
          <a:endParaRPr lang="en-US"/>
        </a:p>
      </dgm:t>
    </dgm:pt>
    <dgm:pt modelId="{D7D0EA99-AD93-9F46-8633-31CE7DEEECAC}" type="sibTrans" cxnId="{47ECAB25-03C2-774F-9FAA-853BD8FF2EDD}">
      <dgm:prSet/>
      <dgm:spPr/>
      <dgm:t>
        <a:bodyPr/>
        <a:lstStyle/>
        <a:p>
          <a:endParaRPr lang="en-US"/>
        </a:p>
      </dgm:t>
    </dgm:pt>
    <dgm:pt modelId="{A3E022BA-4020-6C46-9F41-CEAA9CF3DD01}">
      <dgm:prSet phldrT="[Text]"/>
      <dgm:spPr/>
      <dgm:t>
        <a:bodyPr/>
        <a:lstStyle/>
        <a:p>
          <a:r>
            <a:rPr lang="en-US" dirty="0" smtClean="0"/>
            <a:t>Where to apply</a:t>
          </a:r>
          <a:endParaRPr lang="en-US" dirty="0"/>
        </a:p>
      </dgm:t>
    </dgm:pt>
    <dgm:pt modelId="{F472991B-9CEA-7342-A081-35166EDB52D7}" type="parTrans" cxnId="{2EF9FC61-C01F-1C45-8167-B1AE0B657F0E}">
      <dgm:prSet/>
      <dgm:spPr/>
      <dgm:t>
        <a:bodyPr/>
        <a:lstStyle/>
        <a:p>
          <a:endParaRPr lang="en-US"/>
        </a:p>
      </dgm:t>
    </dgm:pt>
    <dgm:pt modelId="{C12B7FB3-D0D0-9444-9FD3-5409B857D4FE}" type="sibTrans" cxnId="{2EF9FC61-C01F-1C45-8167-B1AE0B657F0E}">
      <dgm:prSet/>
      <dgm:spPr/>
      <dgm:t>
        <a:bodyPr/>
        <a:lstStyle/>
        <a:p>
          <a:endParaRPr lang="en-US"/>
        </a:p>
      </dgm:t>
    </dgm:pt>
    <dgm:pt modelId="{78DF7471-09CA-FE41-84E4-9C376BB8D03C}">
      <dgm:prSet/>
      <dgm:spPr/>
      <dgm:t>
        <a:bodyPr/>
        <a:lstStyle/>
        <a:p>
          <a:r>
            <a:rPr lang="en-US" dirty="0" smtClean="0"/>
            <a:t>Other</a:t>
          </a:r>
          <a:r>
            <a:rPr lang="en-US" baseline="0" dirty="0" smtClean="0"/>
            <a:t> ways to apply</a:t>
          </a:r>
          <a:endParaRPr lang="en-US" dirty="0"/>
        </a:p>
      </dgm:t>
    </dgm:pt>
    <dgm:pt modelId="{AD7338E0-2561-484E-B6F7-B8B5056B7163}" type="parTrans" cxnId="{DBAEEE9B-324D-7343-AF38-EBFE634D2DE7}">
      <dgm:prSet/>
      <dgm:spPr/>
      <dgm:t>
        <a:bodyPr/>
        <a:lstStyle/>
        <a:p>
          <a:endParaRPr lang="en-US"/>
        </a:p>
      </dgm:t>
    </dgm:pt>
    <dgm:pt modelId="{7CC70831-5406-AC42-B68A-C699AFF464F7}" type="sibTrans" cxnId="{DBAEEE9B-324D-7343-AF38-EBFE634D2DE7}">
      <dgm:prSet/>
      <dgm:spPr/>
      <dgm:t>
        <a:bodyPr/>
        <a:lstStyle/>
        <a:p>
          <a:endParaRPr lang="en-US"/>
        </a:p>
      </dgm:t>
    </dgm:pt>
    <dgm:pt modelId="{A3619DEE-7405-9147-8CBD-EDE8F8936499}">
      <dgm:prSet/>
      <dgm:spPr/>
      <dgm:t>
        <a:bodyPr/>
        <a:lstStyle/>
        <a:p>
          <a:r>
            <a:rPr lang="en-US" dirty="0" smtClean="0"/>
            <a:t>Application specifics</a:t>
          </a:r>
          <a:endParaRPr lang="en-US" dirty="0"/>
        </a:p>
      </dgm:t>
    </dgm:pt>
    <dgm:pt modelId="{354B8324-85D2-D74B-80D8-94706D43C8EB}" type="parTrans" cxnId="{B0037297-C3BE-4346-B1FE-E7892E069644}">
      <dgm:prSet/>
      <dgm:spPr/>
      <dgm:t>
        <a:bodyPr/>
        <a:lstStyle/>
        <a:p>
          <a:endParaRPr lang="en-US"/>
        </a:p>
      </dgm:t>
    </dgm:pt>
    <dgm:pt modelId="{8B9063EE-F9EE-9C4D-8520-CC062ACF8711}" type="sibTrans" cxnId="{B0037297-C3BE-4346-B1FE-E7892E069644}">
      <dgm:prSet/>
      <dgm:spPr/>
      <dgm:t>
        <a:bodyPr/>
        <a:lstStyle/>
        <a:p>
          <a:endParaRPr lang="en-US"/>
        </a:p>
      </dgm:t>
    </dgm:pt>
    <dgm:pt modelId="{3A66ED3D-0205-5046-9232-6BCFC58F8AD9}" type="pres">
      <dgm:prSet presAssocID="{2DC802D4-8757-BC42-9CB9-E94F0B59E763}" presName="diagram" presStyleCnt="0">
        <dgm:presLayoutVars>
          <dgm:dir/>
          <dgm:resizeHandles val="exact"/>
        </dgm:presLayoutVars>
      </dgm:prSet>
      <dgm:spPr/>
      <dgm:t>
        <a:bodyPr/>
        <a:lstStyle/>
        <a:p>
          <a:endParaRPr lang="en-US"/>
        </a:p>
      </dgm:t>
    </dgm:pt>
    <dgm:pt modelId="{CCDA73FF-1063-A947-B12D-5A0E42028691}" type="pres">
      <dgm:prSet presAssocID="{6DBB55BF-69BB-D747-8C6D-1EEFD281A8A2}" presName="node" presStyleLbl="node1" presStyleIdx="0" presStyleCnt="7">
        <dgm:presLayoutVars>
          <dgm:bulletEnabled val="1"/>
        </dgm:presLayoutVars>
      </dgm:prSet>
      <dgm:spPr/>
      <dgm:t>
        <a:bodyPr/>
        <a:lstStyle/>
        <a:p>
          <a:endParaRPr lang="en-US"/>
        </a:p>
      </dgm:t>
    </dgm:pt>
    <dgm:pt modelId="{35BA693A-EDFC-5A47-BD49-4BF81F452FB4}" type="pres">
      <dgm:prSet presAssocID="{9D49201A-BADA-D442-A171-65A6DB53D071}" presName="sibTrans" presStyleCnt="0"/>
      <dgm:spPr/>
    </dgm:pt>
    <dgm:pt modelId="{7890CC02-5D69-DF48-90EA-39B73231125B}" type="pres">
      <dgm:prSet presAssocID="{20843D14-3119-874B-9B45-841BA1F59244}" presName="node" presStyleLbl="node1" presStyleIdx="1" presStyleCnt="7">
        <dgm:presLayoutVars>
          <dgm:bulletEnabled val="1"/>
        </dgm:presLayoutVars>
      </dgm:prSet>
      <dgm:spPr/>
      <dgm:t>
        <a:bodyPr/>
        <a:lstStyle/>
        <a:p>
          <a:endParaRPr lang="en-US"/>
        </a:p>
      </dgm:t>
    </dgm:pt>
    <dgm:pt modelId="{B8E307C1-06E3-5340-B55E-7EBDA669BCDE}" type="pres">
      <dgm:prSet presAssocID="{67509C73-87E5-F641-91AF-B8848487B4BA}" presName="sibTrans" presStyleCnt="0"/>
      <dgm:spPr/>
    </dgm:pt>
    <dgm:pt modelId="{64F9603B-E242-E04A-BFCD-5B7D76786EAA}" type="pres">
      <dgm:prSet presAssocID="{BD8E2425-C76D-714F-9296-15A83AF363F6}" presName="node" presStyleLbl="node1" presStyleIdx="2" presStyleCnt="7">
        <dgm:presLayoutVars>
          <dgm:bulletEnabled val="1"/>
        </dgm:presLayoutVars>
      </dgm:prSet>
      <dgm:spPr/>
      <dgm:t>
        <a:bodyPr/>
        <a:lstStyle/>
        <a:p>
          <a:endParaRPr lang="en-US"/>
        </a:p>
      </dgm:t>
    </dgm:pt>
    <dgm:pt modelId="{5E05FF4C-96DC-434E-A278-6DC446F99F44}" type="pres">
      <dgm:prSet presAssocID="{D6FF0843-9446-1C40-9E4F-137DA16363DD}" presName="sibTrans" presStyleCnt="0"/>
      <dgm:spPr/>
    </dgm:pt>
    <dgm:pt modelId="{68D9F664-8A23-EB49-AC0E-D160B2730101}" type="pres">
      <dgm:prSet presAssocID="{80127988-5BDD-AA49-999A-9F0924771C33}" presName="node" presStyleLbl="node1" presStyleIdx="3" presStyleCnt="7">
        <dgm:presLayoutVars>
          <dgm:bulletEnabled val="1"/>
        </dgm:presLayoutVars>
      </dgm:prSet>
      <dgm:spPr/>
      <dgm:t>
        <a:bodyPr/>
        <a:lstStyle/>
        <a:p>
          <a:endParaRPr lang="en-US"/>
        </a:p>
      </dgm:t>
    </dgm:pt>
    <dgm:pt modelId="{AA133424-96E1-5744-84D5-49E18A8D7838}" type="pres">
      <dgm:prSet presAssocID="{D7D0EA99-AD93-9F46-8633-31CE7DEEECAC}" presName="sibTrans" presStyleCnt="0"/>
      <dgm:spPr/>
    </dgm:pt>
    <dgm:pt modelId="{C3B5A2BE-9F7E-1A46-B8A4-74CDF8530DE3}" type="pres">
      <dgm:prSet presAssocID="{A3E022BA-4020-6C46-9F41-CEAA9CF3DD01}" presName="node" presStyleLbl="node1" presStyleIdx="4" presStyleCnt="7">
        <dgm:presLayoutVars>
          <dgm:bulletEnabled val="1"/>
        </dgm:presLayoutVars>
      </dgm:prSet>
      <dgm:spPr/>
      <dgm:t>
        <a:bodyPr/>
        <a:lstStyle/>
        <a:p>
          <a:endParaRPr lang="en-US"/>
        </a:p>
      </dgm:t>
    </dgm:pt>
    <dgm:pt modelId="{2ECF1D8E-FC23-564D-BDA7-2AC977CA71F6}" type="pres">
      <dgm:prSet presAssocID="{C12B7FB3-D0D0-9444-9FD3-5409B857D4FE}" presName="sibTrans" presStyleCnt="0"/>
      <dgm:spPr/>
    </dgm:pt>
    <dgm:pt modelId="{373EC6D2-0DC8-E946-A3FE-7021EDAFF7E0}" type="pres">
      <dgm:prSet presAssocID="{78DF7471-09CA-FE41-84E4-9C376BB8D03C}" presName="node" presStyleLbl="node1" presStyleIdx="5" presStyleCnt="7">
        <dgm:presLayoutVars>
          <dgm:bulletEnabled val="1"/>
        </dgm:presLayoutVars>
      </dgm:prSet>
      <dgm:spPr/>
      <dgm:t>
        <a:bodyPr/>
        <a:lstStyle/>
        <a:p>
          <a:endParaRPr lang="en-US"/>
        </a:p>
      </dgm:t>
    </dgm:pt>
    <dgm:pt modelId="{6C2BAED5-7BCC-DF42-984E-2D8AAB35A40E}" type="pres">
      <dgm:prSet presAssocID="{7CC70831-5406-AC42-B68A-C699AFF464F7}" presName="sibTrans" presStyleCnt="0"/>
      <dgm:spPr/>
    </dgm:pt>
    <dgm:pt modelId="{45183F05-A5DB-6549-966B-0543770F746C}" type="pres">
      <dgm:prSet presAssocID="{A3619DEE-7405-9147-8CBD-EDE8F8936499}" presName="node" presStyleLbl="node1" presStyleIdx="6" presStyleCnt="7">
        <dgm:presLayoutVars>
          <dgm:bulletEnabled val="1"/>
        </dgm:presLayoutVars>
      </dgm:prSet>
      <dgm:spPr/>
      <dgm:t>
        <a:bodyPr/>
        <a:lstStyle/>
        <a:p>
          <a:endParaRPr lang="en-US"/>
        </a:p>
      </dgm:t>
    </dgm:pt>
  </dgm:ptLst>
  <dgm:cxnLst>
    <dgm:cxn modelId="{CEDC4181-384F-7849-85ED-4869C3E8EFC5}" type="presOf" srcId="{A3E022BA-4020-6C46-9F41-CEAA9CF3DD01}" destId="{C3B5A2BE-9F7E-1A46-B8A4-74CDF8530DE3}" srcOrd="0" destOrd="0" presId="urn:microsoft.com/office/officeart/2005/8/layout/default"/>
    <dgm:cxn modelId="{2EF9FC61-C01F-1C45-8167-B1AE0B657F0E}" srcId="{2DC802D4-8757-BC42-9CB9-E94F0B59E763}" destId="{A3E022BA-4020-6C46-9F41-CEAA9CF3DD01}" srcOrd="4" destOrd="0" parTransId="{F472991B-9CEA-7342-A081-35166EDB52D7}" sibTransId="{C12B7FB3-D0D0-9444-9FD3-5409B857D4FE}"/>
    <dgm:cxn modelId="{24888B75-E3F4-8F4E-854D-AD0021D47CEF}" type="presOf" srcId="{A3619DEE-7405-9147-8CBD-EDE8F8936499}" destId="{45183F05-A5DB-6549-966B-0543770F746C}" srcOrd="0" destOrd="0" presId="urn:microsoft.com/office/officeart/2005/8/layout/default"/>
    <dgm:cxn modelId="{DBA2D31F-0B7C-9445-A645-7AAD1C587D87}" srcId="{2DC802D4-8757-BC42-9CB9-E94F0B59E763}" destId="{BD8E2425-C76D-714F-9296-15A83AF363F6}" srcOrd="2" destOrd="0" parTransId="{85653CAC-FB22-C146-99DF-269795F5D87E}" sibTransId="{D6FF0843-9446-1C40-9E4F-137DA16363DD}"/>
    <dgm:cxn modelId="{0A463381-3633-4245-97FE-9932F5EF238E}" type="presOf" srcId="{6DBB55BF-69BB-D747-8C6D-1EEFD281A8A2}" destId="{CCDA73FF-1063-A947-B12D-5A0E42028691}" srcOrd="0" destOrd="0" presId="urn:microsoft.com/office/officeart/2005/8/layout/default"/>
    <dgm:cxn modelId="{EB03C8AE-E624-B744-AD19-EEE95C8F11AB}" type="presOf" srcId="{20843D14-3119-874B-9B45-841BA1F59244}" destId="{7890CC02-5D69-DF48-90EA-39B73231125B}" srcOrd="0" destOrd="0" presId="urn:microsoft.com/office/officeart/2005/8/layout/default"/>
    <dgm:cxn modelId="{C20FDD39-DAA2-BF4F-A28C-BC00B120925E}" type="presOf" srcId="{80127988-5BDD-AA49-999A-9F0924771C33}" destId="{68D9F664-8A23-EB49-AC0E-D160B2730101}" srcOrd="0" destOrd="0" presId="urn:microsoft.com/office/officeart/2005/8/layout/default"/>
    <dgm:cxn modelId="{714CC9C9-2240-A647-A845-F6BB9836D47A}" type="presOf" srcId="{BD8E2425-C76D-714F-9296-15A83AF363F6}" destId="{64F9603B-E242-E04A-BFCD-5B7D76786EAA}" srcOrd="0" destOrd="0" presId="urn:microsoft.com/office/officeart/2005/8/layout/default"/>
    <dgm:cxn modelId="{89D86598-D064-7847-BCEF-778E07727CED}" srcId="{2DC802D4-8757-BC42-9CB9-E94F0B59E763}" destId="{20843D14-3119-874B-9B45-841BA1F59244}" srcOrd="1" destOrd="0" parTransId="{6C707CC9-AADF-A649-AE42-6E8B155D63FE}" sibTransId="{67509C73-87E5-F641-91AF-B8848487B4BA}"/>
    <dgm:cxn modelId="{434D57D5-6CF3-A544-B157-4F032A7C3D46}" srcId="{2DC802D4-8757-BC42-9CB9-E94F0B59E763}" destId="{6DBB55BF-69BB-D747-8C6D-1EEFD281A8A2}" srcOrd="0" destOrd="0" parTransId="{4AEA2E1E-04AE-AE46-A686-6D3443185752}" sibTransId="{9D49201A-BADA-D442-A171-65A6DB53D071}"/>
    <dgm:cxn modelId="{47ECAB25-03C2-774F-9FAA-853BD8FF2EDD}" srcId="{2DC802D4-8757-BC42-9CB9-E94F0B59E763}" destId="{80127988-5BDD-AA49-999A-9F0924771C33}" srcOrd="3" destOrd="0" parTransId="{2260C1C2-68BA-564E-A63C-2BBBA5C4AA2B}" sibTransId="{D7D0EA99-AD93-9F46-8633-31CE7DEEECAC}"/>
    <dgm:cxn modelId="{0EAC637D-629D-3D4F-BBE8-74B5E6A8919F}" type="presOf" srcId="{2DC802D4-8757-BC42-9CB9-E94F0B59E763}" destId="{3A66ED3D-0205-5046-9232-6BCFC58F8AD9}" srcOrd="0" destOrd="0" presId="urn:microsoft.com/office/officeart/2005/8/layout/default"/>
    <dgm:cxn modelId="{01D964E7-5915-0643-A2A0-4C5484829FD1}" type="presOf" srcId="{78DF7471-09CA-FE41-84E4-9C376BB8D03C}" destId="{373EC6D2-0DC8-E946-A3FE-7021EDAFF7E0}" srcOrd="0" destOrd="0" presId="urn:microsoft.com/office/officeart/2005/8/layout/default"/>
    <dgm:cxn modelId="{B0037297-C3BE-4346-B1FE-E7892E069644}" srcId="{2DC802D4-8757-BC42-9CB9-E94F0B59E763}" destId="{A3619DEE-7405-9147-8CBD-EDE8F8936499}" srcOrd="6" destOrd="0" parTransId="{354B8324-85D2-D74B-80D8-94706D43C8EB}" sibTransId="{8B9063EE-F9EE-9C4D-8520-CC062ACF8711}"/>
    <dgm:cxn modelId="{DBAEEE9B-324D-7343-AF38-EBFE634D2DE7}" srcId="{2DC802D4-8757-BC42-9CB9-E94F0B59E763}" destId="{78DF7471-09CA-FE41-84E4-9C376BB8D03C}" srcOrd="5" destOrd="0" parTransId="{AD7338E0-2561-484E-B6F7-B8B5056B7163}" sibTransId="{7CC70831-5406-AC42-B68A-C699AFF464F7}"/>
    <dgm:cxn modelId="{A1441C84-904B-3049-ADA7-B56BB1F8862D}" type="presParOf" srcId="{3A66ED3D-0205-5046-9232-6BCFC58F8AD9}" destId="{CCDA73FF-1063-A947-B12D-5A0E42028691}" srcOrd="0" destOrd="0" presId="urn:microsoft.com/office/officeart/2005/8/layout/default"/>
    <dgm:cxn modelId="{F2B7B7A6-F972-3E47-94BB-90139C5F719D}" type="presParOf" srcId="{3A66ED3D-0205-5046-9232-6BCFC58F8AD9}" destId="{35BA693A-EDFC-5A47-BD49-4BF81F452FB4}" srcOrd="1" destOrd="0" presId="urn:microsoft.com/office/officeart/2005/8/layout/default"/>
    <dgm:cxn modelId="{8F91319D-1395-C44D-8784-CD9DDBB2E9F9}" type="presParOf" srcId="{3A66ED3D-0205-5046-9232-6BCFC58F8AD9}" destId="{7890CC02-5D69-DF48-90EA-39B73231125B}" srcOrd="2" destOrd="0" presId="urn:microsoft.com/office/officeart/2005/8/layout/default"/>
    <dgm:cxn modelId="{B5A7A55A-C4AF-4449-9B30-CC569A421CA2}" type="presParOf" srcId="{3A66ED3D-0205-5046-9232-6BCFC58F8AD9}" destId="{B8E307C1-06E3-5340-B55E-7EBDA669BCDE}" srcOrd="3" destOrd="0" presId="urn:microsoft.com/office/officeart/2005/8/layout/default"/>
    <dgm:cxn modelId="{F01DFD9A-BD2A-5A4C-AAC1-39492F852247}" type="presParOf" srcId="{3A66ED3D-0205-5046-9232-6BCFC58F8AD9}" destId="{64F9603B-E242-E04A-BFCD-5B7D76786EAA}" srcOrd="4" destOrd="0" presId="urn:microsoft.com/office/officeart/2005/8/layout/default"/>
    <dgm:cxn modelId="{121C03AF-1C35-7C41-BE2F-FD622A4BA0AC}" type="presParOf" srcId="{3A66ED3D-0205-5046-9232-6BCFC58F8AD9}" destId="{5E05FF4C-96DC-434E-A278-6DC446F99F44}" srcOrd="5" destOrd="0" presId="urn:microsoft.com/office/officeart/2005/8/layout/default"/>
    <dgm:cxn modelId="{EE8F3C76-5C08-674B-800E-9280C1919560}" type="presParOf" srcId="{3A66ED3D-0205-5046-9232-6BCFC58F8AD9}" destId="{68D9F664-8A23-EB49-AC0E-D160B2730101}" srcOrd="6" destOrd="0" presId="urn:microsoft.com/office/officeart/2005/8/layout/default"/>
    <dgm:cxn modelId="{60738C81-1DB3-8349-BD4A-26B08927537A}" type="presParOf" srcId="{3A66ED3D-0205-5046-9232-6BCFC58F8AD9}" destId="{AA133424-96E1-5744-84D5-49E18A8D7838}" srcOrd="7" destOrd="0" presId="urn:microsoft.com/office/officeart/2005/8/layout/default"/>
    <dgm:cxn modelId="{C20F0B84-8E8A-3F4F-A6EB-11FE6C112A95}" type="presParOf" srcId="{3A66ED3D-0205-5046-9232-6BCFC58F8AD9}" destId="{C3B5A2BE-9F7E-1A46-B8A4-74CDF8530DE3}" srcOrd="8" destOrd="0" presId="urn:microsoft.com/office/officeart/2005/8/layout/default"/>
    <dgm:cxn modelId="{781FAF60-ED5F-7F46-A12F-B6B9B723FAEF}" type="presParOf" srcId="{3A66ED3D-0205-5046-9232-6BCFC58F8AD9}" destId="{2ECF1D8E-FC23-564D-BDA7-2AC977CA71F6}" srcOrd="9" destOrd="0" presId="urn:microsoft.com/office/officeart/2005/8/layout/default"/>
    <dgm:cxn modelId="{773E4E79-B131-D74B-92B8-2D06E3AD9B17}" type="presParOf" srcId="{3A66ED3D-0205-5046-9232-6BCFC58F8AD9}" destId="{373EC6D2-0DC8-E946-A3FE-7021EDAFF7E0}" srcOrd="10" destOrd="0" presId="urn:microsoft.com/office/officeart/2005/8/layout/default"/>
    <dgm:cxn modelId="{D00EC96C-37E7-EA41-A329-58EC88C05242}" type="presParOf" srcId="{3A66ED3D-0205-5046-9232-6BCFC58F8AD9}" destId="{6C2BAED5-7BCC-DF42-984E-2D8AAB35A40E}" srcOrd="11" destOrd="0" presId="urn:microsoft.com/office/officeart/2005/8/layout/default"/>
    <dgm:cxn modelId="{2E2A6775-B4A9-4B45-B1A5-3750A7D40BC7}" type="presParOf" srcId="{3A66ED3D-0205-5046-9232-6BCFC58F8AD9}" destId="{45183F05-A5DB-6549-966B-0543770F746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490254-889E-0944-8062-F50A268819D8}"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889DAF9E-8795-BB42-A6D8-F2D1B5E85801}">
      <dgm:prSet phldrT="[Text]"/>
      <dgm:spPr/>
      <dgm:t>
        <a:bodyPr/>
        <a:lstStyle/>
        <a:p>
          <a:r>
            <a:rPr lang="en-US" dirty="0" smtClean="0"/>
            <a:t>How to solve</a:t>
          </a:r>
          <a:r>
            <a:rPr lang="en-US" baseline="0" dirty="0" smtClean="0"/>
            <a:t> problems on </a:t>
          </a:r>
          <a:r>
            <a:rPr lang="en-US" baseline="0" dirty="0" err="1" smtClean="0"/>
            <a:t>Leetcode</a:t>
          </a:r>
          <a:endParaRPr lang="en-US" dirty="0"/>
        </a:p>
      </dgm:t>
    </dgm:pt>
    <dgm:pt modelId="{C012C9FA-D9B2-BA4B-A665-0D54CF5523A7}" type="parTrans" cxnId="{C0A37A87-A056-6F47-ABDA-C06349BDB489}">
      <dgm:prSet/>
      <dgm:spPr/>
      <dgm:t>
        <a:bodyPr/>
        <a:lstStyle/>
        <a:p>
          <a:endParaRPr lang="en-US"/>
        </a:p>
      </dgm:t>
    </dgm:pt>
    <dgm:pt modelId="{102CB123-ACC9-684C-9A0D-B26072E2C320}" type="sibTrans" cxnId="{C0A37A87-A056-6F47-ABDA-C06349BDB489}">
      <dgm:prSet/>
      <dgm:spPr/>
      <dgm:t>
        <a:bodyPr/>
        <a:lstStyle/>
        <a:p>
          <a:endParaRPr lang="en-US"/>
        </a:p>
      </dgm:t>
    </dgm:pt>
    <dgm:pt modelId="{00D79A71-DBF4-1A4A-B3F6-0AEC3EE2BA14}">
      <dgm:prSet phldrT="[Text]"/>
      <dgm:spPr/>
      <dgm:t>
        <a:bodyPr/>
        <a:lstStyle/>
        <a:p>
          <a:r>
            <a:rPr lang="en-US" dirty="0" smtClean="0"/>
            <a:t>How to pick problems on </a:t>
          </a:r>
          <a:r>
            <a:rPr lang="en-US" dirty="0" err="1" smtClean="0"/>
            <a:t>Leetcode</a:t>
          </a:r>
          <a:endParaRPr lang="en-US" dirty="0"/>
        </a:p>
      </dgm:t>
    </dgm:pt>
    <dgm:pt modelId="{10864744-0AE0-D143-9B90-4EFC36775F0B}" type="parTrans" cxnId="{453EE791-30AC-F84E-A185-2DF814A22326}">
      <dgm:prSet/>
      <dgm:spPr/>
      <dgm:t>
        <a:bodyPr/>
        <a:lstStyle/>
        <a:p>
          <a:endParaRPr lang="en-US"/>
        </a:p>
      </dgm:t>
    </dgm:pt>
    <dgm:pt modelId="{EF701596-08D3-CF40-9FC2-01FF19A3A6C4}" type="sibTrans" cxnId="{453EE791-30AC-F84E-A185-2DF814A22326}">
      <dgm:prSet/>
      <dgm:spPr/>
      <dgm:t>
        <a:bodyPr/>
        <a:lstStyle/>
        <a:p>
          <a:endParaRPr lang="en-US"/>
        </a:p>
      </dgm:t>
    </dgm:pt>
    <dgm:pt modelId="{8E60D77B-D440-114B-9728-296BBC73BEFC}">
      <dgm:prSet phldrT="[Text]"/>
      <dgm:spPr/>
      <dgm:t>
        <a:bodyPr/>
        <a:lstStyle/>
        <a:p>
          <a:r>
            <a:rPr lang="en-US" dirty="0" smtClean="0"/>
            <a:t>Practicing speed</a:t>
          </a:r>
          <a:endParaRPr lang="en-US" dirty="0"/>
        </a:p>
      </dgm:t>
    </dgm:pt>
    <dgm:pt modelId="{FFFC0D2B-C935-054C-A08D-FFFB3FB5E31F}" type="parTrans" cxnId="{9EE5D602-1C05-C44F-9583-CF3D73AA0180}">
      <dgm:prSet/>
      <dgm:spPr/>
      <dgm:t>
        <a:bodyPr/>
        <a:lstStyle/>
        <a:p>
          <a:endParaRPr lang="en-US"/>
        </a:p>
      </dgm:t>
    </dgm:pt>
    <dgm:pt modelId="{C1B27EED-92C9-2E4A-BCE5-1BAF49860B59}" type="sibTrans" cxnId="{9EE5D602-1C05-C44F-9583-CF3D73AA0180}">
      <dgm:prSet/>
      <dgm:spPr/>
      <dgm:t>
        <a:bodyPr/>
        <a:lstStyle/>
        <a:p>
          <a:endParaRPr lang="en-US"/>
        </a:p>
      </dgm:t>
    </dgm:pt>
    <dgm:pt modelId="{DF79A177-8AB0-0F40-8E3E-9B03F25A4F8E}">
      <dgm:prSet/>
      <dgm:spPr/>
      <dgm:t>
        <a:bodyPr/>
        <a:lstStyle/>
        <a:p>
          <a:r>
            <a:rPr lang="en-US" dirty="0" err="1" smtClean="0"/>
            <a:t>Leetcode</a:t>
          </a:r>
          <a:r>
            <a:rPr lang="en-US" dirty="0" smtClean="0"/>
            <a:t> contests</a:t>
          </a:r>
          <a:endParaRPr lang="en-US" dirty="0"/>
        </a:p>
      </dgm:t>
    </dgm:pt>
    <dgm:pt modelId="{FA7B76F9-4AFF-6E48-9310-7F1327B9B027}" type="parTrans" cxnId="{A8F48AF9-EF08-C144-955C-44FB46B189A0}">
      <dgm:prSet/>
      <dgm:spPr/>
      <dgm:t>
        <a:bodyPr/>
        <a:lstStyle/>
        <a:p>
          <a:endParaRPr lang="en-US"/>
        </a:p>
      </dgm:t>
    </dgm:pt>
    <dgm:pt modelId="{4B3F12E1-5607-C449-8C79-3A6BF8EB21C8}" type="sibTrans" cxnId="{A8F48AF9-EF08-C144-955C-44FB46B189A0}">
      <dgm:prSet/>
      <dgm:spPr/>
      <dgm:t>
        <a:bodyPr/>
        <a:lstStyle/>
        <a:p>
          <a:endParaRPr lang="en-US"/>
        </a:p>
      </dgm:t>
    </dgm:pt>
    <dgm:pt modelId="{FC35629B-EE26-BF48-AD69-5C45ED1A314B}">
      <dgm:prSet/>
      <dgm:spPr/>
      <dgm:t>
        <a:bodyPr/>
        <a:lstStyle/>
        <a:p>
          <a:r>
            <a:rPr lang="en-US" dirty="0" smtClean="0"/>
            <a:t>Other</a:t>
          </a:r>
          <a:r>
            <a:rPr lang="en-US" baseline="0" dirty="0" smtClean="0"/>
            <a:t> </a:t>
          </a:r>
          <a:r>
            <a:rPr lang="en-US" baseline="0" dirty="0" err="1" smtClean="0"/>
            <a:t>Leetcode</a:t>
          </a:r>
          <a:r>
            <a:rPr lang="en-US" baseline="0" dirty="0" smtClean="0"/>
            <a:t> features</a:t>
          </a:r>
          <a:endParaRPr lang="en-US" dirty="0"/>
        </a:p>
      </dgm:t>
    </dgm:pt>
    <dgm:pt modelId="{1984D591-6ED1-154B-A24B-863533288A80}" type="parTrans" cxnId="{D37714DD-712D-394E-8FF7-AD20967C41B7}">
      <dgm:prSet/>
      <dgm:spPr/>
      <dgm:t>
        <a:bodyPr/>
        <a:lstStyle/>
        <a:p>
          <a:endParaRPr lang="en-US"/>
        </a:p>
      </dgm:t>
    </dgm:pt>
    <dgm:pt modelId="{EFEBA49B-8659-934B-9587-F0F816A43507}" type="sibTrans" cxnId="{D37714DD-712D-394E-8FF7-AD20967C41B7}">
      <dgm:prSet/>
      <dgm:spPr/>
      <dgm:t>
        <a:bodyPr/>
        <a:lstStyle/>
        <a:p>
          <a:endParaRPr lang="en-US"/>
        </a:p>
      </dgm:t>
    </dgm:pt>
    <dgm:pt modelId="{2E830095-8CD0-044C-9AC6-6017C8B95FC2}">
      <dgm:prSet/>
      <dgm:spPr/>
      <dgm:t>
        <a:bodyPr/>
        <a:lstStyle/>
        <a:p>
          <a:r>
            <a:rPr lang="en-US" dirty="0" err="1" smtClean="0"/>
            <a:t>Leetcode</a:t>
          </a:r>
          <a:r>
            <a:rPr lang="en-US" dirty="0" smtClean="0"/>
            <a:t> premium</a:t>
          </a:r>
          <a:endParaRPr lang="en-US" dirty="0"/>
        </a:p>
      </dgm:t>
    </dgm:pt>
    <dgm:pt modelId="{AE1FD578-9F70-944B-9764-C14DE3BE4619}" type="parTrans" cxnId="{EF752571-6CAA-A244-8C8B-24A74DC62E1E}">
      <dgm:prSet/>
      <dgm:spPr/>
      <dgm:t>
        <a:bodyPr/>
        <a:lstStyle/>
        <a:p>
          <a:endParaRPr lang="en-US"/>
        </a:p>
      </dgm:t>
    </dgm:pt>
    <dgm:pt modelId="{F1C6E89A-6C39-3244-8A9A-3D1FFC04B378}" type="sibTrans" cxnId="{EF752571-6CAA-A244-8C8B-24A74DC62E1E}">
      <dgm:prSet/>
      <dgm:spPr/>
      <dgm:t>
        <a:bodyPr/>
        <a:lstStyle/>
        <a:p>
          <a:endParaRPr lang="en-US"/>
        </a:p>
      </dgm:t>
    </dgm:pt>
    <dgm:pt modelId="{951CA327-5350-364C-AC2D-1A2F5E5C0E7A}" type="pres">
      <dgm:prSet presAssocID="{2E490254-889E-0944-8062-F50A268819D8}" presName="linear" presStyleCnt="0">
        <dgm:presLayoutVars>
          <dgm:dir/>
          <dgm:animLvl val="lvl"/>
          <dgm:resizeHandles val="exact"/>
        </dgm:presLayoutVars>
      </dgm:prSet>
      <dgm:spPr/>
      <dgm:t>
        <a:bodyPr/>
        <a:lstStyle/>
        <a:p>
          <a:endParaRPr lang="en-US"/>
        </a:p>
      </dgm:t>
    </dgm:pt>
    <dgm:pt modelId="{7094BA00-7EEB-D04B-A088-CDA65BAD97F2}" type="pres">
      <dgm:prSet presAssocID="{889DAF9E-8795-BB42-A6D8-F2D1B5E85801}" presName="parentLin" presStyleCnt="0"/>
      <dgm:spPr/>
    </dgm:pt>
    <dgm:pt modelId="{70A74910-8EB4-E848-9829-19FECEB2A653}" type="pres">
      <dgm:prSet presAssocID="{889DAF9E-8795-BB42-A6D8-F2D1B5E85801}" presName="parentLeftMargin" presStyleLbl="node1" presStyleIdx="0" presStyleCnt="6"/>
      <dgm:spPr/>
      <dgm:t>
        <a:bodyPr/>
        <a:lstStyle/>
        <a:p>
          <a:endParaRPr lang="en-US"/>
        </a:p>
      </dgm:t>
    </dgm:pt>
    <dgm:pt modelId="{8B13CE73-0F87-2040-A895-9031CD3A1691}" type="pres">
      <dgm:prSet presAssocID="{889DAF9E-8795-BB42-A6D8-F2D1B5E85801}" presName="parentText" presStyleLbl="node1" presStyleIdx="0" presStyleCnt="6">
        <dgm:presLayoutVars>
          <dgm:chMax val="0"/>
          <dgm:bulletEnabled val="1"/>
        </dgm:presLayoutVars>
      </dgm:prSet>
      <dgm:spPr/>
      <dgm:t>
        <a:bodyPr/>
        <a:lstStyle/>
        <a:p>
          <a:endParaRPr lang="en-US"/>
        </a:p>
      </dgm:t>
    </dgm:pt>
    <dgm:pt modelId="{CF514ED2-0A63-4C4F-A85E-C429D757913A}" type="pres">
      <dgm:prSet presAssocID="{889DAF9E-8795-BB42-A6D8-F2D1B5E85801}" presName="negativeSpace" presStyleCnt="0"/>
      <dgm:spPr/>
    </dgm:pt>
    <dgm:pt modelId="{97319EA3-FF9D-F64E-BC4C-CD74A3BDC02C}" type="pres">
      <dgm:prSet presAssocID="{889DAF9E-8795-BB42-A6D8-F2D1B5E85801}" presName="childText" presStyleLbl="conFgAcc1" presStyleIdx="0" presStyleCnt="6">
        <dgm:presLayoutVars>
          <dgm:bulletEnabled val="1"/>
        </dgm:presLayoutVars>
      </dgm:prSet>
      <dgm:spPr/>
    </dgm:pt>
    <dgm:pt modelId="{039AC954-94DF-CE41-BB27-74968A1F5344}" type="pres">
      <dgm:prSet presAssocID="{102CB123-ACC9-684C-9A0D-B26072E2C320}" presName="spaceBetweenRectangles" presStyleCnt="0"/>
      <dgm:spPr/>
    </dgm:pt>
    <dgm:pt modelId="{446DBA02-392B-554E-A822-9D969EFBE79F}" type="pres">
      <dgm:prSet presAssocID="{00D79A71-DBF4-1A4A-B3F6-0AEC3EE2BA14}" presName="parentLin" presStyleCnt="0"/>
      <dgm:spPr/>
    </dgm:pt>
    <dgm:pt modelId="{4D8D8D53-0630-4449-A84D-AD48D7E8020B}" type="pres">
      <dgm:prSet presAssocID="{00D79A71-DBF4-1A4A-B3F6-0AEC3EE2BA14}" presName="parentLeftMargin" presStyleLbl="node1" presStyleIdx="0" presStyleCnt="6"/>
      <dgm:spPr/>
      <dgm:t>
        <a:bodyPr/>
        <a:lstStyle/>
        <a:p>
          <a:endParaRPr lang="en-US"/>
        </a:p>
      </dgm:t>
    </dgm:pt>
    <dgm:pt modelId="{0CA4D830-0DE6-3447-93D7-B523A263978B}" type="pres">
      <dgm:prSet presAssocID="{00D79A71-DBF4-1A4A-B3F6-0AEC3EE2BA14}" presName="parentText" presStyleLbl="node1" presStyleIdx="1" presStyleCnt="6">
        <dgm:presLayoutVars>
          <dgm:chMax val="0"/>
          <dgm:bulletEnabled val="1"/>
        </dgm:presLayoutVars>
      </dgm:prSet>
      <dgm:spPr/>
      <dgm:t>
        <a:bodyPr/>
        <a:lstStyle/>
        <a:p>
          <a:endParaRPr lang="en-US"/>
        </a:p>
      </dgm:t>
    </dgm:pt>
    <dgm:pt modelId="{786562F8-A154-C44A-B6D1-A0352B12E7A7}" type="pres">
      <dgm:prSet presAssocID="{00D79A71-DBF4-1A4A-B3F6-0AEC3EE2BA14}" presName="negativeSpace" presStyleCnt="0"/>
      <dgm:spPr/>
    </dgm:pt>
    <dgm:pt modelId="{376817F5-6A5F-624D-84C7-594C71DC20BD}" type="pres">
      <dgm:prSet presAssocID="{00D79A71-DBF4-1A4A-B3F6-0AEC3EE2BA14}" presName="childText" presStyleLbl="conFgAcc1" presStyleIdx="1" presStyleCnt="6">
        <dgm:presLayoutVars>
          <dgm:bulletEnabled val="1"/>
        </dgm:presLayoutVars>
      </dgm:prSet>
      <dgm:spPr/>
    </dgm:pt>
    <dgm:pt modelId="{4B06ECE2-E829-3943-A955-EE0EA7C6D665}" type="pres">
      <dgm:prSet presAssocID="{EF701596-08D3-CF40-9FC2-01FF19A3A6C4}" presName="spaceBetweenRectangles" presStyleCnt="0"/>
      <dgm:spPr/>
    </dgm:pt>
    <dgm:pt modelId="{3CF1BC80-0313-DC40-9B36-F8949E893EA2}" type="pres">
      <dgm:prSet presAssocID="{8E60D77B-D440-114B-9728-296BBC73BEFC}" presName="parentLin" presStyleCnt="0"/>
      <dgm:spPr/>
    </dgm:pt>
    <dgm:pt modelId="{7D4942E8-51BD-CB47-A449-22E8A19E574D}" type="pres">
      <dgm:prSet presAssocID="{8E60D77B-D440-114B-9728-296BBC73BEFC}" presName="parentLeftMargin" presStyleLbl="node1" presStyleIdx="1" presStyleCnt="6"/>
      <dgm:spPr/>
      <dgm:t>
        <a:bodyPr/>
        <a:lstStyle/>
        <a:p>
          <a:endParaRPr lang="en-US"/>
        </a:p>
      </dgm:t>
    </dgm:pt>
    <dgm:pt modelId="{A2964804-0C19-3C43-8121-685A30AAD13B}" type="pres">
      <dgm:prSet presAssocID="{8E60D77B-D440-114B-9728-296BBC73BEFC}" presName="parentText" presStyleLbl="node1" presStyleIdx="2" presStyleCnt="6">
        <dgm:presLayoutVars>
          <dgm:chMax val="0"/>
          <dgm:bulletEnabled val="1"/>
        </dgm:presLayoutVars>
      </dgm:prSet>
      <dgm:spPr/>
      <dgm:t>
        <a:bodyPr/>
        <a:lstStyle/>
        <a:p>
          <a:endParaRPr lang="en-US"/>
        </a:p>
      </dgm:t>
    </dgm:pt>
    <dgm:pt modelId="{B53ABEA1-9697-2E46-B88C-91DE14F032B1}" type="pres">
      <dgm:prSet presAssocID="{8E60D77B-D440-114B-9728-296BBC73BEFC}" presName="negativeSpace" presStyleCnt="0"/>
      <dgm:spPr/>
    </dgm:pt>
    <dgm:pt modelId="{94103761-2106-2D43-BC9A-E505B6AEFBD1}" type="pres">
      <dgm:prSet presAssocID="{8E60D77B-D440-114B-9728-296BBC73BEFC}" presName="childText" presStyleLbl="conFgAcc1" presStyleIdx="2" presStyleCnt="6">
        <dgm:presLayoutVars>
          <dgm:bulletEnabled val="1"/>
        </dgm:presLayoutVars>
      </dgm:prSet>
      <dgm:spPr/>
    </dgm:pt>
    <dgm:pt modelId="{59998498-9B81-614C-AECF-3F28D093E1DD}" type="pres">
      <dgm:prSet presAssocID="{C1B27EED-92C9-2E4A-BCE5-1BAF49860B59}" presName="spaceBetweenRectangles" presStyleCnt="0"/>
      <dgm:spPr/>
    </dgm:pt>
    <dgm:pt modelId="{A4261431-1758-4846-B714-76830D11BCBD}" type="pres">
      <dgm:prSet presAssocID="{DF79A177-8AB0-0F40-8E3E-9B03F25A4F8E}" presName="parentLin" presStyleCnt="0"/>
      <dgm:spPr/>
    </dgm:pt>
    <dgm:pt modelId="{0E251E45-B84F-6549-A255-75B4B74C182F}" type="pres">
      <dgm:prSet presAssocID="{DF79A177-8AB0-0F40-8E3E-9B03F25A4F8E}" presName="parentLeftMargin" presStyleLbl="node1" presStyleIdx="2" presStyleCnt="6"/>
      <dgm:spPr/>
      <dgm:t>
        <a:bodyPr/>
        <a:lstStyle/>
        <a:p>
          <a:endParaRPr lang="en-US"/>
        </a:p>
      </dgm:t>
    </dgm:pt>
    <dgm:pt modelId="{862F831A-AAB8-8D44-9B1A-7A4BC4737503}" type="pres">
      <dgm:prSet presAssocID="{DF79A177-8AB0-0F40-8E3E-9B03F25A4F8E}" presName="parentText" presStyleLbl="node1" presStyleIdx="3" presStyleCnt="6">
        <dgm:presLayoutVars>
          <dgm:chMax val="0"/>
          <dgm:bulletEnabled val="1"/>
        </dgm:presLayoutVars>
      </dgm:prSet>
      <dgm:spPr/>
      <dgm:t>
        <a:bodyPr/>
        <a:lstStyle/>
        <a:p>
          <a:endParaRPr lang="en-US"/>
        </a:p>
      </dgm:t>
    </dgm:pt>
    <dgm:pt modelId="{71A061B8-8F3D-7B41-9134-1124B3C0C85D}" type="pres">
      <dgm:prSet presAssocID="{DF79A177-8AB0-0F40-8E3E-9B03F25A4F8E}" presName="negativeSpace" presStyleCnt="0"/>
      <dgm:spPr/>
    </dgm:pt>
    <dgm:pt modelId="{449230DE-2320-3041-8390-66AE44EC98AA}" type="pres">
      <dgm:prSet presAssocID="{DF79A177-8AB0-0F40-8E3E-9B03F25A4F8E}" presName="childText" presStyleLbl="conFgAcc1" presStyleIdx="3" presStyleCnt="6">
        <dgm:presLayoutVars>
          <dgm:bulletEnabled val="1"/>
        </dgm:presLayoutVars>
      </dgm:prSet>
      <dgm:spPr/>
    </dgm:pt>
    <dgm:pt modelId="{610EEAC6-6529-4542-A1D4-835291F283FD}" type="pres">
      <dgm:prSet presAssocID="{4B3F12E1-5607-C449-8C79-3A6BF8EB21C8}" presName="spaceBetweenRectangles" presStyleCnt="0"/>
      <dgm:spPr/>
    </dgm:pt>
    <dgm:pt modelId="{12B85264-DCCB-0347-8EF0-A35C60B187AB}" type="pres">
      <dgm:prSet presAssocID="{FC35629B-EE26-BF48-AD69-5C45ED1A314B}" presName="parentLin" presStyleCnt="0"/>
      <dgm:spPr/>
    </dgm:pt>
    <dgm:pt modelId="{F9DAE9E5-BCFA-7346-BE50-47AEE9E7D4BB}" type="pres">
      <dgm:prSet presAssocID="{FC35629B-EE26-BF48-AD69-5C45ED1A314B}" presName="parentLeftMargin" presStyleLbl="node1" presStyleIdx="3" presStyleCnt="6"/>
      <dgm:spPr/>
      <dgm:t>
        <a:bodyPr/>
        <a:lstStyle/>
        <a:p>
          <a:endParaRPr lang="en-US"/>
        </a:p>
      </dgm:t>
    </dgm:pt>
    <dgm:pt modelId="{CD3C1AB4-C436-A049-9DD2-15EE8A9050D8}" type="pres">
      <dgm:prSet presAssocID="{FC35629B-EE26-BF48-AD69-5C45ED1A314B}" presName="parentText" presStyleLbl="node1" presStyleIdx="4" presStyleCnt="6">
        <dgm:presLayoutVars>
          <dgm:chMax val="0"/>
          <dgm:bulletEnabled val="1"/>
        </dgm:presLayoutVars>
      </dgm:prSet>
      <dgm:spPr/>
      <dgm:t>
        <a:bodyPr/>
        <a:lstStyle/>
        <a:p>
          <a:endParaRPr lang="en-US"/>
        </a:p>
      </dgm:t>
    </dgm:pt>
    <dgm:pt modelId="{33932177-90BD-674C-A6E1-F3143BA87022}" type="pres">
      <dgm:prSet presAssocID="{FC35629B-EE26-BF48-AD69-5C45ED1A314B}" presName="negativeSpace" presStyleCnt="0"/>
      <dgm:spPr/>
    </dgm:pt>
    <dgm:pt modelId="{B53A40CF-6625-C648-BCD2-78EF75968FEA}" type="pres">
      <dgm:prSet presAssocID="{FC35629B-EE26-BF48-AD69-5C45ED1A314B}" presName="childText" presStyleLbl="conFgAcc1" presStyleIdx="4" presStyleCnt="6">
        <dgm:presLayoutVars>
          <dgm:bulletEnabled val="1"/>
        </dgm:presLayoutVars>
      </dgm:prSet>
      <dgm:spPr/>
    </dgm:pt>
    <dgm:pt modelId="{804A8BFE-10E8-0F4D-B168-66E8FD32605E}" type="pres">
      <dgm:prSet presAssocID="{EFEBA49B-8659-934B-9587-F0F816A43507}" presName="spaceBetweenRectangles" presStyleCnt="0"/>
      <dgm:spPr/>
    </dgm:pt>
    <dgm:pt modelId="{8DFAF383-9A44-2A4D-B52E-6B1D2DFF1297}" type="pres">
      <dgm:prSet presAssocID="{2E830095-8CD0-044C-9AC6-6017C8B95FC2}" presName="parentLin" presStyleCnt="0"/>
      <dgm:spPr/>
    </dgm:pt>
    <dgm:pt modelId="{73E7A439-375F-F644-81AC-C1FA49DA9B24}" type="pres">
      <dgm:prSet presAssocID="{2E830095-8CD0-044C-9AC6-6017C8B95FC2}" presName="parentLeftMargin" presStyleLbl="node1" presStyleIdx="4" presStyleCnt="6"/>
      <dgm:spPr/>
      <dgm:t>
        <a:bodyPr/>
        <a:lstStyle/>
        <a:p>
          <a:endParaRPr lang="en-US"/>
        </a:p>
      </dgm:t>
    </dgm:pt>
    <dgm:pt modelId="{85FABE32-32E8-144E-98C0-920D10A5C0EB}" type="pres">
      <dgm:prSet presAssocID="{2E830095-8CD0-044C-9AC6-6017C8B95FC2}" presName="parentText" presStyleLbl="node1" presStyleIdx="5" presStyleCnt="6">
        <dgm:presLayoutVars>
          <dgm:chMax val="0"/>
          <dgm:bulletEnabled val="1"/>
        </dgm:presLayoutVars>
      </dgm:prSet>
      <dgm:spPr/>
      <dgm:t>
        <a:bodyPr/>
        <a:lstStyle/>
        <a:p>
          <a:endParaRPr lang="en-US"/>
        </a:p>
      </dgm:t>
    </dgm:pt>
    <dgm:pt modelId="{92700AEF-9F2D-4D4F-83C9-FB0DA9B8D490}" type="pres">
      <dgm:prSet presAssocID="{2E830095-8CD0-044C-9AC6-6017C8B95FC2}" presName="negativeSpace" presStyleCnt="0"/>
      <dgm:spPr/>
    </dgm:pt>
    <dgm:pt modelId="{819F35BF-07EB-A14D-8C19-0E32653C01B6}" type="pres">
      <dgm:prSet presAssocID="{2E830095-8CD0-044C-9AC6-6017C8B95FC2}" presName="childText" presStyleLbl="conFgAcc1" presStyleIdx="5" presStyleCnt="6">
        <dgm:presLayoutVars>
          <dgm:bulletEnabled val="1"/>
        </dgm:presLayoutVars>
      </dgm:prSet>
      <dgm:spPr/>
    </dgm:pt>
  </dgm:ptLst>
  <dgm:cxnLst>
    <dgm:cxn modelId="{5470B92B-797C-A542-AE97-ABC2EEC721BE}" type="presOf" srcId="{889DAF9E-8795-BB42-A6D8-F2D1B5E85801}" destId="{70A74910-8EB4-E848-9829-19FECEB2A653}" srcOrd="0" destOrd="0" presId="urn:microsoft.com/office/officeart/2005/8/layout/list1"/>
    <dgm:cxn modelId="{9265491D-41E4-2E43-83D1-141C93DCB4EC}" type="presOf" srcId="{8E60D77B-D440-114B-9728-296BBC73BEFC}" destId="{7D4942E8-51BD-CB47-A449-22E8A19E574D}" srcOrd="0" destOrd="0" presId="urn:microsoft.com/office/officeart/2005/8/layout/list1"/>
    <dgm:cxn modelId="{EF752571-6CAA-A244-8C8B-24A74DC62E1E}" srcId="{2E490254-889E-0944-8062-F50A268819D8}" destId="{2E830095-8CD0-044C-9AC6-6017C8B95FC2}" srcOrd="5" destOrd="0" parTransId="{AE1FD578-9F70-944B-9764-C14DE3BE4619}" sibTransId="{F1C6E89A-6C39-3244-8A9A-3D1FFC04B378}"/>
    <dgm:cxn modelId="{9EE5D602-1C05-C44F-9583-CF3D73AA0180}" srcId="{2E490254-889E-0944-8062-F50A268819D8}" destId="{8E60D77B-D440-114B-9728-296BBC73BEFC}" srcOrd="2" destOrd="0" parTransId="{FFFC0D2B-C935-054C-A08D-FFFB3FB5E31F}" sibTransId="{C1B27EED-92C9-2E4A-BCE5-1BAF49860B59}"/>
    <dgm:cxn modelId="{9E9E58F0-0FE9-1447-96CD-16D206BB1287}" type="presOf" srcId="{FC35629B-EE26-BF48-AD69-5C45ED1A314B}" destId="{F9DAE9E5-BCFA-7346-BE50-47AEE9E7D4BB}" srcOrd="0" destOrd="0" presId="urn:microsoft.com/office/officeart/2005/8/layout/list1"/>
    <dgm:cxn modelId="{F99CAA69-979D-AD49-9139-441B935F860E}" type="presOf" srcId="{2E830095-8CD0-044C-9AC6-6017C8B95FC2}" destId="{73E7A439-375F-F644-81AC-C1FA49DA9B24}" srcOrd="0" destOrd="0" presId="urn:microsoft.com/office/officeart/2005/8/layout/list1"/>
    <dgm:cxn modelId="{0ADAACCF-8ED2-AC4D-A284-80404BBCD38F}" type="presOf" srcId="{2E830095-8CD0-044C-9AC6-6017C8B95FC2}" destId="{85FABE32-32E8-144E-98C0-920D10A5C0EB}" srcOrd="1" destOrd="0" presId="urn:microsoft.com/office/officeart/2005/8/layout/list1"/>
    <dgm:cxn modelId="{2E0142CD-E91B-874F-B573-AD81F91AB467}" type="presOf" srcId="{FC35629B-EE26-BF48-AD69-5C45ED1A314B}" destId="{CD3C1AB4-C436-A049-9DD2-15EE8A9050D8}" srcOrd="1" destOrd="0" presId="urn:microsoft.com/office/officeart/2005/8/layout/list1"/>
    <dgm:cxn modelId="{C0A37A87-A056-6F47-ABDA-C06349BDB489}" srcId="{2E490254-889E-0944-8062-F50A268819D8}" destId="{889DAF9E-8795-BB42-A6D8-F2D1B5E85801}" srcOrd="0" destOrd="0" parTransId="{C012C9FA-D9B2-BA4B-A665-0D54CF5523A7}" sibTransId="{102CB123-ACC9-684C-9A0D-B26072E2C320}"/>
    <dgm:cxn modelId="{9EC4996D-D9B0-2A45-BAFD-1C36FC731957}" type="presOf" srcId="{8E60D77B-D440-114B-9728-296BBC73BEFC}" destId="{A2964804-0C19-3C43-8121-685A30AAD13B}" srcOrd="1" destOrd="0" presId="urn:microsoft.com/office/officeart/2005/8/layout/list1"/>
    <dgm:cxn modelId="{D37714DD-712D-394E-8FF7-AD20967C41B7}" srcId="{2E490254-889E-0944-8062-F50A268819D8}" destId="{FC35629B-EE26-BF48-AD69-5C45ED1A314B}" srcOrd="4" destOrd="0" parTransId="{1984D591-6ED1-154B-A24B-863533288A80}" sibTransId="{EFEBA49B-8659-934B-9587-F0F816A43507}"/>
    <dgm:cxn modelId="{84CB30DF-4E56-E34B-9FBD-DC4B21AC24EF}" type="presOf" srcId="{889DAF9E-8795-BB42-A6D8-F2D1B5E85801}" destId="{8B13CE73-0F87-2040-A895-9031CD3A1691}" srcOrd="1" destOrd="0" presId="urn:microsoft.com/office/officeart/2005/8/layout/list1"/>
    <dgm:cxn modelId="{7C20C5BE-C0BC-1F43-AC83-DA2129BAC0D3}" type="presOf" srcId="{DF79A177-8AB0-0F40-8E3E-9B03F25A4F8E}" destId="{0E251E45-B84F-6549-A255-75B4B74C182F}" srcOrd="0" destOrd="0" presId="urn:microsoft.com/office/officeart/2005/8/layout/list1"/>
    <dgm:cxn modelId="{A8F48AF9-EF08-C144-955C-44FB46B189A0}" srcId="{2E490254-889E-0944-8062-F50A268819D8}" destId="{DF79A177-8AB0-0F40-8E3E-9B03F25A4F8E}" srcOrd="3" destOrd="0" parTransId="{FA7B76F9-4AFF-6E48-9310-7F1327B9B027}" sibTransId="{4B3F12E1-5607-C449-8C79-3A6BF8EB21C8}"/>
    <dgm:cxn modelId="{3BFDEE77-DA05-F543-8208-4E21E76D4B27}" type="presOf" srcId="{2E490254-889E-0944-8062-F50A268819D8}" destId="{951CA327-5350-364C-AC2D-1A2F5E5C0E7A}" srcOrd="0" destOrd="0" presId="urn:microsoft.com/office/officeart/2005/8/layout/list1"/>
    <dgm:cxn modelId="{8BD3A48E-3BD2-F145-ADB8-18BD06D0FA9D}" type="presOf" srcId="{00D79A71-DBF4-1A4A-B3F6-0AEC3EE2BA14}" destId="{4D8D8D53-0630-4449-A84D-AD48D7E8020B}" srcOrd="0" destOrd="0" presId="urn:microsoft.com/office/officeart/2005/8/layout/list1"/>
    <dgm:cxn modelId="{94B0CF4E-0CF8-D344-9D9D-7E9F15133A60}" type="presOf" srcId="{DF79A177-8AB0-0F40-8E3E-9B03F25A4F8E}" destId="{862F831A-AAB8-8D44-9B1A-7A4BC4737503}" srcOrd="1" destOrd="0" presId="urn:microsoft.com/office/officeart/2005/8/layout/list1"/>
    <dgm:cxn modelId="{288BC54B-8144-8043-9ED4-0A32FAB43E0B}" type="presOf" srcId="{00D79A71-DBF4-1A4A-B3F6-0AEC3EE2BA14}" destId="{0CA4D830-0DE6-3447-93D7-B523A263978B}" srcOrd="1" destOrd="0" presId="urn:microsoft.com/office/officeart/2005/8/layout/list1"/>
    <dgm:cxn modelId="{453EE791-30AC-F84E-A185-2DF814A22326}" srcId="{2E490254-889E-0944-8062-F50A268819D8}" destId="{00D79A71-DBF4-1A4A-B3F6-0AEC3EE2BA14}" srcOrd="1" destOrd="0" parTransId="{10864744-0AE0-D143-9B90-4EFC36775F0B}" sibTransId="{EF701596-08D3-CF40-9FC2-01FF19A3A6C4}"/>
    <dgm:cxn modelId="{ABBBBBD7-7F06-9742-B379-DF1A6E70E0FF}" type="presParOf" srcId="{951CA327-5350-364C-AC2D-1A2F5E5C0E7A}" destId="{7094BA00-7EEB-D04B-A088-CDA65BAD97F2}" srcOrd="0" destOrd="0" presId="urn:microsoft.com/office/officeart/2005/8/layout/list1"/>
    <dgm:cxn modelId="{086FAEB6-AF56-7540-AE04-FD0989E916B1}" type="presParOf" srcId="{7094BA00-7EEB-D04B-A088-CDA65BAD97F2}" destId="{70A74910-8EB4-E848-9829-19FECEB2A653}" srcOrd="0" destOrd="0" presId="urn:microsoft.com/office/officeart/2005/8/layout/list1"/>
    <dgm:cxn modelId="{DD7644B3-1B0E-254E-AFF2-13D55B09EB1A}" type="presParOf" srcId="{7094BA00-7EEB-D04B-A088-CDA65BAD97F2}" destId="{8B13CE73-0F87-2040-A895-9031CD3A1691}" srcOrd="1" destOrd="0" presId="urn:microsoft.com/office/officeart/2005/8/layout/list1"/>
    <dgm:cxn modelId="{FDAB65C4-192B-0C4F-800C-8F95B6C5FB37}" type="presParOf" srcId="{951CA327-5350-364C-AC2D-1A2F5E5C0E7A}" destId="{CF514ED2-0A63-4C4F-A85E-C429D757913A}" srcOrd="1" destOrd="0" presId="urn:microsoft.com/office/officeart/2005/8/layout/list1"/>
    <dgm:cxn modelId="{8F2B1616-949E-0949-B029-B3F2CE9FA7B2}" type="presParOf" srcId="{951CA327-5350-364C-AC2D-1A2F5E5C0E7A}" destId="{97319EA3-FF9D-F64E-BC4C-CD74A3BDC02C}" srcOrd="2" destOrd="0" presId="urn:microsoft.com/office/officeart/2005/8/layout/list1"/>
    <dgm:cxn modelId="{0E33E681-8255-2F47-BCF6-F626E4E8201F}" type="presParOf" srcId="{951CA327-5350-364C-AC2D-1A2F5E5C0E7A}" destId="{039AC954-94DF-CE41-BB27-74968A1F5344}" srcOrd="3" destOrd="0" presId="urn:microsoft.com/office/officeart/2005/8/layout/list1"/>
    <dgm:cxn modelId="{1BA292DF-557D-0E4A-B130-812CB61A0FE9}" type="presParOf" srcId="{951CA327-5350-364C-AC2D-1A2F5E5C0E7A}" destId="{446DBA02-392B-554E-A822-9D969EFBE79F}" srcOrd="4" destOrd="0" presId="urn:microsoft.com/office/officeart/2005/8/layout/list1"/>
    <dgm:cxn modelId="{DF140F84-5D08-4A42-865D-4113A828A28B}" type="presParOf" srcId="{446DBA02-392B-554E-A822-9D969EFBE79F}" destId="{4D8D8D53-0630-4449-A84D-AD48D7E8020B}" srcOrd="0" destOrd="0" presId="urn:microsoft.com/office/officeart/2005/8/layout/list1"/>
    <dgm:cxn modelId="{A40B1D49-3632-CD49-8A3C-181FAC09B3A1}" type="presParOf" srcId="{446DBA02-392B-554E-A822-9D969EFBE79F}" destId="{0CA4D830-0DE6-3447-93D7-B523A263978B}" srcOrd="1" destOrd="0" presId="urn:microsoft.com/office/officeart/2005/8/layout/list1"/>
    <dgm:cxn modelId="{ADAEA5FD-2859-664D-853A-410FB4147079}" type="presParOf" srcId="{951CA327-5350-364C-AC2D-1A2F5E5C0E7A}" destId="{786562F8-A154-C44A-B6D1-A0352B12E7A7}" srcOrd="5" destOrd="0" presId="urn:microsoft.com/office/officeart/2005/8/layout/list1"/>
    <dgm:cxn modelId="{A6A0F900-572E-A345-BD7E-CE88B730AA4F}" type="presParOf" srcId="{951CA327-5350-364C-AC2D-1A2F5E5C0E7A}" destId="{376817F5-6A5F-624D-84C7-594C71DC20BD}" srcOrd="6" destOrd="0" presId="urn:microsoft.com/office/officeart/2005/8/layout/list1"/>
    <dgm:cxn modelId="{38C3B020-9456-C144-862D-EDEFEF039326}" type="presParOf" srcId="{951CA327-5350-364C-AC2D-1A2F5E5C0E7A}" destId="{4B06ECE2-E829-3943-A955-EE0EA7C6D665}" srcOrd="7" destOrd="0" presId="urn:microsoft.com/office/officeart/2005/8/layout/list1"/>
    <dgm:cxn modelId="{A8CD815F-E94E-9F4A-A033-B5A26F9B9519}" type="presParOf" srcId="{951CA327-5350-364C-AC2D-1A2F5E5C0E7A}" destId="{3CF1BC80-0313-DC40-9B36-F8949E893EA2}" srcOrd="8" destOrd="0" presId="urn:microsoft.com/office/officeart/2005/8/layout/list1"/>
    <dgm:cxn modelId="{4F0F3CD0-F1BF-074D-8055-5BE38E7788AD}" type="presParOf" srcId="{3CF1BC80-0313-DC40-9B36-F8949E893EA2}" destId="{7D4942E8-51BD-CB47-A449-22E8A19E574D}" srcOrd="0" destOrd="0" presId="urn:microsoft.com/office/officeart/2005/8/layout/list1"/>
    <dgm:cxn modelId="{95309FD8-6597-9B4D-920A-44578DEBAF1A}" type="presParOf" srcId="{3CF1BC80-0313-DC40-9B36-F8949E893EA2}" destId="{A2964804-0C19-3C43-8121-685A30AAD13B}" srcOrd="1" destOrd="0" presId="urn:microsoft.com/office/officeart/2005/8/layout/list1"/>
    <dgm:cxn modelId="{2A906B5F-2F53-B943-AF2F-BAA874A99F04}" type="presParOf" srcId="{951CA327-5350-364C-AC2D-1A2F5E5C0E7A}" destId="{B53ABEA1-9697-2E46-B88C-91DE14F032B1}" srcOrd="9" destOrd="0" presId="urn:microsoft.com/office/officeart/2005/8/layout/list1"/>
    <dgm:cxn modelId="{BA317EEC-1F84-4044-84E2-98CB21F6C0E2}" type="presParOf" srcId="{951CA327-5350-364C-AC2D-1A2F5E5C0E7A}" destId="{94103761-2106-2D43-BC9A-E505B6AEFBD1}" srcOrd="10" destOrd="0" presId="urn:microsoft.com/office/officeart/2005/8/layout/list1"/>
    <dgm:cxn modelId="{B54F7273-20C6-214F-8476-1FD68ECFE525}" type="presParOf" srcId="{951CA327-5350-364C-AC2D-1A2F5E5C0E7A}" destId="{59998498-9B81-614C-AECF-3F28D093E1DD}" srcOrd="11" destOrd="0" presId="urn:microsoft.com/office/officeart/2005/8/layout/list1"/>
    <dgm:cxn modelId="{8985007B-EA10-464E-9F52-2AF571C618BF}" type="presParOf" srcId="{951CA327-5350-364C-AC2D-1A2F5E5C0E7A}" destId="{A4261431-1758-4846-B714-76830D11BCBD}" srcOrd="12" destOrd="0" presId="urn:microsoft.com/office/officeart/2005/8/layout/list1"/>
    <dgm:cxn modelId="{A9403B0C-0D81-A84E-8410-11D28C02076E}" type="presParOf" srcId="{A4261431-1758-4846-B714-76830D11BCBD}" destId="{0E251E45-B84F-6549-A255-75B4B74C182F}" srcOrd="0" destOrd="0" presId="urn:microsoft.com/office/officeart/2005/8/layout/list1"/>
    <dgm:cxn modelId="{855A0AE6-B197-CA44-A3A5-BFE1A4A3B87B}" type="presParOf" srcId="{A4261431-1758-4846-B714-76830D11BCBD}" destId="{862F831A-AAB8-8D44-9B1A-7A4BC4737503}" srcOrd="1" destOrd="0" presId="urn:microsoft.com/office/officeart/2005/8/layout/list1"/>
    <dgm:cxn modelId="{B9D3806F-1C14-B440-A033-A25B36FD54C6}" type="presParOf" srcId="{951CA327-5350-364C-AC2D-1A2F5E5C0E7A}" destId="{71A061B8-8F3D-7B41-9134-1124B3C0C85D}" srcOrd="13" destOrd="0" presId="urn:microsoft.com/office/officeart/2005/8/layout/list1"/>
    <dgm:cxn modelId="{F0CA53ED-D53B-2E40-9474-EFDE845FA7CA}" type="presParOf" srcId="{951CA327-5350-364C-AC2D-1A2F5E5C0E7A}" destId="{449230DE-2320-3041-8390-66AE44EC98AA}" srcOrd="14" destOrd="0" presId="urn:microsoft.com/office/officeart/2005/8/layout/list1"/>
    <dgm:cxn modelId="{5AEB9508-F1BA-7F47-8289-57169A3DCF43}" type="presParOf" srcId="{951CA327-5350-364C-AC2D-1A2F5E5C0E7A}" destId="{610EEAC6-6529-4542-A1D4-835291F283FD}" srcOrd="15" destOrd="0" presId="urn:microsoft.com/office/officeart/2005/8/layout/list1"/>
    <dgm:cxn modelId="{03382481-5566-B842-A2E2-5854EC889A95}" type="presParOf" srcId="{951CA327-5350-364C-AC2D-1A2F5E5C0E7A}" destId="{12B85264-DCCB-0347-8EF0-A35C60B187AB}" srcOrd="16" destOrd="0" presId="urn:microsoft.com/office/officeart/2005/8/layout/list1"/>
    <dgm:cxn modelId="{B424BA7F-B56E-D04F-A7DE-22261CD0A994}" type="presParOf" srcId="{12B85264-DCCB-0347-8EF0-A35C60B187AB}" destId="{F9DAE9E5-BCFA-7346-BE50-47AEE9E7D4BB}" srcOrd="0" destOrd="0" presId="urn:microsoft.com/office/officeart/2005/8/layout/list1"/>
    <dgm:cxn modelId="{1E61B239-EAB5-674B-931F-649173C9EE25}" type="presParOf" srcId="{12B85264-DCCB-0347-8EF0-A35C60B187AB}" destId="{CD3C1AB4-C436-A049-9DD2-15EE8A9050D8}" srcOrd="1" destOrd="0" presId="urn:microsoft.com/office/officeart/2005/8/layout/list1"/>
    <dgm:cxn modelId="{F9FE47A3-C1A2-3144-A792-BFF7EF2A8AAD}" type="presParOf" srcId="{951CA327-5350-364C-AC2D-1A2F5E5C0E7A}" destId="{33932177-90BD-674C-A6E1-F3143BA87022}" srcOrd="17" destOrd="0" presId="urn:microsoft.com/office/officeart/2005/8/layout/list1"/>
    <dgm:cxn modelId="{BA2C32EC-D4C1-CD41-A314-66F6E4FE3DF0}" type="presParOf" srcId="{951CA327-5350-364C-AC2D-1A2F5E5C0E7A}" destId="{B53A40CF-6625-C648-BCD2-78EF75968FEA}" srcOrd="18" destOrd="0" presId="urn:microsoft.com/office/officeart/2005/8/layout/list1"/>
    <dgm:cxn modelId="{3D566F22-1CEC-274B-BCB7-853478C15871}" type="presParOf" srcId="{951CA327-5350-364C-AC2D-1A2F5E5C0E7A}" destId="{804A8BFE-10E8-0F4D-B168-66E8FD32605E}" srcOrd="19" destOrd="0" presId="urn:microsoft.com/office/officeart/2005/8/layout/list1"/>
    <dgm:cxn modelId="{1D3998D4-C468-B849-860A-98ADADE5590F}" type="presParOf" srcId="{951CA327-5350-364C-AC2D-1A2F5E5C0E7A}" destId="{8DFAF383-9A44-2A4D-B52E-6B1D2DFF1297}" srcOrd="20" destOrd="0" presId="urn:microsoft.com/office/officeart/2005/8/layout/list1"/>
    <dgm:cxn modelId="{B561A84E-169B-7A4A-9731-C8AF2F45A375}" type="presParOf" srcId="{8DFAF383-9A44-2A4D-B52E-6B1D2DFF1297}" destId="{73E7A439-375F-F644-81AC-C1FA49DA9B24}" srcOrd="0" destOrd="0" presId="urn:microsoft.com/office/officeart/2005/8/layout/list1"/>
    <dgm:cxn modelId="{3AC5C9FE-C540-2B41-8428-4F41BF77229B}" type="presParOf" srcId="{8DFAF383-9A44-2A4D-B52E-6B1D2DFF1297}" destId="{85FABE32-32E8-144E-98C0-920D10A5C0EB}" srcOrd="1" destOrd="0" presId="urn:microsoft.com/office/officeart/2005/8/layout/list1"/>
    <dgm:cxn modelId="{24B41122-EA95-8C42-B9D1-2F9E90AEE6A8}" type="presParOf" srcId="{951CA327-5350-364C-AC2D-1A2F5E5C0E7A}" destId="{92700AEF-9F2D-4D4F-83C9-FB0DA9B8D490}" srcOrd="21" destOrd="0" presId="urn:microsoft.com/office/officeart/2005/8/layout/list1"/>
    <dgm:cxn modelId="{B0CAD04C-CDB9-9F4E-8D9B-51B9E68D0FB8}" type="presParOf" srcId="{951CA327-5350-364C-AC2D-1A2F5E5C0E7A}" destId="{819F35BF-07EB-A14D-8C19-0E32653C01B6}"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5291-7D89-BB42-928D-8820CF2FBB30}">
      <dsp:nvSpPr>
        <dsp:cNvPr id="0" name=""/>
        <dsp:cNvSpPr/>
      </dsp:nvSpPr>
      <dsp:spPr>
        <a:xfrm>
          <a:off x="0" y="607688"/>
          <a:ext cx="10515600" cy="781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B78D772-92B7-3741-A1F6-FB85ECC6968E}">
      <dsp:nvSpPr>
        <dsp:cNvPr id="0" name=""/>
        <dsp:cNvSpPr/>
      </dsp:nvSpPr>
      <dsp:spPr>
        <a:xfrm>
          <a:off x="525780" y="150128"/>
          <a:ext cx="7360920" cy="915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377950">
            <a:lnSpc>
              <a:spcPct val="90000"/>
            </a:lnSpc>
            <a:spcBef>
              <a:spcPct val="0"/>
            </a:spcBef>
            <a:spcAft>
              <a:spcPct val="35000"/>
            </a:spcAft>
          </a:pPr>
          <a:r>
            <a:rPr lang="en-US" sz="3100" kern="1200" dirty="0" smtClean="0"/>
            <a:t>Programming is</a:t>
          </a:r>
          <a:r>
            <a:rPr lang="en-US" sz="3100" kern="1200" baseline="0" dirty="0" smtClean="0"/>
            <a:t> f</a:t>
          </a:r>
          <a:r>
            <a:rPr lang="en-US" sz="3100" kern="1200" dirty="0" smtClean="0"/>
            <a:t>un</a:t>
          </a:r>
          <a:endParaRPr lang="en-US" sz="3100" kern="1200" dirty="0"/>
        </a:p>
      </dsp:txBody>
      <dsp:txXfrm>
        <a:off x="570452" y="194800"/>
        <a:ext cx="7271576" cy="825776"/>
      </dsp:txXfrm>
    </dsp:sp>
    <dsp:sp modelId="{3F7C8357-A801-8B4E-9FDD-9D63219D2238}">
      <dsp:nvSpPr>
        <dsp:cNvPr id="0" name=""/>
        <dsp:cNvSpPr/>
      </dsp:nvSpPr>
      <dsp:spPr>
        <a:xfrm>
          <a:off x="0" y="2013849"/>
          <a:ext cx="10515600" cy="781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60BBF6B-03D9-EC47-A08E-44E1B45728CD}">
      <dsp:nvSpPr>
        <dsp:cNvPr id="0" name=""/>
        <dsp:cNvSpPr/>
      </dsp:nvSpPr>
      <dsp:spPr>
        <a:xfrm>
          <a:off x="525780" y="1556289"/>
          <a:ext cx="7360920" cy="915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377950">
            <a:lnSpc>
              <a:spcPct val="90000"/>
            </a:lnSpc>
            <a:spcBef>
              <a:spcPct val="0"/>
            </a:spcBef>
            <a:spcAft>
              <a:spcPct val="35000"/>
            </a:spcAft>
          </a:pPr>
          <a:r>
            <a:rPr lang="en-US" sz="3100" kern="1200" dirty="0" smtClean="0"/>
            <a:t>Programming is an exercise</a:t>
          </a:r>
          <a:r>
            <a:rPr lang="en-US" sz="3100" kern="1200" baseline="0" dirty="0" smtClean="0"/>
            <a:t> for your brain</a:t>
          </a:r>
          <a:endParaRPr lang="en-US" sz="3100" kern="1200" dirty="0"/>
        </a:p>
      </dsp:txBody>
      <dsp:txXfrm>
        <a:off x="570452" y="1600961"/>
        <a:ext cx="7271576" cy="825776"/>
      </dsp:txXfrm>
    </dsp:sp>
    <dsp:sp modelId="{EEE14EBD-592C-4A4B-8AA6-5ACD000FFB3E}">
      <dsp:nvSpPr>
        <dsp:cNvPr id="0" name=""/>
        <dsp:cNvSpPr/>
      </dsp:nvSpPr>
      <dsp:spPr>
        <a:xfrm>
          <a:off x="0" y="3420009"/>
          <a:ext cx="10515600" cy="781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A511EEB-6E77-D34E-B8A6-A1A36886DE6C}">
      <dsp:nvSpPr>
        <dsp:cNvPr id="0" name=""/>
        <dsp:cNvSpPr/>
      </dsp:nvSpPr>
      <dsp:spPr>
        <a:xfrm>
          <a:off x="525780" y="2962449"/>
          <a:ext cx="7360920" cy="915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377950">
            <a:lnSpc>
              <a:spcPct val="90000"/>
            </a:lnSpc>
            <a:spcBef>
              <a:spcPct val="0"/>
            </a:spcBef>
            <a:spcAft>
              <a:spcPct val="35000"/>
            </a:spcAft>
          </a:pPr>
          <a:r>
            <a:rPr lang="en-US" sz="3100" kern="1200" dirty="0" smtClean="0"/>
            <a:t>Programming is mental sport</a:t>
          </a:r>
          <a:endParaRPr lang="en-US" sz="3100" kern="1200" dirty="0"/>
        </a:p>
      </dsp:txBody>
      <dsp:txXfrm>
        <a:off x="570452" y="3007121"/>
        <a:ext cx="727157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8C2F4-497D-9C45-8FF0-44193345DE7C}">
      <dsp:nvSpPr>
        <dsp:cNvPr id="0" name=""/>
        <dsp:cNvSpPr/>
      </dsp:nvSpPr>
      <dsp:spPr>
        <a:xfrm>
          <a:off x="0" y="0"/>
          <a:ext cx="8412480" cy="95729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1. Choose a Programming Language</a:t>
          </a:r>
          <a:endParaRPr lang="en-US" sz="2500" kern="1200" dirty="0"/>
        </a:p>
      </dsp:txBody>
      <dsp:txXfrm>
        <a:off x="28038" y="28038"/>
        <a:ext cx="7298593" cy="901218"/>
      </dsp:txXfrm>
    </dsp:sp>
    <dsp:sp modelId="{559A2220-7B54-3F4A-AE5D-BEE1BBD43665}">
      <dsp:nvSpPr>
        <dsp:cNvPr id="0" name=""/>
        <dsp:cNvSpPr/>
      </dsp:nvSpPr>
      <dsp:spPr>
        <a:xfrm>
          <a:off x="704545" y="1131347"/>
          <a:ext cx="8412480" cy="95729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2. Understand</a:t>
          </a:r>
          <a:r>
            <a:rPr lang="en-US" sz="2500" kern="1200" baseline="0" dirty="0" smtClean="0"/>
            <a:t> the Concept of Time and Space Complexity</a:t>
          </a:r>
          <a:endParaRPr lang="en-US" sz="2500" kern="1200" dirty="0"/>
        </a:p>
      </dsp:txBody>
      <dsp:txXfrm>
        <a:off x="732583" y="1159385"/>
        <a:ext cx="7029617" cy="901218"/>
      </dsp:txXfrm>
    </dsp:sp>
    <dsp:sp modelId="{59171DAD-4D48-1A41-BB2D-DAC468BEDF69}">
      <dsp:nvSpPr>
        <dsp:cNvPr id="0" name=""/>
        <dsp:cNvSpPr/>
      </dsp:nvSpPr>
      <dsp:spPr>
        <a:xfrm>
          <a:off x="1398574" y="2262695"/>
          <a:ext cx="8412480" cy="95729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3. Learn the Fundamentals of Data Structures</a:t>
          </a:r>
          <a:r>
            <a:rPr lang="en-US" sz="2500" kern="1200" baseline="0" dirty="0" smtClean="0"/>
            <a:t> and Algorithms</a:t>
          </a:r>
          <a:endParaRPr lang="en-US" sz="2500" kern="1200" dirty="0"/>
        </a:p>
      </dsp:txBody>
      <dsp:txXfrm>
        <a:off x="1426612" y="2290733"/>
        <a:ext cx="7040133" cy="901218"/>
      </dsp:txXfrm>
    </dsp:sp>
    <dsp:sp modelId="{34B23030-1CE2-5549-AB46-F50859C1133B}">
      <dsp:nvSpPr>
        <dsp:cNvPr id="0" name=""/>
        <dsp:cNvSpPr/>
      </dsp:nvSpPr>
      <dsp:spPr>
        <a:xfrm>
          <a:off x="2103119" y="3394043"/>
          <a:ext cx="8412480" cy="95729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4.</a:t>
          </a:r>
          <a:r>
            <a:rPr lang="en-US" sz="2500" kern="1200" baseline="0" dirty="0" smtClean="0"/>
            <a:t> Take the Challenge and Solve Coding Problems</a:t>
          </a:r>
          <a:endParaRPr lang="en-US" sz="2500" kern="1200" dirty="0"/>
        </a:p>
      </dsp:txBody>
      <dsp:txXfrm>
        <a:off x="2131157" y="3422081"/>
        <a:ext cx="7029617" cy="901218"/>
      </dsp:txXfrm>
    </dsp:sp>
    <dsp:sp modelId="{8C7D45C7-E319-6B43-A4EC-2111BD504E3C}">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7930242" y="733200"/>
        <a:ext cx="342233" cy="468236"/>
      </dsp:txXfrm>
    </dsp:sp>
    <dsp:sp modelId="{873B6198-541D-744E-8437-22C1FCA70AFE}">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8634787" y="1864548"/>
        <a:ext cx="342233" cy="468236"/>
      </dsp:txXfrm>
    </dsp:sp>
    <dsp:sp modelId="{3494310F-539D-D849-A7B9-62AAF81D5063}">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9328817"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A978E-EE53-0A4F-8C29-AC68F1A4AF1E}">
      <dsp:nvSpPr>
        <dsp:cNvPr id="0" name=""/>
        <dsp:cNvSpPr/>
      </dsp:nvSpPr>
      <dsp:spPr>
        <a:xfrm>
          <a:off x="0" y="352809"/>
          <a:ext cx="10515600"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00EE1FE-563E-284F-AA19-6EE5B77C9322}">
      <dsp:nvSpPr>
        <dsp:cNvPr id="0" name=""/>
        <dsp:cNvSpPr/>
      </dsp:nvSpPr>
      <dsp:spPr>
        <a:xfrm>
          <a:off x="525780" y="72369"/>
          <a:ext cx="7360920"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dirty="0" smtClean="0"/>
            <a:t>1. Makes you a desirable candidate</a:t>
          </a:r>
          <a:r>
            <a:rPr lang="en-US" sz="1900" kern="1200" baseline="0" dirty="0" smtClean="0"/>
            <a:t> to major companies</a:t>
          </a:r>
          <a:endParaRPr lang="en-US" sz="1900" kern="1200" dirty="0"/>
        </a:p>
      </dsp:txBody>
      <dsp:txXfrm>
        <a:off x="553160" y="99749"/>
        <a:ext cx="7306160" cy="506120"/>
      </dsp:txXfrm>
    </dsp:sp>
    <dsp:sp modelId="{537619AF-8F63-D949-92CA-3A2E0E7CABCA}">
      <dsp:nvSpPr>
        <dsp:cNvPr id="0" name=""/>
        <dsp:cNvSpPr/>
      </dsp:nvSpPr>
      <dsp:spPr>
        <a:xfrm>
          <a:off x="0" y="1214649"/>
          <a:ext cx="10515600"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3EBDB9A-8EDD-1243-A71D-D22637EA54F6}">
      <dsp:nvSpPr>
        <dsp:cNvPr id="0" name=""/>
        <dsp:cNvSpPr/>
      </dsp:nvSpPr>
      <dsp:spPr>
        <a:xfrm>
          <a:off x="525780" y="934209"/>
          <a:ext cx="7360920"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dirty="0" smtClean="0"/>
            <a:t>2. Makes you faster and more focused</a:t>
          </a:r>
          <a:endParaRPr lang="en-US" sz="1900" kern="1200" dirty="0"/>
        </a:p>
      </dsp:txBody>
      <dsp:txXfrm>
        <a:off x="553160" y="961589"/>
        <a:ext cx="7306160" cy="506120"/>
      </dsp:txXfrm>
    </dsp:sp>
    <dsp:sp modelId="{545091C3-B2ED-1B48-A428-0A1DE50CD5D7}">
      <dsp:nvSpPr>
        <dsp:cNvPr id="0" name=""/>
        <dsp:cNvSpPr/>
      </dsp:nvSpPr>
      <dsp:spPr>
        <a:xfrm>
          <a:off x="0" y="2076489"/>
          <a:ext cx="10515600"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DE5F0BB-593B-3D41-BAF4-4BBB97EB4B38}">
      <dsp:nvSpPr>
        <dsp:cNvPr id="0" name=""/>
        <dsp:cNvSpPr/>
      </dsp:nvSpPr>
      <dsp:spPr>
        <a:xfrm>
          <a:off x="525780" y="1796049"/>
          <a:ext cx="7360920"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dirty="0" smtClean="0"/>
            <a:t>3. Helps you solve</a:t>
          </a:r>
          <a:r>
            <a:rPr lang="en-US" sz="1900" kern="1200" baseline="0" dirty="0" smtClean="0"/>
            <a:t> complicated problems</a:t>
          </a:r>
          <a:endParaRPr lang="en-US" sz="1900" kern="1200" dirty="0"/>
        </a:p>
      </dsp:txBody>
      <dsp:txXfrm>
        <a:off x="553160" y="1823429"/>
        <a:ext cx="7306160" cy="506120"/>
      </dsp:txXfrm>
    </dsp:sp>
    <dsp:sp modelId="{F980FA50-6D6C-514B-923F-61886FA2108E}">
      <dsp:nvSpPr>
        <dsp:cNvPr id="0" name=""/>
        <dsp:cNvSpPr/>
      </dsp:nvSpPr>
      <dsp:spPr>
        <a:xfrm>
          <a:off x="0" y="2938329"/>
          <a:ext cx="10515600"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D974F8-79C1-8D46-8347-6BC3B72EBA74}">
      <dsp:nvSpPr>
        <dsp:cNvPr id="0" name=""/>
        <dsp:cNvSpPr/>
      </dsp:nvSpPr>
      <dsp:spPr>
        <a:xfrm>
          <a:off x="525780" y="2657889"/>
          <a:ext cx="7360920"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dirty="0" smtClean="0"/>
            <a:t>4. Teaches you how to work in teams</a:t>
          </a:r>
          <a:endParaRPr lang="en-US" sz="1900" kern="1200" dirty="0"/>
        </a:p>
      </dsp:txBody>
      <dsp:txXfrm>
        <a:off x="553160" y="2685269"/>
        <a:ext cx="7306160" cy="506120"/>
      </dsp:txXfrm>
    </dsp:sp>
    <dsp:sp modelId="{70D72B94-8DEC-8641-B4F8-3C9885182891}">
      <dsp:nvSpPr>
        <dsp:cNvPr id="0" name=""/>
        <dsp:cNvSpPr/>
      </dsp:nvSpPr>
      <dsp:spPr>
        <a:xfrm>
          <a:off x="0" y="3800169"/>
          <a:ext cx="10515600"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5AB6383-1C4A-3A4F-8FFC-2E5A36743645}">
      <dsp:nvSpPr>
        <dsp:cNvPr id="0" name=""/>
        <dsp:cNvSpPr/>
      </dsp:nvSpPr>
      <dsp:spPr>
        <a:xfrm>
          <a:off x="525780" y="3519729"/>
          <a:ext cx="7360920"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dirty="0" smtClean="0"/>
            <a:t>5.</a:t>
          </a:r>
          <a:r>
            <a:rPr lang="en-US" sz="1900" kern="1200" baseline="0" dirty="0" smtClean="0"/>
            <a:t> Training and participation helps you prepare for a career in coding</a:t>
          </a:r>
          <a:endParaRPr lang="en-US" sz="1900" kern="1200" dirty="0"/>
        </a:p>
      </dsp:txBody>
      <dsp:txXfrm>
        <a:off x="553160" y="3547109"/>
        <a:ext cx="73061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312BD-B010-F145-BD95-2BE49127914A}">
      <dsp:nvSpPr>
        <dsp:cNvPr id="0" name=""/>
        <dsp:cNvSpPr/>
      </dsp:nvSpPr>
      <dsp:spPr>
        <a:xfrm rot="5400000">
          <a:off x="485981" y="1604301"/>
          <a:ext cx="1463642" cy="2435467"/>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7D472B-3250-4B47-B2C5-ACFABFAA84F5}">
      <dsp:nvSpPr>
        <dsp:cNvPr id="0" name=""/>
        <dsp:cNvSpPr/>
      </dsp:nvSpPr>
      <dsp:spPr>
        <a:xfrm>
          <a:off x="241663" y="2331981"/>
          <a:ext cx="2198753" cy="192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1. Applying to the company</a:t>
          </a:r>
          <a:endParaRPr lang="en-US" sz="3200" kern="1200" dirty="0"/>
        </a:p>
      </dsp:txBody>
      <dsp:txXfrm>
        <a:off x="241663" y="2331981"/>
        <a:ext cx="2198753" cy="1927336"/>
      </dsp:txXfrm>
    </dsp:sp>
    <dsp:sp modelId="{25FDE168-933E-744E-8FEF-B4275E8C2CDA}">
      <dsp:nvSpPr>
        <dsp:cNvPr id="0" name=""/>
        <dsp:cNvSpPr/>
      </dsp:nvSpPr>
      <dsp:spPr>
        <a:xfrm>
          <a:off x="2025558" y="1424999"/>
          <a:ext cx="414859" cy="414859"/>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D5EE098-19F8-5643-BDAD-87745B48F29B}">
      <dsp:nvSpPr>
        <dsp:cNvPr id="0" name=""/>
        <dsp:cNvSpPr/>
      </dsp:nvSpPr>
      <dsp:spPr>
        <a:xfrm rot="5400000">
          <a:off x="3177686" y="938236"/>
          <a:ext cx="1463642" cy="2435467"/>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F063C8-4F10-3647-87E2-1DEFCD998744}">
      <dsp:nvSpPr>
        <dsp:cNvPr id="0" name=""/>
        <dsp:cNvSpPr/>
      </dsp:nvSpPr>
      <dsp:spPr>
        <a:xfrm>
          <a:off x="2933368" y="1665916"/>
          <a:ext cx="2198753" cy="192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t>2. Online interview</a:t>
          </a:r>
          <a:endParaRPr lang="en-US" sz="3600" kern="1200" dirty="0"/>
        </a:p>
      </dsp:txBody>
      <dsp:txXfrm>
        <a:off x="2933368" y="1665916"/>
        <a:ext cx="2198753" cy="1927336"/>
      </dsp:txXfrm>
    </dsp:sp>
    <dsp:sp modelId="{4040A7CE-E7B7-0F41-A1F9-3353226DE961}">
      <dsp:nvSpPr>
        <dsp:cNvPr id="0" name=""/>
        <dsp:cNvSpPr/>
      </dsp:nvSpPr>
      <dsp:spPr>
        <a:xfrm>
          <a:off x="4717262" y="758934"/>
          <a:ext cx="414859" cy="414859"/>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7726F7-7773-EA45-B4F6-AD83ABD76882}">
      <dsp:nvSpPr>
        <dsp:cNvPr id="0" name=""/>
        <dsp:cNvSpPr/>
      </dsp:nvSpPr>
      <dsp:spPr>
        <a:xfrm rot="5400000">
          <a:off x="5869390" y="272171"/>
          <a:ext cx="1463642" cy="2435467"/>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A4FDB92-11AC-2947-8397-E6D624AA8AC5}">
      <dsp:nvSpPr>
        <dsp:cNvPr id="0" name=""/>
        <dsp:cNvSpPr/>
      </dsp:nvSpPr>
      <dsp:spPr>
        <a:xfrm>
          <a:off x="5625072" y="999851"/>
          <a:ext cx="2198753" cy="192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t>3. Onsite interviews</a:t>
          </a:r>
          <a:endParaRPr lang="en-US" sz="3600" kern="1200" dirty="0"/>
        </a:p>
      </dsp:txBody>
      <dsp:txXfrm>
        <a:off x="5625072" y="999851"/>
        <a:ext cx="2198753" cy="1927336"/>
      </dsp:txXfrm>
    </dsp:sp>
    <dsp:sp modelId="{D2716F91-88E1-8E47-BBD5-DC117D746CBC}">
      <dsp:nvSpPr>
        <dsp:cNvPr id="0" name=""/>
        <dsp:cNvSpPr/>
      </dsp:nvSpPr>
      <dsp:spPr>
        <a:xfrm>
          <a:off x="7408967" y="92869"/>
          <a:ext cx="414859" cy="414859"/>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CF164A-52BB-B540-BD41-B0CF7788D1C3}">
      <dsp:nvSpPr>
        <dsp:cNvPr id="0" name=""/>
        <dsp:cNvSpPr/>
      </dsp:nvSpPr>
      <dsp:spPr>
        <a:xfrm rot="5400000">
          <a:off x="8561095" y="-393893"/>
          <a:ext cx="1463642" cy="2435467"/>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69CA7D-AC0D-5B49-B7EC-0AE7A6084DAC}">
      <dsp:nvSpPr>
        <dsp:cNvPr id="0" name=""/>
        <dsp:cNvSpPr/>
      </dsp:nvSpPr>
      <dsp:spPr>
        <a:xfrm>
          <a:off x="8316776" y="333786"/>
          <a:ext cx="2198753" cy="192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t>4. Offer and beyond</a:t>
          </a:r>
          <a:endParaRPr lang="en-US" sz="3600" kern="1200" dirty="0"/>
        </a:p>
      </dsp:txBody>
      <dsp:txXfrm>
        <a:off x="8316776" y="333786"/>
        <a:ext cx="2198753" cy="1927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170E4-2A8A-AB40-909A-712E57760E29}">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8AE02CE-AE2C-CD4B-965C-B3E7E1A188DE}">
      <dsp:nvSpPr>
        <dsp:cNvPr id="0" name=""/>
        <dsp:cNvSpPr/>
      </dsp:nvSpPr>
      <dsp:spPr>
        <a:xfrm>
          <a:off x="525780" y="19448"/>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Coding interviews</a:t>
          </a:r>
          <a:endParaRPr lang="en-US" sz="3300" kern="1200" dirty="0"/>
        </a:p>
      </dsp:txBody>
      <dsp:txXfrm>
        <a:off x="573335" y="67003"/>
        <a:ext cx="7265810" cy="879050"/>
      </dsp:txXfrm>
    </dsp:sp>
    <dsp:sp modelId="{7AD02F5C-0E67-5D41-9D60-90A2904E745E}">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D9BE6A-EC6F-624F-A0A0-996A99213E62}">
      <dsp:nvSpPr>
        <dsp:cNvPr id="0" name=""/>
        <dsp:cNvSpPr/>
      </dsp:nvSpPr>
      <dsp:spPr>
        <a:xfrm>
          <a:off x="525780" y="1516329"/>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Behavioral interviews</a:t>
          </a:r>
          <a:endParaRPr lang="en-US" sz="3300" kern="1200" dirty="0"/>
        </a:p>
      </dsp:txBody>
      <dsp:txXfrm>
        <a:off x="573335" y="1563884"/>
        <a:ext cx="7265810" cy="879050"/>
      </dsp:txXfrm>
    </dsp:sp>
    <dsp:sp modelId="{C48DFB61-41D3-B24B-B3AB-7C0000BDC64D}">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8107B34-2B4D-3240-8674-333A2C10BA90}">
      <dsp:nvSpPr>
        <dsp:cNvPr id="0" name=""/>
        <dsp:cNvSpPr/>
      </dsp:nvSpPr>
      <dsp:spPr>
        <a:xfrm>
          <a:off x="525780" y="3013209"/>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System design interviews</a:t>
          </a:r>
          <a:endParaRPr lang="en-US" sz="3300" kern="1200" dirty="0"/>
        </a:p>
      </dsp:txBody>
      <dsp:txXfrm>
        <a:off x="573335" y="3060764"/>
        <a:ext cx="7265810" cy="879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7D2BE-30F7-4F45-A59C-13D6C4B39AB7}">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340E4A-1AA0-4D4E-956A-C5E1A467F29D}">
      <dsp:nvSpPr>
        <dsp:cNvPr id="0" name=""/>
        <dsp:cNvSpPr/>
      </dsp:nvSpPr>
      <dsp:spPr>
        <a:xfrm>
          <a:off x="525780" y="19448"/>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Internships</a:t>
          </a:r>
          <a:endParaRPr lang="en-US" sz="3300" kern="1200" dirty="0"/>
        </a:p>
      </dsp:txBody>
      <dsp:txXfrm>
        <a:off x="573335" y="67003"/>
        <a:ext cx="7265810" cy="879050"/>
      </dsp:txXfrm>
    </dsp:sp>
    <dsp:sp modelId="{E06B1237-6B05-8C45-8EAE-146E7CA12547}">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8665112-23C8-6C4D-823A-6F36C051DE27}">
      <dsp:nvSpPr>
        <dsp:cNvPr id="0" name=""/>
        <dsp:cNvSpPr/>
      </dsp:nvSpPr>
      <dsp:spPr>
        <a:xfrm>
          <a:off x="525780" y="1516329"/>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Competitive programming</a:t>
          </a:r>
          <a:endParaRPr lang="en-US" sz="3300" kern="1200" dirty="0"/>
        </a:p>
      </dsp:txBody>
      <dsp:txXfrm>
        <a:off x="573335" y="1563884"/>
        <a:ext cx="7265810" cy="879050"/>
      </dsp:txXfrm>
    </dsp:sp>
    <dsp:sp modelId="{2E23A60A-B082-9D42-8DFA-E0E4308040FA}">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7F42C9-5BB2-BD47-88F9-3047310E6B51}">
      <dsp:nvSpPr>
        <dsp:cNvPr id="0" name=""/>
        <dsp:cNvSpPr/>
      </dsp:nvSpPr>
      <dsp:spPr>
        <a:xfrm>
          <a:off x="525780" y="3013209"/>
          <a:ext cx="73609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en-US" sz="3300" kern="1200" dirty="0" smtClean="0"/>
            <a:t>Other</a:t>
          </a:r>
          <a:endParaRPr lang="en-US" sz="3300" kern="1200" dirty="0"/>
        </a:p>
      </dsp:txBody>
      <dsp:txXfrm>
        <a:off x="573335" y="3060764"/>
        <a:ext cx="7265810" cy="8790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A73FF-1063-A947-B12D-5A0E42028691}">
      <dsp:nvSpPr>
        <dsp:cNvPr id="0" name=""/>
        <dsp:cNvSpPr/>
      </dsp:nvSpPr>
      <dsp:spPr>
        <a:xfrm>
          <a:off x="3080" y="587032"/>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When to apply</a:t>
          </a:r>
          <a:endParaRPr lang="en-US" sz="2900" kern="1200" dirty="0"/>
        </a:p>
      </dsp:txBody>
      <dsp:txXfrm>
        <a:off x="3080" y="587032"/>
        <a:ext cx="2444055" cy="1466433"/>
      </dsp:txXfrm>
    </dsp:sp>
    <dsp:sp modelId="{7890CC02-5D69-DF48-90EA-39B73231125B}">
      <dsp:nvSpPr>
        <dsp:cNvPr id="0" name=""/>
        <dsp:cNvSpPr/>
      </dsp:nvSpPr>
      <dsp:spPr>
        <a:xfrm>
          <a:off x="2691541" y="587032"/>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How to apply</a:t>
          </a:r>
          <a:endParaRPr lang="en-US" sz="2900" kern="1200" dirty="0"/>
        </a:p>
      </dsp:txBody>
      <dsp:txXfrm>
        <a:off x="2691541" y="587032"/>
        <a:ext cx="2444055" cy="1466433"/>
      </dsp:txXfrm>
    </dsp:sp>
    <dsp:sp modelId="{64F9603B-E242-E04A-BFCD-5B7D76786EAA}">
      <dsp:nvSpPr>
        <dsp:cNvPr id="0" name=""/>
        <dsp:cNvSpPr/>
      </dsp:nvSpPr>
      <dsp:spPr>
        <a:xfrm>
          <a:off x="5380002" y="587032"/>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Referrals</a:t>
          </a:r>
          <a:endParaRPr lang="en-US" sz="2900" kern="1200" dirty="0"/>
        </a:p>
      </dsp:txBody>
      <dsp:txXfrm>
        <a:off x="5380002" y="587032"/>
        <a:ext cx="2444055" cy="1466433"/>
      </dsp:txXfrm>
    </dsp:sp>
    <dsp:sp modelId="{68D9F664-8A23-EB49-AC0E-D160B2730101}">
      <dsp:nvSpPr>
        <dsp:cNvPr id="0" name=""/>
        <dsp:cNvSpPr/>
      </dsp:nvSpPr>
      <dsp:spPr>
        <a:xfrm>
          <a:off x="8068463" y="587032"/>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Apply to many companies</a:t>
          </a:r>
          <a:endParaRPr lang="en-US" sz="2900" kern="1200" dirty="0"/>
        </a:p>
      </dsp:txBody>
      <dsp:txXfrm>
        <a:off x="8068463" y="587032"/>
        <a:ext cx="2444055" cy="1466433"/>
      </dsp:txXfrm>
    </dsp:sp>
    <dsp:sp modelId="{C3B5A2BE-9F7E-1A46-B8A4-74CDF8530DE3}">
      <dsp:nvSpPr>
        <dsp:cNvPr id="0" name=""/>
        <dsp:cNvSpPr/>
      </dsp:nvSpPr>
      <dsp:spPr>
        <a:xfrm>
          <a:off x="1347311" y="2297871"/>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Where to apply</a:t>
          </a:r>
          <a:endParaRPr lang="en-US" sz="2900" kern="1200" dirty="0"/>
        </a:p>
      </dsp:txBody>
      <dsp:txXfrm>
        <a:off x="1347311" y="2297871"/>
        <a:ext cx="2444055" cy="1466433"/>
      </dsp:txXfrm>
    </dsp:sp>
    <dsp:sp modelId="{373EC6D2-0DC8-E946-A3FE-7021EDAFF7E0}">
      <dsp:nvSpPr>
        <dsp:cNvPr id="0" name=""/>
        <dsp:cNvSpPr/>
      </dsp:nvSpPr>
      <dsp:spPr>
        <a:xfrm>
          <a:off x="4035772" y="2297871"/>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Other</a:t>
          </a:r>
          <a:r>
            <a:rPr lang="en-US" sz="2900" kern="1200" baseline="0" dirty="0" smtClean="0"/>
            <a:t> ways to apply</a:t>
          </a:r>
          <a:endParaRPr lang="en-US" sz="2900" kern="1200" dirty="0"/>
        </a:p>
      </dsp:txBody>
      <dsp:txXfrm>
        <a:off x="4035772" y="2297871"/>
        <a:ext cx="2444055" cy="1466433"/>
      </dsp:txXfrm>
    </dsp:sp>
    <dsp:sp modelId="{45183F05-A5DB-6549-966B-0543770F746C}">
      <dsp:nvSpPr>
        <dsp:cNvPr id="0" name=""/>
        <dsp:cNvSpPr/>
      </dsp:nvSpPr>
      <dsp:spPr>
        <a:xfrm>
          <a:off x="6724233" y="2297871"/>
          <a:ext cx="2444055" cy="14664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Application specifics</a:t>
          </a:r>
          <a:endParaRPr lang="en-US" sz="2900" kern="1200" dirty="0"/>
        </a:p>
      </dsp:txBody>
      <dsp:txXfrm>
        <a:off x="672423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19EA3-FF9D-F64E-BC4C-CD74A3BDC02C}">
      <dsp:nvSpPr>
        <dsp:cNvPr id="0" name=""/>
        <dsp:cNvSpPr/>
      </dsp:nvSpPr>
      <dsp:spPr>
        <a:xfrm>
          <a:off x="0" y="277748"/>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13CE73-0F87-2040-A895-9031CD3A1691}">
      <dsp:nvSpPr>
        <dsp:cNvPr id="0" name=""/>
        <dsp:cNvSpPr/>
      </dsp:nvSpPr>
      <dsp:spPr>
        <a:xfrm>
          <a:off x="525780" y="41588"/>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How to solve</a:t>
          </a:r>
          <a:r>
            <a:rPr lang="en-US" sz="1600" kern="1200" baseline="0" dirty="0" smtClean="0"/>
            <a:t> problems on </a:t>
          </a:r>
          <a:r>
            <a:rPr lang="en-US" sz="1600" kern="1200" baseline="0" dirty="0" err="1" smtClean="0"/>
            <a:t>Leetcode</a:t>
          </a:r>
          <a:endParaRPr lang="en-US" sz="1600" kern="1200" dirty="0"/>
        </a:p>
      </dsp:txBody>
      <dsp:txXfrm>
        <a:off x="548837" y="64645"/>
        <a:ext cx="7314806" cy="426206"/>
      </dsp:txXfrm>
    </dsp:sp>
    <dsp:sp modelId="{376817F5-6A5F-624D-84C7-594C71DC20BD}">
      <dsp:nvSpPr>
        <dsp:cNvPr id="0" name=""/>
        <dsp:cNvSpPr/>
      </dsp:nvSpPr>
      <dsp:spPr>
        <a:xfrm>
          <a:off x="0" y="1003508"/>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A4D830-0DE6-3447-93D7-B523A263978B}">
      <dsp:nvSpPr>
        <dsp:cNvPr id="0" name=""/>
        <dsp:cNvSpPr/>
      </dsp:nvSpPr>
      <dsp:spPr>
        <a:xfrm>
          <a:off x="525780" y="767349"/>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How to pick problems on </a:t>
          </a:r>
          <a:r>
            <a:rPr lang="en-US" sz="1600" kern="1200" dirty="0" err="1" smtClean="0"/>
            <a:t>Leetcode</a:t>
          </a:r>
          <a:endParaRPr lang="en-US" sz="1600" kern="1200" dirty="0"/>
        </a:p>
      </dsp:txBody>
      <dsp:txXfrm>
        <a:off x="548837" y="790406"/>
        <a:ext cx="7314806" cy="426206"/>
      </dsp:txXfrm>
    </dsp:sp>
    <dsp:sp modelId="{94103761-2106-2D43-BC9A-E505B6AEFBD1}">
      <dsp:nvSpPr>
        <dsp:cNvPr id="0" name=""/>
        <dsp:cNvSpPr/>
      </dsp:nvSpPr>
      <dsp:spPr>
        <a:xfrm>
          <a:off x="0" y="1729268"/>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2964804-0C19-3C43-8121-685A30AAD13B}">
      <dsp:nvSpPr>
        <dsp:cNvPr id="0" name=""/>
        <dsp:cNvSpPr/>
      </dsp:nvSpPr>
      <dsp:spPr>
        <a:xfrm>
          <a:off x="525780" y="1493108"/>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Practicing speed</a:t>
          </a:r>
          <a:endParaRPr lang="en-US" sz="1600" kern="1200" dirty="0"/>
        </a:p>
      </dsp:txBody>
      <dsp:txXfrm>
        <a:off x="548837" y="1516165"/>
        <a:ext cx="7314806" cy="426206"/>
      </dsp:txXfrm>
    </dsp:sp>
    <dsp:sp modelId="{449230DE-2320-3041-8390-66AE44EC98AA}">
      <dsp:nvSpPr>
        <dsp:cNvPr id="0" name=""/>
        <dsp:cNvSpPr/>
      </dsp:nvSpPr>
      <dsp:spPr>
        <a:xfrm>
          <a:off x="0" y="2455028"/>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2F831A-AAB8-8D44-9B1A-7A4BC4737503}">
      <dsp:nvSpPr>
        <dsp:cNvPr id="0" name=""/>
        <dsp:cNvSpPr/>
      </dsp:nvSpPr>
      <dsp:spPr>
        <a:xfrm>
          <a:off x="525780" y="2218868"/>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err="1" smtClean="0"/>
            <a:t>Leetcode</a:t>
          </a:r>
          <a:r>
            <a:rPr lang="en-US" sz="1600" kern="1200" dirty="0" smtClean="0"/>
            <a:t> contests</a:t>
          </a:r>
          <a:endParaRPr lang="en-US" sz="1600" kern="1200" dirty="0"/>
        </a:p>
      </dsp:txBody>
      <dsp:txXfrm>
        <a:off x="548837" y="2241925"/>
        <a:ext cx="7314806" cy="426206"/>
      </dsp:txXfrm>
    </dsp:sp>
    <dsp:sp modelId="{B53A40CF-6625-C648-BCD2-78EF75968FEA}">
      <dsp:nvSpPr>
        <dsp:cNvPr id="0" name=""/>
        <dsp:cNvSpPr/>
      </dsp:nvSpPr>
      <dsp:spPr>
        <a:xfrm>
          <a:off x="0" y="3180789"/>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3C1AB4-C436-A049-9DD2-15EE8A9050D8}">
      <dsp:nvSpPr>
        <dsp:cNvPr id="0" name=""/>
        <dsp:cNvSpPr/>
      </dsp:nvSpPr>
      <dsp:spPr>
        <a:xfrm>
          <a:off x="525780" y="2944629"/>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Other</a:t>
          </a:r>
          <a:r>
            <a:rPr lang="en-US" sz="1600" kern="1200" baseline="0" dirty="0" smtClean="0"/>
            <a:t> </a:t>
          </a:r>
          <a:r>
            <a:rPr lang="en-US" sz="1600" kern="1200" baseline="0" dirty="0" err="1" smtClean="0"/>
            <a:t>Leetcode</a:t>
          </a:r>
          <a:r>
            <a:rPr lang="en-US" sz="1600" kern="1200" baseline="0" dirty="0" smtClean="0"/>
            <a:t> features</a:t>
          </a:r>
          <a:endParaRPr lang="en-US" sz="1600" kern="1200" dirty="0"/>
        </a:p>
      </dsp:txBody>
      <dsp:txXfrm>
        <a:off x="548837" y="2967686"/>
        <a:ext cx="7314806" cy="426206"/>
      </dsp:txXfrm>
    </dsp:sp>
    <dsp:sp modelId="{819F35BF-07EB-A14D-8C19-0E32653C01B6}">
      <dsp:nvSpPr>
        <dsp:cNvPr id="0" name=""/>
        <dsp:cNvSpPr/>
      </dsp:nvSpPr>
      <dsp:spPr>
        <a:xfrm>
          <a:off x="0" y="3906549"/>
          <a:ext cx="105156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5FABE32-32E8-144E-98C0-920D10A5C0EB}">
      <dsp:nvSpPr>
        <dsp:cNvPr id="0" name=""/>
        <dsp:cNvSpPr/>
      </dsp:nvSpPr>
      <dsp:spPr>
        <a:xfrm>
          <a:off x="525780" y="3670389"/>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err="1" smtClean="0"/>
            <a:t>Leetcode</a:t>
          </a:r>
          <a:r>
            <a:rPr lang="en-US" sz="1600" kern="1200" dirty="0" smtClean="0"/>
            <a:t> premium</a:t>
          </a:r>
          <a:endParaRPr lang="en-US" sz="1600" kern="1200" dirty="0"/>
        </a:p>
      </dsp:txBody>
      <dsp:txXfrm>
        <a:off x="548837" y="3693446"/>
        <a:ext cx="73148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A6BCD-87ED-7949-BEAB-EA97D8AE940F}" type="datetimeFigureOut">
              <a:rPr lang="en-US" smtClean="0"/>
              <a:t>9/1/20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BB72F-0C01-344E-83CC-2B5929050FFE}" type="slidenum">
              <a:rPr lang="en-US" smtClean="0"/>
              <a:t>‹#›</a:t>
            </a:fld>
            <a:endParaRPr lang="en-US"/>
          </a:p>
        </p:txBody>
      </p:sp>
    </p:spTree>
    <p:extLst>
      <p:ext uri="{BB962C8B-B14F-4D97-AF65-F5344CB8AC3E}">
        <p14:creationId xmlns:p14="http://schemas.microsoft.com/office/powerpoint/2010/main" val="61187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lassdoor.com/" TargetMode="External"/><Relationship Id="rId4" Type="http://schemas.openxmlformats.org/officeDocument/2006/relationships/hyperlink" Target="https://www.teamblind.com/" TargetMode="External"/><Relationship Id="rId5" Type="http://schemas.openxmlformats.org/officeDocument/2006/relationships/hyperlink" Target="https://www.levels.fyi/" TargetMode="External"/><Relationship Id="rId6" Type="http://schemas.openxmlformats.org/officeDocument/2006/relationships/hyperlink" Target="https://codesignal.com/"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etcode.com/" TargetMode="External"/><Relationship Id="rId4" Type="http://schemas.openxmlformats.org/officeDocument/2006/relationships/hyperlink" Target="https://interviews.school/leetcode" TargetMode="External"/><Relationship Id="rId5" Type="http://schemas.openxmlformats.org/officeDocument/2006/relationships/hyperlink" Target="https://amzn.to/3e8m9HD" TargetMode="External"/><Relationship Id="rId6" Type="http://schemas.openxmlformats.org/officeDocument/2006/relationships/hyperlink" Target="https://interviews.school/algos" TargetMode="External"/><Relationship Id="rId7" Type="http://schemas.openxmlformats.org/officeDocument/2006/relationships/hyperlink" Target="https://interviews.school/language" TargetMode="External"/><Relationship Id="rId8" Type="http://schemas.openxmlformats.org/officeDocument/2006/relationships/hyperlink" Target="https://interviews.school/codingtips"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oogle.github.io/styleguide/javaguide.html" TargetMode="External"/><Relationship Id="rId4" Type="http://schemas.openxmlformats.org/officeDocument/2006/relationships/hyperlink" Target="https://google.github.io/styleguide/cppguide.html" TargetMode="External"/><Relationship Id="rId5" Type="http://schemas.openxmlformats.org/officeDocument/2006/relationships/hyperlink" Target="http://google.github.io/styleguide/pyguide.html" TargetMode="External"/><Relationship Id="rId6" Type="http://schemas.openxmlformats.org/officeDocument/2006/relationships/hyperlink" Target="https://amzn.to/2SDGB8Q" TargetMode="External"/><Relationship Id="rId7" Type="http://schemas.openxmlformats.org/officeDocument/2006/relationships/hyperlink" Target="https://amzn.to/2xhwrEL" TargetMode="External"/><Relationship Id="rId8" Type="http://schemas.openxmlformats.org/officeDocument/2006/relationships/hyperlink" Target="https://amzn.to/3cYXR1m"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etcode.com/" TargetMode="External"/><Relationship Id="rId4" Type="http://schemas.openxmlformats.org/officeDocument/2006/relationships/hyperlink" Target="https://leetcode.com/problemset/top-interview-questions/" TargetMode="External"/><Relationship Id="rId5" Type="http://schemas.openxmlformats.org/officeDocument/2006/relationships/hyperlink" Target="https://leetcode.com/problemset/top-100-liked-questions/" TargetMode="External"/><Relationship Id="rId6" Type="http://schemas.openxmlformats.org/officeDocument/2006/relationships/hyperlink" Target="https://leetcode.com/problemset/top-google-questions/" TargetMode="External"/><Relationship Id="rId7" Type="http://schemas.openxmlformats.org/officeDocument/2006/relationships/hyperlink" Target="https://leetcode.com/problemset/top-facebook-questions/" TargetMode="External"/><Relationship Id="rId8" Type="http://schemas.openxmlformats.org/officeDocument/2006/relationships/hyperlink" Target="https://interviews.school/algo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mzn.to/2LCBO77" TargetMode="External"/><Relationship Id="rId4" Type="http://schemas.openxmlformats.org/officeDocument/2006/relationships/hyperlink" Target="https://amzn.to/2SDGB8Q" TargetMode="External"/><Relationship Id="rId5" Type="http://schemas.openxmlformats.org/officeDocument/2006/relationships/hyperlink" Target="https://coderpad.io/"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mzn.to/3b1XVwI" TargetMode="External"/><Relationship Id="rId4" Type="http://schemas.openxmlformats.org/officeDocument/2006/relationships/hyperlink" Target="https://cses.fi/book/book.pdf" TargetMode="External"/><Relationship Id="rId5" Type="http://schemas.openxmlformats.org/officeDocument/2006/relationships/hyperlink" Target="https://cses.fi/problemset/" TargetMode="External"/><Relationship Id="rId6" Type="http://schemas.openxmlformats.org/officeDocument/2006/relationships/hyperlink" Target="https://amzn.to/3e8m9HD" TargetMode="External"/><Relationship Id="rId7" Type="http://schemas.openxmlformats.org/officeDocument/2006/relationships/hyperlink" Target="https://cp-algorithms.com/"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en.wikipedia.org/wiki/Competitive_programm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c-programming-language/" TargetMode="External"/><Relationship Id="rId4" Type="http://schemas.openxmlformats.org/officeDocument/2006/relationships/hyperlink" Target="https://www.geeksforgeeks.org/c-plus-plus/" TargetMode="External"/><Relationship Id="rId5" Type="http://schemas.openxmlformats.org/officeDocument/2006/relationships/hyperlink" Target="https://www.geeksforgeeks.org/java/" TargetMode="External"/><Relationship Id="rId6" Type="http://schemas.openxmlformats.org/officeDocument/2006/relationships/hyperlink" Target="https://www.geeksforgeeks.org/data-structur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1" Type="http://schemas.openxmlformats.org/officeDocument/2006/relationships/hyperlink" Target="https://www.geeksforgeeks.org/how-to-prepare-for-acm-icpc/" TargetMode="External"/><Relationship Id="rId12" Type="http://schemas.openxmlformats.org/officeDocument/2006/relationships/hyperlink" Target="https://play.google.com/store/apps/details?id=com.codebuff"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n.wikipedia.org/wiki/Time_complexity" TargetMode="External"/><Relationship Id="rId4" Type="http://schemas.openxmlformats.org/officeDocument/2006/relationships/hyperlink" Target="https://en.wikipedia.org/wiki/Space_complexity" TargetMode="External"/><Relationship Id="rId5" Type="http://schemas.openxmlformats.org/officeDocument/2006/relationships/hyperlink" Target="https://www.codechef.com/" TargetMode="External"/><Relationship Id="rId6" Type="http://schemas.openxmlformats.org/officeDocument/2006/relationships/hyperlink" Target="http://codeforces.com/" TargetMode="External"/><Relationship Id="rId7" Type="http://schemas.openxmlformats.org/officeDocument/2006/relationships/hyperlink" Target="https://www.topcoder.com/" TargetMode="External"/><Relationship Id="rId8" Type="http://schemas.openxmlformats.org/officeDocument/2006/relationships/hyperlink" Target="https://www.spoj.com/" TargetMode="External"/><Relationship Id="rId9" Type="http://schemas.openxmlformats.org/officeDocument/2006/relationships/hyperlink" Target="https://www.freecodecamp.org/news/the-10-most-popular-coding-challenge-websites-of-2016-fb8a5672d22f/" TargetMode="External"/><Relationship Id="rId10" Type="http://schemas.openxmlformats.org/officeDocument/2006/relationships/hyperlink" Target="https://www.youtube.com/watch?v=YBZyBjoHXS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www.edx.org/course/how-win-coding-competitions-secrets-itmox-i2cpx-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nterviews.school/applying" TargetMode="External"/><Relationship Id="rId4" Type="http://schemas.openxmlformats.org/officeDocument/2006/relationships/hyperlink" Target="https://coderpad.io/" TargetMode="External"/><Relationship Id="rId5" Type="http://schemas.openxmlformats.org/officeDocument/2006/relationships/hyperlink" Target="https://www.hackerrank.com/products/codepair/" TargetMode="External"/><Relationship Id="rId6" Type="http://schemas.openxmlformats.org/officeDocument/2006/relationships/hyperlink" Target="https://docs.google.com/" TargetMode="External"/><Relationship Id="rId7" Type="http://schemas.openxmlformats.org/officeDocument/2006/relationships/hyperlink" Target="https://interviews.school/negotiation"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outu.be/xAeiXy8-9Y8" TargetMode="External"/><Relationship Id="rId4" Type="http://schemas.openxmlformats.org/officeDocument/2006/relationships/hyperlink" Target="https://cses.fi/book/book.pdf" TargetMode="External"/><Relationship Id="rId5" Type="http://schemas.openxmlformats.org/officeDocument/2006/relationships/hyperlink" Target="https://codeforces.com/" TargetMode="External"/><Relationship Id="rId6" Type="http://schemas.openxmlformats.org/officeDocument/2006/relationships/hyperlink" Target="https://atcoder.jp/"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a:t>
            </a:fld>
            <a:endParaRPr lang="en-US"/>
          </a:p>
        </p:txBody>
      </p:sp>
    </p:spTree>
    <p:extLst>
      <p:ext uri="{BB962C8B-B14F-4D97-AF65-F5344CB8AC3E}">
        <p14:creationId xmlns:p14="http://schemas.microsoft.com/office/powerpoint/2010/main" val="165285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Applying to the companies is the first step in the interview process. It sounds rather simple, but in reality it can be pretty random and complicated.</a:t>
            </a:r>
          </a:p>
          <a:p>
            <a:r>
              <a:rPr lang="en-US" sz="1200" kern="1200" dirty="0" smtClean="0">
                <a:solidFill>
                  <a:schemeClr val="tx1"/>
                </a:solidFill>
                <a:effectLst/>
                <a:latin typeface="+mn-lt"/>
                <a:ea typeface="+mn-ea"/>
                <a:cs typeface="+mn-cs"/>
              </a:rPr>
              <a:t>Applying and getting to the interviews is an art of its own. Sometimes you have to wait for the response for weeks, sometimes you get rejected without any obvious reasons, sometimes you don't even get any answer back. Remember that it often doesn't really depend on you. Recruiters may have forgot or neglected your case, company could not hire during this particular period for some reason, or you just got unlucky. Be patient, and remember that it's a long game.</a:t>
            </a:r>
          </a:p>
          <a:p>
            <a:r>
              <a:rPr lang="en-US" sz="1200" b="1" kern="1200" dirty="0" smtClean="0">
                <a:solidFill>
                  <a:schemeClr val="tx1"/>
                </a:solidFill>
                <a:effectLst/>
                <a:latin typeface="+mn-lt"/>
                <a:ea typeface="+mn-ea"/>
                <a:cs typeface="+mn-cs"/>
              </a:rPr>
              <a:t>When to apply</a:t>
            </a:r>
          </a:p>
          <a:p>
            <a:r>
              <a:rPr lang="en-US" sz="1200" kern="1200" dirty="0" smtClean="0">
                <a:solidFill>
                  <a:schemeClr val="tx1"/>
                </a:solidFill>
                <a:effectLst/>
                <a:latin typeface="+mn-lt"/>
                <a:ea typeface="+mn-ea"/>
                <a:cs typeface="+mn-cs"/>
              </a:rPr>
              <a:t>Interview process can take months. So if you want to interview, apply early. After you get connected to the recruiter, you can often ask for as much time as you want (even months) for the preparation before the first interview round.</a:t>
            </a:r>
          </a:p>
          <a:p>
            <a:r>
              <a:rPr lang="en-US" sz="1200" kern="1200" dirty="0" smtClean="0">
                <a:solidFill>
                  <a:schemeClr val="tx1"/>
                </a:solidFill>
                <a:effectLst/>
                <a:latin typeface="+mn-lt"/>
                <a:ea typeface="+mn-ea"/>
                <a:cs typeface="+mn-cs"/>
              </a:rPr>
              <a:t>On the other hand getting connected to the recruiter can take weeks, so applying at the last minute can not work out.</a:t>
            </a:r>
          </a:p>
          <a:p>
            <a:r>
              <a:rPr lang="en-US" sz="1200" b="1" kern="1200" dirty="0" smtClean="0">
                <a:solidFill>
                  <a:schemeClr val="tx1"/>
                </a:solidFill>
                <a:effectLst/>
                <a:latin typeface="+mn-lt"/>
                <a:ea typeface="+mn-ea"/>
                <a:cs typeface="+mn-cs"/>
              </a:rPr>
              <a:t>How to apply</a:t>
            </a:r>
          </a:p>
          <a:p>
            <a:r>
              <a:rPr lang="en-US" sz="1200" kern="1200" dirty="0" smtClean="0">
                <a:solidFill>
                  <a:schemeClr val="tx1"/>
                </a:solidFill>
                <a:effectLst/>
                <a:latin typeface="+mn-lt"/>
                <a:ea typeface="+mn-ea"/>
                <a:cs typeface="+mn-cs"/>
              </a:rPr>
              <a:t>Companies have career pages on their website where you can browse teams and open positions, and apply for the job. Use these to look at what teams and positions are available, but applying there is not really effective – remember that thousands or millions of people use this page as well, and there are just too many applicants.</a:t>
            </a:r>
          </a:p>
          <a:p>
            <a:r>
              <a:rPr lang="en-US" sz="1200" kern="1200" dirty="0" smtClean="0">
                <a:solidFill>
                  <a:schemeClr val="tx1"/>
                </a:solidFill>
                <a:effectLst/>
                <a:latin typeface="+mn-lt"/>
                <a:ea typeface="+mn-ea"/>
                <a:cs typeface="+mn-cs"/>
              </a:rPr>
              <a:t>So how to apply instead? Use referrals.</a:t>
            </a:r>
          </a:p>
          <a:p>
            <a:r>
              <a:rPr lang="en-US" sz="1200" b="1" kern="1200" dirty="0" smtClean="0">
                <a:solidFill>
                  <a:schemeClr val="tx1"/>
                </a:solidFill>
                <a:effectLst/>
                <a:latin typeface="+mn-lt"/>
                <a:ea typeface="+mn-ea"/>
                <a:cs typeface="+mn-cs"/>
              </a:rPr>
              <a:t>Referrals</a:t>
            </a:r>
          </a:p>
          <a:p>
            <a:r>
              <a:rPr lang="en-US" sz="1200" kern="1200" dirty="0" smtClean="0">
                <a:solidFill>
                  <a:schemeClr val="tx1"/>
                </a:solidFill>
                <a:effectLst/>
                <a:latin typeface="+mn-lt"/>
                <a:ea typeface="+mn-ea"/>
                <a:cs typeface="+mn-cs"/>
              </a:rPr>
              <a:t>Referral is when a person working in the company submits your application (usually resume and some extra information) to the recruiters. This person basically recommends you for some positions at the company.</a:t>
            </a:r>
          </a:p>
          <a:p>
            <a:r>
              <a:rPr lang="en-US" sz="1200" kern="1200" dirty="0" smtClean="0">
                <a:solidFill>
                  <a:schemeClr val="tx1"/>
                </a:solidFill>
                <a:effectLst/>
                <a:latin typeface="+mn-lt"/>
                <a:ea typeface="+mn-ea"/>
                <a:cs typeface="+mn-cs"/>
              </a:rPr>
              <a:t>In the case of referrals, number of applicants is much smaller, and recruiters actually look at each application very carefully, so the chances of getting to the interview are very high, as long as your resume is decent.</a:t>
            </a:r>
          </a:p>
          <a:p>
            <a:r>
              <a:rPr lang="en-US" sz="1200" kern="1200" dirty="0" smtClean="0">
                <a:solidFill>
                  <a:schemeClr val="tx1"/>
                </a:solidFill>
                <a:effectLst/>
                <a:latin typeface="+mn-lt"/>
                <a:ea typeface="+mn-ea"/>
                <a:cs typeface="+mn-cs"/>
              </a:rPr>
              <a:t>Referral is basically the best way to apply to any company. Find friends and friends of friends who work in the company you want, and ask them for the referral. They will usually be glad to help.</a:t>
            </a:r>
          </a:p>
          <a:p>
            <a:r>
              <a:rPr lang="en-US" sz="1200" kern="1200" dirty="0" smtClean="0">
                <a:solidFill>
                  <a:schemeClr val="tx1"/>
                </a:solidFill>
                <a:effectLst/>
                <a:latin typeface="+mn-lt"/>
                <a:ea typeface="+mn-ea"/>
                <a:cs typeface="+mn-cs"/>
              </a:rPr>
              <a:t>Actually, in most big companies people working there get a monetary bonus for successful referrals (when the applicant got a job). These bonuses are often quite big, in the range of thousands of dollars. So, most people are very glad to refer somebody – you help a person to potentially get a job, and may get a lot of money for it, so why not?</a:t>
            </a:r>
          </a:p>
          <a:p>
            <a:r>
              <a:rPr lang="en-US" sz="1200" kern="1200" dirty="0" smtClean="0">
                <a:solidFill>
                  <a:schemeClr val="tx1"/>
                </a:solidFill>
                <a:effectLst/>
                <a:latin typeface="+mn-lt"/>
                <a:ea typeface="+mn-ea"/>
                <a:cs typeface="+mn-cs"/>
              </a:rPr>
              <a:t>This also means that you shouldn't be too shy asking somebody for a referral. Ask a friend, a friend of a friend, or even somebody that you kind of know, but never talked to. As long as you are polite, referrals are mutually beneficial, and most people are glad to help. It also usually takes about 5-10 minutes to refer somebody.</a:t>
            </a:r>
          </a:p>
          <a:p>
            <a:r>
              <a:rPr lang="en-US" sz="1200" b="1" kern="1200" dirty="0" smtClean="0">
                <a:solidFill>
                  <a:schemeClr val="tx1"/>
                </a:solidFill>
                <a:effectLst/>
                <a:latin typeface="+mn-lt"/>
                <a:ea typeface="+mn-ea"/>
                <a:cs typeface="+mn-cs"/>
              </a:rPr>
              <a:t>Apply to many companies</a:t>
            </a:r>
          </a:p>
          <a:p>
            <a:r>
              <a:rPr lang="en-US" sz="1200" kern="1200" dirty="0" smtClean="0">
                <a:solidFill>
                  <a:schemeClr val="tx1"/>
                </a:solidFill>
                <a:effectLst/>
                <a:latin typeface="+mn-lt"/>
                <a:ea typeface="+mn-ea"/>
                <a:cs typeface="+mn-cs"/>
              </a:rPr>
              <a:t>Since preparing for the interviews is a big investment of your time and energy, it totally makes sense to apply to many companies at the same time. This way you will have more chances to succeed, and with multiple offers at hand you can also negotiate a better compensation.</a:t>
            </a:r>
          </a:p>
          <a:p>
            <a:r>
              <a:rPr lang="en-US" sz="1200" kern="1200" dirty="0" smtClean="0">
                <a:solidFill>
                  <a:schemeClr val="tx1"/>
                </a:solidFill>
                <a:effectLst/>
                <a:latin typeface="+mn-lt"/>
                <a:ea typeface="+mn-ea"/>
                <a:cs typeface="+mn-cs"/>
              </a:rPr>
              <a:t>Also, you need to be "in shape" to successfully pass you interviews, so scheduling them at the same time will help you to do them all at your peak form.</a:t>
            </a:r>
          </a:p>
          <a:p>
            <a:r>
              <a:rPr lang="en-US" sz="1200" b="1" kern="1200" dirty="0" smtClean="0">
                <a:solidFill>
                  <a:schemeClr val="tx1"/>
                </a:solidFill>
                <a:effectLst/>
                <a:latin typeface="+mn-lt"/>
                <a:ea typeface="+mn-ea"/>
                <a:cs typeface="+mn-cs"/>
              </a:rPr>
              <a:t>Where to apply</a:t>
            </a:r>
          </a:p>
          <a:p>
            <a:r>
              <a:rPr lang="en-US" sz="1200" kern="1200" dirty="0" smtClean="0">
                <a:solidFill>
                  <a:schemeClr val="tx1"/>
                </a:solidFill>
                <a:effectLst/>
                <a:latin typeface="+mn-lt"/>
                <a:ea typeface="+mn-ea"/>
                <a:cs typeface="+mn-cs"/>
              </a:rPr>
              <a:t>Which companies to apply to? Short answer would be to apply to all that you can. Also, look for what you find interesting.</a:t>
            </a:r>
          </a:p>
          <a:p>
            <a:r>
              <a:rPr lang="en-US" sz="1200" kern="1200" dirty="0" smtClean="0">
                <a:solidFill>
                  <a:schemeClr val="tx1"/>
                </a:solidFill>
                <a:effectLst/>
                <a:latin typeface="+mn-lt"/>
                <a:ea typeface="+mn-ea"/>
                <a:cs typeface="+mn-cs"/>
              </a:rPr>
              <a:t>Here is also the list of some companies where you should apply and where there is a good chance of getting to the interviews. Most of these companies also have offices in several countries.</a:t>
            </a:r>
          </a:p>
          <a:p>
            <a:r>
              <a:rPr lang="en-US" sz="1200" kern="1200" dirty="0" smtClean="0">
                <a:solidFill>
                  <a:schemeClr val="tx1"/>
                </a:solidFill>
                <a:effectLst/>
                <a:latin typeface="+mn-lt"/>
                <a:ea typeface="+mn-ea"/>
                <a:cs typeface="+mn-cs"/>
              </a:rPr>
              <a:t>GoogleUberAirbnbSpotifyFacebookLinkedinMicrosoftYandexAmazonTwitterYelpBookingAlso, you should research the company you apply for. This will help you to learn the company better to see if it will be a good fit for you, and knowing the company well will also help you at the interviews. Apart from the usual Google and Wikipedia, here are some helpful links:</a:t>
            </a:r>
          </a:p>
          <a:p>
            <a:r>
              <a:rPr lang="en-US" sz="1200" u="sng" kern="1200" dirty="0" smtClean="0">
                <a:solidFill>
                  <a:schemeClr val="tx1"/>
                </a:solidFill>
                <a:effectLst/>
                <a:latin typeface="+mn-lt"/>
                <a:ea typeface="+mn-ea"/>
                <a:cs typeface="+mn-cs"/>
                <a:hlinkClick r:id="rId3"/>
              </a:rPr>
              <a:t>Glassdoor</a:t>
            </a:r>
            <a:r>
              <a:rPr lang="en-US" sz="1200" kern="1200" dirty="0" smtClean="0">
                <a:solidFill>
                  <a:schemeClr val="tx1"/>
                </a:solidFill>
                <a:effectLst/>
                <a:latin typeface="+mn-lt"/>
                <a:ea typeface="+mn-ea"/>
                <a:cs typeface="+mn-cs"/>
              </a:rPr>
              <a:t> is a platform with employee reviews and other details for different companies.</a:t>
            </a:r>
          </a:p>
          <a:p>
            <a:r>
              <a:rPr lang="en-US" sz="1200" u="sng" kern="1200" dirty="0" smtClean="0">
                <a:solidFill>
                  <a:schemeClr val="tx1"/>
                </a:solidFill>
                <a:effectLst/>
                <a:latin typeface="+mn-lt"/>
                <a:ea typeface="+mn-ea"/>
                <a:cs typeface="+mn-cs"/>
                <a:hlinkClick r:id="rId4"/>
              </a:rPr>
              <a:t>Blind</a:t>
            </a:r>
            <a:r>
              <a:rPr lang="en-US" sz="1200" kern="1200" dirty="0" smtClean="0">
                <a:solidFill>
                  <a:schemeClr val="tx1"/>
                </a:solidFill>
                <a:effectLst/>
                <a:latin typeface="+mn-lt"/>
                <a:ea typeface="+mn-ea"/>
                <a:cs typeface="+mn-cs"/>
              </a:rPr>
              <a:t> is an app and website where employees anonymously discuss their companies and a wide variety of other topics.</a:t>
            </a:r>
          </a:p>
          <a:p>
            <a:r>
              <a:rPr lang="en-US" sz="1200" u="sng" kern="1200" dirty="0" smtClean="0">
                <a:solidFill>
                  <a:schemeClr val="tx1"/>
                </a:solidFill>
                <a:effectLst/>
                <a:latin typeface="+mn-lt"/>
                <a:ea typeface="+mn-ea"/>
                <a:cs typeface="+mn-cs"/>
                <a:hlinkClick r:id="rId5"/>
              </a:rPr>
              <a:t>Levels.fyi</a:t>
            </a:r>
            <a:r>
              <a:rPr lang="en-US" sz="1200" kern="1200" dirty="0" smtClean="0">
                <a:solidFill>
                  <a:schemeClr val="tx1"/>
                </a:solidFill>
                <a:effectLst/>
                <a:latin typeface="+mn-lt"/>
                <a:ea typeface="+mn-ea"/>
                <a:cs typeface="+mn-cs"/>
              </a:rPr>
              <a:t> – here you can compare levels and compensation in different companies.</a:t>
            </a:r>
          </a:p>
          <a:p>
            <a:r>
              <a:rPr lang="en-US" sz="1200" b="1" kern="1200" dirty="0" smtClean="0">
                <a:solidFill>
                  <a:schemeClr val="tx1"/>
                </a:solidFill>
                <a:effectLst/>
                <a:latin typeface="+mn-lt"/>
                <a:ea typeface="+mn-ea"/>
                <a:cs typeface="+mn-cs"/>
              </a:rPr>
              <a:t>Other ways to apply</a:t>
            </a:r>
          </a:p>
          <a:p>
            <a:r>
              <a:rPr lang="en-US" sz="1200" kern="1200" dirty="0" smtClean="0">
                <a:solidFill>
                  <a:schemeClr val="tx1"/>
                </a:solidFill>
                <a:effectLst/>
                <a:latin typeface="+mn-lt"/>
                <a:ea typeface="+mn-ea"/>
                <a:cs typeface="+mn-cs"/>
              </a:rPr>
              <a:t>Keep your LinkedIn updated. It is a good way to get contacted by the recruiters.</a:t>
            </a:r>
          </a:p>
          <a:p>
            <a:r>
              <a:rPr lang="en-US" sz="1200" kern="1200" dirty="0" smtClean="0">
                <a:solidFill>
                  <a:schemeClr val="tx1"/>
                </a:solidFill>
                <a:effectLst/>
                <a:latin typeface="+mn-lt"/>
                <a:ea typeface="+mn-ea"/>
                <a:cs typeface="+mn-cs"/>
              </a:rPr>
              <a:t>You can try solving coding challenges on </a:t>
            </a:r>
            <a:r>
              <a:rPr lang="en-US" sz="1200" u="sng" kern="1200" dirty="0" smtClean="0">
                <a:solidFill>
                  <a:schemeClr val="tx1"/>
                </a:solidFill>
                <a:effectLst/>
                <a:latin typeface="+mn-lt"/>
                <a:ea typeface="+mn-ea"/>
                <a:cs typeface="+mn-cs"/>
                <a:hlinkClick r:id="rId6"/>
              </a:rPr>
              <a:t>CodeSignal</a:t>
            </a:r>
            <a:r>
              <a:rPr lang="en-US" sz="1200" kern="1200" dirty="0" smtClean="0">
                <a:solidFill>
                  <a:schemeClr val="tx1"/>
                </a:solidFill>
                <a:effectLst/>
                <a:latin typeface="+mn-lt"/>
                <a:ea typeface="+mn-ea"/>
                <a:cs typeface="+mn-cs"/>
              </a:rPr>
              <a:t> to get contacted by the companies.</a:t>
            </a:r>
          </a:p>
          <a:p>
            <a:r>
              <a:rPr lang="en-US" sz="1200" b="1" kern="1200" dirty="0" smtClean="0">
                <a:solidFill>
                  <a:schemeClr val="tx1"/>
                </a:solidFill>
                <a:effectLst/>
                <a:latin typeface="+mn-lt"/>
                <a:ea typeface="+mn-ea"/>
                <a:cs typeface="+mn-cs"/>
              </a:rPr>
              <a:t>Application specifics</a:t>
            </a:r>
          </a:p>
          <a:p>
            <a:r>
              <a:rPr lang="en-US" sz="1200" kern="1200" dirty="0" smtClean="0">
                <a:solidFill>
                  <a:schemeClr val="tx1"/>
                </a:solidFill>
                <a:effectLst/>
                <a:latin typeface="+mn-lt"/>
                <a:ea typeface="+mn-ea"/>
                <a:cs typeface="+mn-cs"/>
              </a:rPr>
              <a:t>Your process depends on your level of experience:</a:t>
            </a:r>
          </a:p>
          <a:p>
            <a:r>
              <a:rPr lang="en-US" sz="1200" kern="1200" dirty="0" smtClean="0">
                <a:solidFill>
                  <a:schemeClr val="tx1"/>
                </a:solidFill>
                <a:effectLst/>
                <a:latin typeface="+mn-lt"/>
                <a:ea typeface="+mn-ea"/>
                <a:cs typeface="+mn-cs"/>
              </a:rPr>
              <a:t>Students and recent grads usually can only apply to internships and new grad positions respectively.</a:t>
            </a:r>
          </a:p>
          <a:p>
            <a:r>
              <a:rPr lang="en-US" sz="1200" kern="1200" dirty="0" smtClean="0">
                <a:solidFill>
                  <a:schemeClr val="tx1"/>
                </a:solidFill>
                <a:effectLst/>
                <a:latin typeface="+mn-lt"/>
                <a:ea typeface="+mn-ea"/>
                <a:cs typeface="+mn-cs"/>
              </a:rPr>
              <a:t>Experienced people, with 3-5+ years of experience, usually can get interviews almost anywhere.</a:t>
            </a:r>
          </a:p>
          <a:p>
            <a:r>
              <a:rPr lang="en-US" sz="1200" kern="1200" dirty="0" smtClean="0">
                <a:solidFill>
                  <a:schemeClr val="tx1"/>
                </a:solidFill>
                <a:effectLst/>
                <a:latin typeface="+mn-lt"/>
                <a:ea typeface="+mn-ea"/>
                <a:cs typeface="+mn-cs"/>
              </a:rPr>
              <a:t>A lot of positions require something like 3+ years of experience, so with 1-2 years of experience you fall somewhere in between of the two cases above, and the choice can be somewhat limited. It may be harder to get to the interviews, especially at the smaller companies.</a:t>
            </a:r>
          </a:p>
          <a:p>
            <a:r>
              <a:rPr lang="en-US" sz="1200" kern="1200" dirty="0" smtClean="0">
                <a:solidFill>
                  <a:schemeClr val="tx1"/>
                </a:solidFill>
                <a:effectLst/>
                <a:latin typeface="+mn-lt"/>
                <a:ea typeface="+mn-ea"/>
                <a:cs typeface="+mn-cs"/>
              </a:rPr>
              <a:t>Generally, it's also harder to get interviews with small companies because they don't have as many employees. If you are applying to the company in other country, and are looking for relocation, big companies are also much more likely to consider you and to help with visa and other immigration procedures.</a:t>
            </a:r>
          </a:p>
          <a:p>
            <a:r>
              <a:rPr lang="en-US" b="0" dirty="0" smtClean="0">
                <a:effectLst/>
              </a:rPr>
              <a:t/>
            </a:r>
            <a:br>
              <a:rPr lang="en-US" b="0" dirty="0" smtClean="0">
                <a:effectLst/>
              </a:rPr>
            </a:b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11</a:t>
            </a:fld>
            <a:endParaRPr lang="en-US"/>
          </a:p>
        </p:txBody>
      </p:sp>
    </p:spTree>
    <p:extLst>
      <p:ext uri="{BB962C8B-B14F-4D97-AF65-F5344CB8AC3E}">
        <p14:creationId xmlns:p14="http://schemas.microsoft.com/office/powerpoint/2010/main" val="187707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coding interviews, you will typically get 1-2 algorithmic problems, and 45-60 minutes to solve them. You will need to explain your solution to the interviewer, and to write a solution code in the programming language of your choice.</a:t>
            </a:r>
          </a:p>
          <a:p>
            <a:r>
              <a:rPr lang="en-US" sz="1200" b="0" i="0" kern="1200" dirty="0" smtClean="0">
                <a:solidFill>
                  <a:schemeClr val="tx1"/>
                </a:solidFill>
                <a:effectLst/>
                <a:latin typeface="+mn-lt"/>
                <a:ea typeface="+mn-ea"/>
                <a:cs typeface="+mn-cs"/>
              </a:rPr>
              <a:t>Coding interviews usually take at least 80% of the whole interview process, and by far are the most important rounds of the interviews. Good performance here is a requirement for getting hired. Conversely, bad performance on the coding rounds can tank the whole process.</a:t>
            </a:r>
          </a:p>
          <a:p>
            <a:endParaRPr lang="en-US" dirty="0" smtClean="0"/>
          </a:p>
          <a:p>
            <a:r>
              <a:rPr lang="en-US" sz="1200" b="1" i="0" kern="1200" dirty="0" smtClean="0">
                <a:solidFill>
                  <a:schemeClr val="tx1"/>
                </a:solidFill>
                <a:effectLst/>
                <a:latin typeface="+mn-lt"/>
                <a:ea typeface="+mn-ea"/>
                <a:cs typeface="+mn-cs"/>
              </a:rPr>
              <a:t>How to prepare</a:t>
            </a:r>
          </a:p>
          <a:p>
            <a:r>
              <a:rPr lang="en-US" sz="1200" b="0" i="0" kern="1200" dirty="0" smtClean="0">
                <a:solidFill>
                  <a:schemeClr val="tx1"/>
                </a:solidFill>
                <a:effectLst/>
                <a:latin typeface="+mn-lt"/>
                <a:ea typeface="+mn-ea"/>
                <a:cs typeface="+mn-cs"/>
              </a:rPr>
              <a:t>The best way to prepare for coding interviews is to solve a lot of practice problems in advance. For this, there is nothing better than </a:t>
            </a:r>
            <a:r>
              <a:rPr lang="en-US" sz="1200" b="0" i="0" u="sng" kern="1200" dirty="0" smtClean="0">
                <a:solidFill>
                  <a:schemeClr val="tx1"/>
                </a:solidFill>
                <a:effectLst/>
                <a:latin typeface="+mn-lt"/>
                <a:ea typeface="+mn-ea"/>
                <a:cs typeface="+mn-cs"/>
                <a:hlinkClick r:id="rId3"/>
              </a:rPr>
              <a:t>Leetcode</a:t>
            </a:r>
            <a:r>
              <a:rPr lang="en-US" sz="1200" b="0" i="0" kern="1200" dirty="0" smtClean="0">
                <a:solidFill>
                  <a:schemeClr val="tx1"/>
                </a:solidFill>
                <a:effectLst/>
                <a:latin typeface="+mn-lt"/>
                <a:ea typeface="+mn-ea"/>
                <a:cs typeface="+mn-cs"/>
              </a:rPr>
              <a:t>. Problems there are virtually the same as the ones asked at the real interviews in the companies. In my experience, about 25-30% of the problems I was asked to solve during the real interviews I solved on </a:t>
            </a:r>
            <a:r>
              <a:rPr lang="en-US" sz="1200" b="0" i="0" kern="1200" dirty="0" err="1" smtClean="0">
                <a:solidFill>
                  <a:schemeClr val="tx1"/>
                </a:solidFill>
                <a:effectLst/>
                <a:latin typeface="+mn-lt"/>
                <a:ea typeface="+mn-ea"/>
                <a:cs typeface="+mn-cs"/>
              </a:rPr>
              <a:t>Leetcode</a:t>
            </a:r>
            <a:r>
              <a:rPr lang="en-US" sz="1200" b="0" i="0" kern="1200" dirty="0" smtClean="0">
                <a:solidFill>
                  <a:schemeClr val="tx1"/>
                </a:solidFill>
                <a:effectLst/>
                <a:latin typeface="+mn-lt"/>
                <a:ea typeface="+mn-ea"/>
                <a:cs typeface="+mn-cs"/>
              </a:rPr>
              <a:t> before, and about 70% of the problems have similar problems on </a:t>
            </a:r>
            <a:r>
              <a:rPr lang="en-US" sz="1200" b="0" i="0" kern="1200" dirty="0" err="1" smtClean="0">
                <a:solidFill>
                  <a:schemeClr val="tx1"/>
                </a:solidFill>
                <a:effectLst/>
                <a:latin typeface="+mn-lt"/>
                <a:ea typeface="+mn-ea"/>
                <a:cs typeface="+mn-cs"/>
              </a:rPr>
              <a:t>Leetcode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 feel that anybody who solves 300–400 problems on the </a:t>
            </a:r>
            <a:r>
              <a:rPr lang="en-US" sz="1200" b="0" i="0" kern="1200" dirty="0" err="1" smtClean="0">
                <a:solidFill>
                  <a:schemeClr val="tx1"/>
                </a:solidFill>
                <a:effectLst/>
                <a:latin typeface="+mn-lt"/>
                <a:ea typeface="+mn-ea"/>
                <a:cs typeface="+mn-cs"/>
              </a:rPr>
              <a:t>Leetcode</a:t>
            </a:r>
            <a:r>
              <a:rPr lang="en-US" sz="1200" b="0" i="0" kern="1200" dirty="0" smtClean="0">
                <a:solidFill>
                  <a:schemeClr val="tx1"/>
                </a:solidFill>
                <a:effectLst/>
                <a:latin typeface="+mn-lt"/>
                <a:ea typeface="+mn-ea"/>
                <a:cs typeface="+mn-cs"/>
              </a:rPr>
              <a:t> has a good chance of passing almost any coding interview round.</a:t>
            </a:r>
          </a:p>
          <a:p>
            <a:r>
              <a:rPr lang="en-US" sz="1200" b="0" i="0" u="sng" kern="1200" dirty="0" smtClean="0">
                <a:solidFill>
                  <a:schemeClr val="tx1"/>
                </a:solidFill>
                <a:effectLst/>
                <a:latin typeface="+mn-lt"/>
                <a:ea typeface="+mn-ea"/>
                <a:cs typeface="+mn-cs"/>
                <a:hlinkClick r:id="rId4"/>
              </a:rPr>
              <a:t>Read more about using Leetcode</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u="sng" kern="1200" dirty="0" smtClean="0">
                <a:solidFill>
                  <a:schemeClr val="tx1"/>
                </a:solidFill>
                <a:effectLst/>
                <a:latin typeface="+mn-lt"/>
                <a:ea typeface="+mn-ea"/>
                <a:cs typeface="+mn-cs"/>
                <a:hlinkClick r:id="rId5"/>
              </a:rPr>
              <a:t>Cracking the Coding Interview</a:t>
            </a:r>
            <a:r>
              <a:rPr lang="en-US" sz="1200" b="0" i="0" kern="1200" dirty="0" smtClean="0">
                <a:solidFill>
                  <a:schemeClr val="tx1"/>
                </a:solidFill>
                <a:effectLst/>
                <a:latin typeface="+mn-lt"/>
                <a:ea typeface="+mn-ea"/>
                <a:cs typeface="+mn-cs"/>
              </a:rPr>
              <a:t> book also has a nice collection of problems, though nowadays it's not as useful as </a:t>
            </a:r>
            <a:r>
              <a:rPr lang="en-US" sz="1200" b="0" i="0" kern="1200" dirty="0" err="1" smtClean="0">
                <a:solidFill>
                  <a:schemeClr val="tx1"/>
                </a:solidFill>
                <a:effectLst/>
                <a:latin typeface="+mn-lt"/>
                <a:ea typeface="+mn-ea"/>
                <a:cs typeface="+mn-cs"/>
              </a:rPr>
              <a:t>Leetcode</a:t>
            </a:r>
            <a:r>
              <a:rPr lang="en-US" sz="1200" b="0" i="0" kern="1200" dirty="0" smtClean="0">
                <a:solidFill>
                  <a:schemeClr val="tx1"/>
                </a:solidFill>
                <a:effectLst/>
                <a:latin typeface="+mn-lt"/>
                <a:ea typeface="+mn-ea"/>
                <a:cs typeface="+mn-cs"/>
              </a:rPr>
              <a:t>, where you can compile and test your solution. I mostly just checked the chapters I found interesting to me (for example, I recommend chapters about linked lists and trees).</a:t>
            </a:r>
            <a:r>
              <a:rPr lang="en-US" sz="1200" b="1" i="0" kern="1200" dirty="0" smtClean="0">
                <a:solidFill>
                  <a:schemeClr val="tx1"/>
                </a:solidFill>
                <a:effectLst/>
                <a:latin typeface="+mn-lt"/>
                <a:ea typeface="+mn-ea"/>
                <a:cs typeface="+mn-cs"/>
              </a:rPr>
              <a:t>Learning algorithms</a:t>
            </a:r>
          </a:p>
          <a:p>
            <a:r>
              <a:rPr lang="en-US" sz="1200" b="0" i="0" kern="1200" dirty="0" smtClean="0">
                <a:solidFill>
                  <a:schemeClr val="tx1"/>
                </a:solidFill>
                <a:effectLst/>
                <a:latin typeface="+mn-lt"/>
                <a:ea typeface="+mn-ea"/>
                <a:cs typeface="+mn-cs"/>
              </a:rPr>
              <a:t>To solve interview problems you will also need to know a number of standard algorithms and techniques. You can learn more about it in the following section of this website:</a:t>
            </a:r>
          </a:p>
          <a:p>
            <a:r>
              <a:rPr lang="en-US" sz="1200" b="0" i="0" u="sng" kern="1200" dirty="0" smtClean="0">
                <a:solidFill>
                  <a:schemeClr val="tx1"/>
                </a:solidFill>
                <a:effectLst/>
                <a:latin typeface="+mn-lt"/>
                <a:ea typeface="+mn-ea"/>
                <a:cs typeface="+mn-cs"/>
                <a:hlinkClick r:id="rId6"/>
              </a:rPr>
              <a:t>How to Learn Algorithms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Knowing you language</a:t>
            </a:r>
          </a:p>
          <a:p>
            <a:r>
              <a:rPr lang="en-US" sz="1200" b="0" i="0" kern="1200" dirty="0" smtClean="0">
                <a:solidFill>
                  <a:schemeClr val="tx1"/>
                </a:solidFill>
                <a:effectLst/>
                <a:latin typeface="+mn-lt"/>
                <a:ea typeface="+mn-ea"/>
                <a:cs typeface="+mn-cs"/>
              </a:rPr>
              <a:t>In the coding </a:t>
            </a:r>
            <a:r>
              <a:rPr lang="en-US" sz="1200" b="0" i="0" kern="1200" dirty="0" err="1" smtClean="0">
                <a:solidFill>
                  <a:schemeClr val="tx1"/>
                </a:solidFill>
                <a:effectLst/>
                <a:latin typeface="+mn-lt"/>
                <a:ea typeface="+mn-ea"/>
                <a:cs typeface="+mn-cs"/>
              </a:rPr>
              <a:t>inteviews</a:t>
            </a:r>
            <a:r>
              <a:rPr lang="en-US" sz="1200" b="0" i="0" kern="1200" dirty="0" smtClean="0">
                <a:solidFill>
                  <a:schemeClr val="tx1"/>
                </a:solidFill>
                <a:effectLst/>
                <a:latin typeface="+mn-lt"/>
                <a:ea typeface="+mn-ea"/>
                <a:cs typeface="+mn-cs"/>
              </a:rPr>
              <a:t>, you will be expected to code a working code in the language of you </a:t>
            </a:r>
            <a:r>
              <a:rPr lang="en-US" sz="1200" b="0" i="0" kern="1200" dirty="0" err="1" smtClean="0">
                <a:solidFill>
                  <a:schemeClr val="tx1"/>
                </a:solidFill>
                <a:effectLst/>
                <a:latin typeface="+mn-lt"/>
                <a:ea typeface="+mn-ea"/>
                <a:cs typeface="+mn-cs"/>
              </a:rPr>
              <a:t>choise</a:t>
            </a:r>
            <a:r>
              <a:rPr lang="en-US" sz="1200" b="0" i="0" kern="1200" dirty="0" smtClean="0">
                <a:solidFill>
                  <a:schemeClr val="tx1"/>
                </a:solidFill>
                <a:effectLst/>
                <a:latin typeface="+mn-lt"/>
                <a:ea typeface="+mn-ea"/>
                <a:cs typeface="+mn-cs"/>
              </a:rPr>
              <a:t>. So, you need to pick a language you will use, and learn how to best use it. Learn about it here:</a:t>
            </a:r>
          </a:p>
          <a:p>
            <a:r>
              <a:rPr lang="en-US" sz="1200" b="0" i="0" u="sng" kern="1200" dirty="0" smtClean="0">
                <a:solidFill>
                  <a:schemeClr val="tx1"/>
                </a:solidFill>
                <a:effectLst/>
                <a:latin typeface="+mn-lt"/>
                <a:ea typeface="+mn-ea"/>
                <a:cs typeface="+mn-cs"/>
                <a:hlinkClick r:id="rId7"/>
              </a:rPr>
              <a:t>Picking a Language</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Coding interview tips</a:t>
            </a:r>
          </a:p>
          <a:p>
            <a:r>
              <a:rPr lang="en-US" sz="1200" b="0" i="0" kern="1200" dirty="0" smtClean="0">
                <a:solidFill>
                  <a:schemeClr val="tx1"/>
                </a:solidFill>
                <a:effectLst/>
                <a:latin typeface="+mn-lt"/>
                <a:ea typeface="+mn-ea"/>
                <a:cs typeface="+mn-cs"/>
              </a:rPr>
              <a:t>There are many tips and strategies for a successful coding round. Read more about them here:</a:t>
            </a:r>
          </a:p>
          <a:p>
            <a:r>
              <a:rPr lang="en-US" sz="1200" b="0" i="0" u="sng" kern="1200" dirty="0" smtClean="0">
                <a:solidFill>
                  <a:schemeClr val="tx1"/>
                </a:solidFill>
                <a:effectLst/>
                <a:latin typeface="+mn-lt"/>
                <a:ea typeface="+mn-ea"/>
                <a:cs typeface="+mn-cs"/>
                <a:hlinkClick r:id="rId8"/>
              </a:rPr>
              <a:t>Coding Interview Tips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12</a:t>
            </a:fld>
            <a:endParaRPr lang="en-US"/>
          </a:p>
        </p:txBody>
      </p:sp>
    </p:spTree>
    <p:extLst>
      <p:ext uri="{BB962C8B-B14F-4D97-AF65-F5344CB8AC3E}">
        <p14:creationId xmlns:p14="http://schemas.microsoft.com/office/powerpoint/2010/main" val="57912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coding interviews, you are expected to code a working solution in a language of your choice in 45–60 minutes. To do so, you need to practice, but first, you will need to choose which language you will be using and stick to it.</a:t>
            </a:r>
          </a:p>
          <a:p>
            <a:r>
              <a:rPr lang="en-US" sz="1200" kern="1200" dirty="0" smtClean="0">
                <a:solidFill>
                  <a:schemeClr val="tx1"/>
                </a:solidFill>
                <a:effectLst/>
                <a:latin typeface="+mn-lt"/>
                <a:ea typeface="+mn-ea"/>
                <a:cs typeface="+mn-cs"/>
              </a:rPr>
              <a:t>In most companies, you can use any language you want, as long as it's not very esoteric and rare.</a:t>
            </a:r>
          </a:p>
          <a:p>
            <a:r>
              <a:rPr lang="en-US" sz="1200" kern="1200" dirty="0" smtClean="0">
                <a:solidFill>
                  <a:schemeClr val="tx1"/>
                </a:solidFill>
                <a:effectLst/>
                <a:latin typeface="+mn-lt"/>
                <a:ea typeface="+mn-ea"/>
                <a:cs typeface="+mn-cs"/>
              </a:rPr>
              <a:t>The best choices for interviews are probably Java, C++, and Python. You can use them virtually in all companies (as long as the position is not language specific), and they are well suited for the interviews. Also, there are a lot of great resources and interview problem solutions in these languages, and this will be helpful in the preparation.</a:t>
            </a:r>
          </a:p>
          <a:p>
            <a:r>
              <a:rPr lang="en-US" sz="1200" kern="1200" dirty="0" smtClean="0">
                <a:solidFill>
                  <a:schemeClr val="tx1"/>
                </a:solidFill>
                <a:effectLst/>
                <a:latin typeface="+mn-lt"/>
                <a:ea typeface="+mn-ea"/>
                <a:cs typeface="+mn-cs"/>
              </a:rPr>
              <a:t>Some other languages you may consider using if you are comfortable with them are Swift, </a:t>
            </a:r>
            <a:r>
              <a:rPr lang="en-US" sz="1200" kern="1200" dirty="0" err="1" smtClean="0">
                <a:solidFill>
                  <a:schemeClr val="tx1"/>
                </a:solidFill>
                <a:effectLst/>
                <a:latin typeface="+mn-lt"/>
                <a:ea typeface="+mn-ea"/>
                <a:cs typeface="+mn-cs"/>
              </a:rPr>
              <a:t>Kotlin</a:t>
            </a:r>
            <a:r>
              <a:rPr lang="en-US" sz="1200" kern="1200" dirty="0" smtClean="0">
                <a:solidFill>
                  <a:schemeClr val="tx1"/>
                </a:solidFill>
                <a:effectLst/>
                <a:latin typeface="+mn-lt"/>
                <a:ea typeface="+mn-ea"/>
                <a:cs typeface="+mn-cs"/>
              </a:rPr>
              <a:t>, Go, and JavaScript, but I would recommend it only if you have a lot of prior experience with them.</a:t>
            </a:r>
          </a:p>
          <a:p>
            <a:r>
              <a:rPr lang="en-US" sz="1200" b="1" kern="1200" dirty="0" smtClean="0">
                <a:solidFill>
                  <a:schemeClr val="tx1"/>
                </a:solidFill>
                <a:effectLst/>
                <a:latin typeface="+mn-lt"/>
                <a:ea typeface="+mn-ea"/>
                <a:cs typeface="+mn-cs"/>
              </a:rPr>
              <a:t>Style guide</a:t>
            </a:r>
          </a:p>
          <a:p>
            <a:r>
              <a:rPr lang="en-US" sz="1200" kern="1200" dirty="0" smtClean="0">
                <a:solidFill>
                  <a:schemeClr val="tx1"/>
                </a:solidFill>
                <a:effectLst/>
                <a:latin typeface="+mn-lt"/>
                <a:ea typeface="+mn-ea"/>
                <a:cs typeface="+mn-cs"/>
              </a:rPr>
              <a:t>Once you pick your language, I would suggest reading some style guide for that language, and then following it. This way you will learn some good established practices, and won't debate choices about how to best write something.</a:t>
            </a:r>
          </a:p>
          <a:p>
            <a:r>
              <a:rPr lang="en-US" sz="1200" kern="1200" dirty="0" smtClean="0">
                <a:solidFill>
                  <a:schemeClr val="tx1"/>
                </a:solidFill>
                <a:effectLst/>
                <a:latin typeface="+mn-lt"/>
                <a:ea typeface="+mn-ea"/>
                <a:cs typeface="+mn-cs"/>
              </a:rPr>
              <a:t>Google has good style guides for Java, C++, Python, and some other languages, that I recommend:</a:t>
            </a:r>
          </a:p>
          <a:p>
            <a:r>
              <a:rPr lang="en-US" sz="1200" u="sng" kern="1200" dirty="0" smtClean="0">
                <a:solidFill>
                  <a:schemeClr val="tx1"/>
                </a:solidFill>
                <a:effectLst/>
                <a:latin typeface="+mn-lt"/>
                <a:ea typeface="+mn-ea"/>
                <a:cs typeface="+mn-cs"/>
                <a:hlinkClick r:id="rId3"/>
              </a:rPr>
              <a:t>Google Java Style Guide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Google C++ Style Guide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Google Python Style Guide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Getting good at the language</a:t>
            </a:r>
          </a:p>
          <a:p>
            <a:r>
              <a:rPr lang="en-US" sz="1200" kern="1200" dirty="0" smtClean="0">
                <a:solidFill>
                  <a:schemeClr val="tx1"/>
                </a:solidFill>
                <a:effectLst/>
                <a:latin typeface="+mn-lt"/>
                <a:ea typeface="+mn-ea"/>
                <a:cs typeface="+mn-cs"/>
              </a:rPr>
              <a:t>Whatever language you pick, I recommend you learn it well and become pretty good at it. In fact, your coding interview may have some language specific questions testing how well you know your language.</a:t>
            </a:r>
          </a:p>
          <a:p>
            <a:r>
              <a:rPr lang="en-US" sz="1200" kern="1200" dirty="0" smtClean="0">
                <a:solidFill>
                  <a:schemeClr val="tx1"/>
                </a:solidFill>
                <a:effectLst/>
                <a:latin typeface="+mn-lt"/>
                <a:ea typeface="+mn-ea"/>
                <a:cs typeface="+mn-cs"/>
              </a:rPr>
              <a:t>Learning the details of the language will also definitely make you a better software engineer, and prepare you for the interviews.</a:t>
            </a:r>
          </a:p>
          <a:p>
            <a:r>
              <a:rPr lang="en-US" sz="1200" kern="1200" dirty="0" smtClean="0">
                <a:solidFill>
                  <a:schemeClr val="tx1"/>
                </a:solidFill>
                <a:effectLst/>
                <a:latin typeface="+mn-lt"/>
                <a:ea typeface="+mn-ea"/>
                <a:cs typeface="+mn-cs"/>
              </a:rPr>
              <a:t>One of the best ways to learn the language well is to read some great book on it. Here are some books I recommend:</a:t>
            </a:r>
          </a:p>
          <a:p>
            <a:r>
              <a:rPr lang="en-US" sz="1200" u="sng" kern="1200" dirty="0" smtClean="0">
                <a:solidFill>
                  <a:schemeClr val="tx1"/>
                </a:solidFill>
                <a:effectLst/>
                <a:latin typeface="+mn-lt"/>
                <a:ea typeface="+mn-ea"/>
                <a:cs typeface="+mn-cs"/>
                <a:hlinkClick r:id="rId6"/>
              </a:rPr>
              <a:t>Effective Java</a:t>
            </a:r>
            <a:r>
              <a:rPr lang="en-US" sz="1200" kern="1200" dirty="0" smtClean="0">
                <a:solidFill>
                  <a:schemeClr val="tx1"/>
                </a:solidFill>
                <a:effectLst/>
                <a:latin typeface="+mn-lt"/>
                <a:ea typeface="+mn-ea"/>
                <a:cs typeface="+mn-cs"/>
              </a:rPr>
              <a:t> – best book on Java, and I would recommend reading it even if you mostly use some other language.</a:t>
            </a:r>
          </a:p>
          <a:p>
            <a:r>
              <a:rPr lang="en-US" sz="1200" u="sng" kern="1200" dirty="0" smtClean="0">
                <a:solidFill>
                  <a:schemeClr val="tx1"/>
                </a:solidFill>
                <a:effectLst/>
                <a:latin typeface="+mn-lt"/>
                <a:ea typeface="+mn-ea"/>
                <a:cs typeface="+mn-cs"/>
                <a:hlinkClick r:id="rId7"/>
              </a:rPr>
              <a:t>Effective C++</a:t>
            </a:r>
            <a:r>
              <a:rPr lang="en-US" sz="1200" kern="1200" dirty="0" smtClean="0">
                <a:solidFill>
                  <a:schemeClr val="tx1"/>
                </a:solidFill>
                <a:effectLst/>
                <a:latin typeface="+mn-lt"/>
                <a:ea typeface="+mn-ea"/>
                <a:cs typeface="+mn-cs"/>
              </a:rPr>
              <a:t> – a classic book on C++.</a:t>
            </a:r>
          </a:p>
          <a:p>
            <a:r>
              <a:rPr lang="en-US" sz="1200" u="sng" kern="1200" dirty="0" smtClean="0">
                <a:solidFill>
                  <a:schemeClr val="tx1"/>
                </a:solidFill>
                <a:effectLst/>
                <a:latin typeface="+mn-lt"/>
                <a:ea typeface="+mn-ea"/>
                <a:cs typeface="+mn-cs"/>
                <a:hlinkClick r:id="rId8"/>
              </a:rPr>
              <a:t>Learning Python: Powerful Object-Oriented Programming</a:t>
            </a:r>
            <a:r>
              <a:rPr lang="en-US" sz="1200" kern="1200" dirty="0" smtClean="0">
                <a:solidFill>
                  <a:schemeClr val="tx1"/>
                </a:solidFill>
                <a:effectLst/>
                <a:latin typeface="+mn-lt"/>
                <a:ea typeface="+mn-ea"/>
                <a:cs typeface="+mn-cs"/>
              </a:rPr>
              <a:t> – this seems like a good book on Python, but I have never actually read it.</a:t>
            </a:r>
          </a:p>
          <a:p>
            <a:r>
              <a:rPr lang="en-US" sz="1200" b="1" kern="1200" dirty="0" smtClean="0">
                <a:solidFill>
                  <a:schemeClr val="tx1"/>
                </a:solidFill>
                <a:effectLst/>
                <a:latin typeface="+mn-lt"/>
                <a:ea typeface="+mn-ea"/>
                <a:cs typeface="+mn-cs"/>
              </a:rPr>
              <a:t>Learn your libraries</a:t>
            </a:r>
          </a:p>
          <a:p>
            <a:r>
              <a:rPr lang="en-US" sz="1200" kern="1200" dirty="0" smtClean="0">
                <a:solidFill>
                  <a:schemeClr val="tx1"/>
                </a:solidFill>
                <a:effectLst/>
                <a:latin typeface="+mn-lt"/>
                <a:ea typeface="+mn-ea"/>
                <a:cs typeface="+mn-cs"/>
              </a:rPr>
              <a:t>Modern programming languages have a lot of built-in libraries for algorithms, data structures, and other tasks. It's better to use them whenever possible, than to reinvent the wheel: this will save you time, and built-in libraries are usually very well-tested, so this will save you a lot of bugs as well.</a:t>
            </a:r>
          </a:p>
          <a:p>
            <a:r>
              <a:rPr lang="en-US" sz="1200" kern="1200" dirty="0" smtClean="0">
                <a:solidFill>
                  <a:schemeClr val="tx1"/>
                </a:solidFill>
                <a:effectLst/>
                <a:latin typeface="+mn-lt"/>
                <a:ea typeface="+mn-ea"/>
                <a:cs typeface="+mn-cs"/>
              </a:rPr>
              <a:t>Learn libraries in the language of your choice, and try to use them when solving the interview questions.</a:t>
            </a:r>
          </a:p>
          <a:p>
            <a:r>
              <a:rPr lang="en-US" sz="1200" b="1" kern="1200" dirty="0" smtClean="0">
                <a:solidFill>
                  <a:schemeClr val="tx1"/>
                </a:solidFill>
                <a:effectLst/>
                <a:latin typeface="+mn-lt"/>
                <a:ea typeface="+mn-ea"/>
                <a:cs typeface="+mn-cs"/>
              </a:rPr>
              <a:t>Learn from others</a:t>
            </a:r>
          </a:p>
          <a:p>
            <a:r>
              <a:rPr lang="en-US" sz="1200" kern="1200" dirty="0" smtClean="0">
                <a:solidFill>
                  <a:schemeClr val="tx1"/>
                </a:solidFill>
                <a:effectLst/>
                <a:latin typeface="+mn-lt"/>
                <a:ea typeface="+mn-ea"/>
                <a:cs typeface="+mn-cs"/>
              </a:rPr>
              <a:t>Even if you solved the problem yourself, it's a good idea to see how others did it in your language. This way you can learn a lot of small techniques and patterns that you may have missed, and get better at you language.</a:t>
            </a:r>
          </a:p>
          <a:p>
            <a:r>
              <a:rPr lang="en-US" b="0" dirty="0" smtClean="0">
                <a:effectLst/>
              </a:rPr>
              <a:t/>
            </a:r>
            <a:br>
              <a:rPr lang="en-US" b="0" dirty="0" smtClean="0">
                <a:effectLst/>
              </a:rPr>
            </a:b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13</a:t>
            </a:fld>
            <a:endParaRPr lang="en-US"/>
          </a:p>
        </p:txBody>
      </p:sp>
    </p:spTree>
    <p:extLst>
      <p:ext uri="{BB962C8B-B14F-4D97-AF65-F5344CB8AC3E}">
        <p14:creationId xmlns:p14="http://schemas.microsoft.com/office/powerpoint/2010/main" val="199932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Leetcode</a:t>
            </a:r>
            <a:r>
              <a:rPr lang="en-US" sz="1200" kern="1200" dirty="0" smtClean="0">
                <a:solidFill>
                  <a:schemeClr val="tx1"/>
                </a:solidFill>
                <a:effectLst/>
                <a:latin typeface="+mn-lt"/>
                <a:ea typeface="+mn-ea"/>
                <a:cs typeface="+mn-cs"/>
              </a:rPr>
              <a:t> is a website where you can solve interview questions and read some other interview related materials. It's probably the best way to practice for coding interview </a:t>
            </a:r>
            <a:r>
              <a:rPr lang="en-US" sz="1200" kern="1200" dirty="0" err="1" smtClean="0">
                <a:solidFill>
                  <a:schemeClr val="tx1"/>
                </a:solidFill>
                <a:effectLst/>
                <a:latin typeface="+mn-lt"/>
                <a:ea typeface="+mn-ea"/>
                <a:cs typeface="+mn-cs"/>
              </a:rPr>
              <a:t>rounds.Problems</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are virtually the same as the ones asked on the real interviews in the companies. When I passed interviews, about 25-30% of the problems I was asked I solved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before, and about 70% of the problems had similar problems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I feel that anybody who solves 300–400 problems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has a good chance of passing almost any coding interview round.</a:t>
            </a:r>
          </a:p>
          <a:p>
            <a:r>
              <a:rPr lang="en-US" sz="1200" b="1" kern="1200" dirty="0" smtClean="0">
                <a:solidFill>
                  <a:schemeClr val="tx1"/>
                </a:solidFill>
                <a:effectLst/>
                <a:latin typeface="+mn-lt"/>
                <a:ea typeface="+mn-ea"/>
                <a:cs typeface="+mn-cs"/>
              </a:rPr>
              <a:t>How to solve problems on </a:t>
            </a:r>
            <a:r>
              <a:rPr lang="en-US" sz="1200" b="1" kern="1200" dirty="0" err="1" smtClean="0">
                <a:solidFill>
                  <a:schemeClr val="tx1"/>
                </a:solidFill>
                <a:effectLst/>
                <a:latin typeface="+mn-lt"/>
                <a:ea typeface="+mn-ea"/>
                <a:cs typeface="+mn-cs"/>
              </a:rPr>
              <a:t>Leetcode</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several tips for the most optimal problem solving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Avoid using IDEs or any code editors, and solve the problem right in the web editor on the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page, or on the whiteboard. In the real interview you won't get to write your code in the real IDE as well – in fact, you may need to write it on the whiteboard or in something like Google Docs.</a:t>
            </a:r>
          </a:p>
          <a:p>
            <a:r>
              <a:rPr lang="en-US" sz="1200" kern="1200" dirty="0" smtClean="0">
                <a:solidFill>
                  <a:schemeClr val="tx1"/>
                </a:solidFill>
                <a:effectLst/>
                <a:latin typeface="+mn-lt"/>
                <a:ea typeface="+mn-ea"/>
                <a:cs typeface="+mn-cs"/>
              </a:rPr>
              <a:t>Don't rush to see the solution too fast – allow yourself sometime to think about the problem. If you are stuck, it's ok to spend several hours or even a day to think about the problem before giving up.</a:t>
            </a:r>
          </a:p>
          <a:p>
            <a:r>
              <a:rPr lang="en-US" sz="1200" kern="1200" dirty="0" smtClean="0">
                <a:solidFill>
                  <a:schemeClr val="tx1"/>
                </a:solidFill>
                <a:effectLst/>
                <a:latin typeface="+mn-lt"/>
                <a:ea typeface="+mn-ea"/>
                <a:cs typeface="+mn-cs"/>
              </a:rPr>
              <a:t>After you solved the problem, be sure to check its official solution (if available) and several top solutions from the discussion page. This way you may learn about some better ways to solve the problem. Also, check some other solutions in your language of choice to see what you may learn from them.</a:t>
            </a:r>
          </a:p>
          <a:p>
            <a:r>
              <a:rPr lang="en-US" sz="1200" kern="1200" dirty="0" smtClean="0">
                <a:solidFill>
                  <a:schemeClr val="tx1"/>
                </a:solidFill>
                <a:effectLst/>
                <a:latin typeface="+mn-lt"/>
                <a:ea typeface="+mn-ea"/>
                <a:cs typeface="+mn-cs"/>
              </a:rPr>
              <a:t>Be sure to write a good code in your solution. Generally, during interviews you are expected to write a clean, well-styled code, like something that you may write at work, and not just any code that works.</a:t>
            </a:r>
          </a:p>
          <a:p>
            <a:r>
              <a:rPr lang="en-US" sz="1200" b="1" kern="1200" dirty="0" smtClean="0">
                <a:solidFill>
                  <a:schemeClr val="tx1"/>
                </a:solidFill>
                <a:effectLst/>
                <a:latin typeface="+mn-lt"/>
                <a:ea typeface="+mn-ea"/>
                <a:cs typeface="+mn-cs"/>
              </a:rPr>
              <a:t>How to pick problems on </a:t>
            </a:r>
            <a:r>
              <a:rPr lang="en-US" sz="1200" b="1" kern="1200" dirty="0" err="1" smtClean="0">
                <a:solidFill>
                  <a:schemeClr val="tx1"/>
                </a:solidFill>
                <a:effectLst/>
                <a:latin typeface="+mn-lt"/>
                <a:ea typeface="+mn-ea"/>
                <a:cs typeface="+mn-cs"/>
              </a:rPr>
              <a:t>Leetcode</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more than a thousand problems on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but not all of them are great. Here is some advice on how to pick the problems to solve:</a:t>
            </a:r>
          </a:p>
          <a:p>
            <a:r>
              <a:rPr lang="en-US" sz="1200" kern="1200" dirty="0" smtClean="0">
                <a:solidFill>
                  <a:schemeClr val="tx1"/>
                </a:solidFill>
                <a:effectLst/>
                <a:latin typeface="+mn-lt"/>
                <a:ea typeface="+mn-ea"/>
                <a:cs typeface="+mn-cs"/>
              </a:rPr>
              <a:t>Problem difficulties are not always accurate, so don't skip easy problems. They also may have some interesting patterns that can help in harder problems.</a:t>
            </a:r>
          </a:p>
          <a:p>
            <a:r>
              <a:rPr lang="en-US" sz="1200" kern="1200" dirty="0" smtClean="0">
                <a:solidFill>
                  <a:schemeClr val="tx1"/>
                </a:solidFill>
                <a:effectLst/>
                <a:latin typeface="+mn-lt"/>
                <a:ea typeface="+mn-ea"/>
                <a:cs typeface="+mn-cs"/>
              </a:rPr>
              <a:t>Hard problems, on the other hand, are often too complicated and tedious, so solve them only when you are comfortable with easier problems, and mix them with easier problems as well. Before my interviews, I solved 333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problems – 115 easy, 160 medium, and 58 hard.</a:t>
            </a:r>
          </a:p>
          <a:p>
            <a:r>
              <a:rPr lang="en-US" sz="1200" kern="1200" dirty="0" smtClean="0">
                <a:solidFill>
                  <a:schemeClr val="tx1"/>
                </a:solidFill>
                <a:effectLst/>
                <a:latin typeface="+mn-lt"/>
                <a:ea typeface="+mn-ea"/>
                <a:cs typeface="+mn-cs"/>
              </a:rPr>
              <a:t>For choosing what to solve next, I recommend if possible filtering by company tags (choose companies you want to apply to), and frequency. The following problem lists are also pretty good: </a:t>
            </a:r>
            <a:r>
              <a:rPr lang="en-US" sz="1200" u="sng" kern="1200" dirty="0" smtClean="0">
                <a:solidFill>
                  <a:schemeClr val="tx1"/>
                </a:solidFill>
                <a:effectLst/>
                <a:latin typeface="+mn-lt"/>
                <a:ea typeface="+mn-ea"/>
                <a:cs typeface="+mn-cs"/>
                <a:hlinkClick r:id="rId4"/>
              </a:rPr>
              <a:t>Top Interview Questions</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5"/>
              </a:rPr>
              <a:t>Top 100 Liked Questions</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6"/>
              </a:rPr>
              <a:t>Top Google Questions</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7"/>
              </a:rPr>
              <a:t>Top Facebook Questions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Problems with numbers bigger than 800 usually come from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contests, and are of a lower quality. They also usually don't come from real company interviews, so I don't recommend solving them.</a:t>
            </a:r>
          </a:p>
          <a:p>
            <a:r>
              <a:rPr lang="en-US" sz="1200" kern="1200" dirty="0" smtClean="0">
                <a:solidFill>
                  <a:schemeClr val="tx1"/>
                </a:solidFill>
                <a:effectLst/>
                <a:latin typeface="+mn-lt"/>
                <a:ea typeface="+mn-ea"/>
                <a:cs typeface="+mn-cs"/>
              </a:rPr>
              <a:t>For practicing particular algorithms and techniques, I suggest solving problems from the </a:t>
            </a:r>
            <a:r>
              <a:rPr lang="en-US" sz="1200" u="sng" kern="1200" dirty="0" smtClean="0">
                <a:solidFill>
                  <a:schemeClr val="tx1"/>
                </a:solidFill>
                <a:effectLst/>
                <a:latin typeface="+mn-lt"/>
                <a:ea typeface="+mn-ea"/>
                <a:cs typeface="+mn-cs"/>
                <a:hlinkClick r:id="rId8"/>
              </a:rPr>
              <a:t>Algorithms</a:t>
            </a:r>
            <a:r>
              <a:rPr lang="en-US" sz="1200" kern="1200" dirty="0" smtClean="0">
                <a:solidFill>
                  <a:schemeClr val="tx1"/>
                </a:solidFill>
                <a:effectLst/>
                <a:latin typeface="+mn-lt"/>
                <a:ea typeface="+mn-ea"/>
                <a:cs typeface="+mn-cs"/>
              </a:rPr>
              <a:t> section of this website.</a:t>
            </a:r>
          </a:p>
          <a:p>
            <a:r>
              <a:rPr lang="en-US" sz="1200" b="1" kern="1200" dirty="0" smtClean="0">
                <a:solidFill>
                  <a:schemeClr val="tx1"/>
                </a:solidFill>
                <a:effectLst/>
                <a:latin typeface="+mn-lt"/>
                <a:ea typeface="+mn-ea"/>
                <a:cs typeface="+mn-cs"/>
              </a:rPr>
              <a:t>Practicing speed</a:t>
            </a:r>
          </a:p>
          <a:p>
            <a:r>
              <a:rPr lang="en-US" sz="1200" kern="1200" dirty="0" smtClean="0">
                <a:solidFill>
                  <a:schemeClr val="tx1"/>
                </a:solidFill>
                <a:effectLst/>
                <a:latin typeface="+mn-lt"/>
                <a:ea typeface="+mn-ea"/>
                <a:cs typeface="+mn-cs"/>
              </a:rPr>
              <a:t>In the real interview, you are often expected to solve 2 problems (or a problem and a follow up problem) in 45-60 minutes. Besides the ability to solve problems, you may find that solving them fast is also important. Here are some tips how you may practice your speed:</a:t>
            </a:r>
          </a:p>
          <a:p>
            <a:r>
              <a:rPr lang="en-US" sz="1200" kern="1200" dirty="0" smtClean="0">
                <a:solidFill>
                  <a:schemeClr val="tx1"/>
                </a:solidFill>
                <a:effectLst/>
                <a:latin typeface="+mn-lt"/>
                <a:ea typeface="+mn-ea"/>
                <a:cs typeface="+mn-cs"/>
              </a:rPr>
              <a:t>You can solve problems as usual, but also have a dedicated speed training practice sessions. Choose two random problems (or two problems with the </a:t>
            </a:r>
            <a:r>
              <a:rPr lang="en-US" sz="1200" kern="1200" dirty="0" err="1" smtClean="0">
                <a:solidFill>
                  <a:schemeClr val="tx1"/>
                </a:solidFill>
                <a:effectLst/>
                <a:latin typeface="+mn-lt"/>
                <a:ea typeface="+mn-ea"/>
                <a:cs typeface="+mn-cs"/>
              </a:rPr>
              <a:t>diffuculty</a:t>
            </a:r>
            <a:r>
              <a:rPr lang="en-US" sz="1200" kern="1200" dirty="0" smtClean="0">
                <a:solidFill>
                  <a:schemeClr val="tx1"/>
                </a:solidFill>
                <a:effectLst/>
                <a:latin typeface="+mn-lt"/>
                <a:ea typeface="+mn-ea"/>
                <a:cs typeface="+mn-cs"/>
              </a:rPr>
              <a:t> you want to practice), and try to solve them as fast as possible – ideally, try to solve them in about 45-50 minutes. Be sure to still write a good quality code, and you can also practice explaining your solutions during this time (even if you explain it out loud to yourself).</a:t>
            </a:r>
          </a:p>
          <a:p>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contests are all about speed, so you can try participating in them as well.</a:t>
            </a:r>
          </a:p>
          <a:p>
            <a:r>
              <a:rPr lang="en-US" sz="1200" b="1" kern="1200" dirty="0" err="1" smtClean="0">
                <a:solidFill>
                  <a:schemeClr val="tx1"/>
                </a:solidFill>
                <a:effectLst/>
                <a:latin typeface="+mn-lt"/>
                <a:ea typeface="+mn-ea"/>
                <a:cs typeface="+mn-cs"/>
              </a:rPr>
              <a:t>Leetcode</a:t>
            </a:r>
            <a:r>
              <a:rPr lang="en-US" sz="1200" b="1" kern="1200" dirty="0" smtClean="0">
                <a:solidFill>
                  <a:schemeClr val="tx1"/>
                </a:solidFill>
                <a:effectLst/>
                <a:latin typeface="+mn-lt"/>
                <a:ea typeface="+mn-ea"/>
                <a:cs typeface="+mn-cs"/>
              </a:rPr>
              <a:t> contests</a:t>
            </a:r>
          </a:p>
          <a:p>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hosts about 1-2 contests a week with brand new problems. These are fun to participate, and they may be helpful to train your speed. On the downside, problems in the contests are of a bit lower quality. Also, speed required to participate well in the contests is like 2-3x of what you need in the real interviews, and problems may be harder than usual interview as well.</a:t>
            </a:r>
          </a:p>
          <a:p>
            <a:r>
              <a:rPr lang="en-US" sz="1200" kern="1200" dirty="0" smtClean="0">
                <a:solidFill>
                  <a:schemeClr val="tx1"/>
                </a:solidFill>
                <a:effectLst/>
                <a:latin typeface="+mn-lt"/>
                <a:ea typeface="+mn-ea"/>
                <a:cs typeface="+mn-cs"/>
              </a:rPr>
              <a:t>If you participate, be sure to still write a good, clean code (it should be a general habit), and don't be too upset if you don't perform that well.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contests are hard, and are not directly related to the interviews – participate only if you are already comfortable solving problems and want to challenge yourself.</a:t>
            </a:r>
          </a:p>
          <a:p>
            <a:r>
              <a:rPr lang="en-US" sz="1200" kern="1200" dirty="0" smtClean="0">
                <a:solidFill>
                  <a:schemeClr val="tx1"/>
                </a:solidFill>
                <a:effectLst/>
                <a:latin typeface="+mn-lt"/>
                <a:ea typeface="+mn-ea"/>
                <a:cs typeface="+mn-cs"/>
              </a:rPr>
              <a:t>Before my interviews I participated in nine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contests, and was on the 24th place in the global ranking at that time.</a:t>
            </a:r>
          </a:p>
          <a:p>
            <a:r>
              <a:rPr lang="en-US" sz="1200" b="1" kern="1200" dirty="0" smtClean="0">
                <a:solidFill>
                  <a:schemeClr val="tx1"/>
                </a:solidFill>
                <a:effectLst/>
                <a:latin typeface="+mn-lt"/>
                <a:ea typeface="+mn-ea"/>
                <a:cs typeface="+mn-cs"/>
              </a:rPr>
              <a:t>Other </a:t>
            </a:r>
            <a:r>
              <a:rPr lang="en-US" sz="1200" b="1" kern="1200" dirty="0" err="1" smtClean="0">
                <a:solidFill>
                  <a:schemeClr val="tx1"/>
                </a:solidFill>
                <a:effectLst/>
                <a:latin typeface="+mn-lt"/>
                <a:ea typeface="+mn-ea"/>
                <a:cs typeface="+mn-cs"/>
              </a:rPr>
              <a:t>Leetcode</a:t>
            </a:r>
            <a:r>
              <a:rPr lang="en-US" sz="1200" b="1" kern="1200" dirty="0" smtClean="0">
                <a:solidFill>
                  <a:schemeClr val="tx1"/>
                </a:solidFill>
                <a:effectLst/>
                <a:latin typeface="+mn-lt"/>
                <a:ea typeface="+mn-ea"/>
                <a:cs typeface="+mn-cs"/>
              </a:rPr>
              <a:t> features</a:t>
            </a:r>
          </a:p>
          <a:p>
            <a:r>
              <a:rPr lang="en-US" sz="1200" kern="1200" dirty="0" smtClean="0">
                <a:solidFill>
                  <a:schemeClr val="tx1"/>
                </a:solidFill>
                <a:effectLst/>
                <a:latin typeface="+mn-lt"/>
                <a:ea typeface="+mn-ea"/>
                <a:cs typeface="+mn-cs"/>
              </a:rPr>
              <a:t>There are a lot of other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features – mock interviews, articles, and so on. Try all of them, and see what you find useful.</a:t>
            </a:r>
          </a:p>
          <a:p>
            <a:r>
              <a:rPr lang="en-US" sz="1200" b="1" kern="1200" dirty="0" err="1" smtClean="0">
                <a:solidFill>
                  <a:schemeClr val="tx1"/>
                </a:solidFill>
                <a:effectLst/>
                <a:latin typeface="+mn-lt"/>
                <a:ea typeface="+mn-ea"/>
                <a:cs typeface="+mn-cs"/>
              </a:rPr>
              <a:t>Leetcode</a:t>
            </a:r>
            <a:r>
              <a:rPr lang="en-US" sz="1200" b="1" kern="1200" dirty="0" smtClean="0">
                <a:solidFill>
                  <a:schemeClr val="tx1"/>
                </a:solidFill>
                <a:effectLst/>
                <a:latin typeface="+mn-lt"/>
                <a:ea typeface="+mn-ea"/>
                <a:cs typeface="+mn-cs"/>
              </a:rPr>
              <a:t> premium</a:t>
            </a:r>
          </a:p>
          <a:p>
            <a:r>
              <a:rPr lang="en-US" sz="1200" kern="1200" dirty="0" smtClean="0">
                <a:solidFill>
                  <a:schemeClr val="tx1"/>
                </a:solidFill>
                <a:effectLst/>
                <a:latin typeface="+mn-lt"/>
                <a:ea typeface="+mn-ea"/>
                <a:cs typeface="+mn-cs"/>
              </a:rPr>
              <a:t>There is also a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premium subscription that opens you more features and problems. I found it only somewhat useful – the most helpful features to me were company problem lists and frequency feature.</a:t>
            </a:r>
          </a:p>
          <a:p>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premium is definitely not required to prepare well for the interviews. And if you try it, generally it's enough to buy it for just 1-2 months. For example, you can buy it one month before your planned phone or onsite interviews. As a bonus, paying for the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premium subscription can be additional motivation to practice more during the time you have it.</a:t>
            </a:r>
          </a:p>
          <a:p>
            <a:r>
              <a:rPr lang="en-US" b="0" dirty="0" smtClean="0">
                <a:effectLst/>
              </a:rPr>
              <a:t/>
            </a:r>
            <a:br>
              <a:rPr lang="en-US" b="0" dirty="0" smtClean="0">
                <a:effectLst/>
              </a:rPr>
            </a:b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14</a:t>
            </a:fld>
            <a:endParaRPr lang="en-US"/>
          </a:p>
        </p:txBody>
      </p:sp>
    </p:spTree>
    <p:extLst>
      <p:ext uri="{BB962C8B-B14F-4D97-AF65-F5344CB8AC3E}">
        <p14:creationId xmlns:p14="http://schemas.microsoft.com/office/powerpoint/2010/main" val="191835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is much more to the coding interviews than just the ability to solve problems. In this section, we will talk about some tips on passing your coding interviews.</a:t>
            </a:r>
          </a:p>
          <a:p>
            <a:r>
              <a:rPr lang="en-US" sz="1200" b="1" i="0" kern="1200" dirty="0" smtClean="0">
                <a:solidFill>
                  <a:schemeClr val="tx1"/>
                </a:solidFill>
                <a:effectLst/>
                <a:latin typeface="+mn-lt"/>
                <a:ea typeface="+mn-ea"/>
                <a:cs typeface="+mn-cs"/>
              </a:rPr>
              <a:t>Problem solving approach</a:t>
            </a:r>
          </a:p>
          <a:p>
            <a:r>
              <a:rPr lang="en-US" sz="1200" b="0" i="0" kern="1200" dirty="0" smtClean="0">
                <a:solidFill>
                  <a:schemeClr val="tx1"/>
                </a:solidFill>
                <a:effectLst/>
                <a:latin typeface="+mn-lt"/>
                <a:ea typeface="+mn-ea"/>
                <a:cs typeface="+mn-cs"/>
              </a:rPr>
              <a:t>The following steps will help you to better approach the problems during the coding interviews. This applies to both phone and onsite interviews.</a:t>
            </a:r>
          </a:p>
          <a:p>
            <a:r>
              <a:rPr lang="en-US" sz="1200" b="1" i="0" kern="1200" dirty="0" smtClean="0">
                <a:solidFill>
                  <a:schemeClr val="tx1"/>
                </a:solidFill>
                <a:effectLst/>
                <a:latin typeface="+mn-lt"/>
                <a:ea typeface="+mn-ea"/>
                <a:cs typeface="+mn-cs"/>
              </a:rPr>
              <a:t>Read or listen to the problem statement carefully.</a:t>
            </a:r>
            <a:r>
              <a:rPr lang="en-US" sz="1200" b="0" i="0" kern="1200" dirty="0" smtClean="0">
                <a:solidFill>
                  <a:schemeClr val="tx1"/>
                </a:solidFill>
                <a:effectLst/>
                <a:latin typeface="+mn-lt"/>
                <a:ea typeface="+mn-ea"/>
                <a:cs typeface="+mn-cs"/>
              </a:rPr>
              <a:t> Understanding problem statement correctly is very important, so pay attention. You may also want to write some details down.</a:t>
            </a:r>
          </a:p>
          <a:p>
            <a:r>
              <a:rPr lang="en-US" sz="1200" b="1" i="0" kern="1200" dirty="0" smtClean="0">
                <a:solidFill>
                  <a:schemeClr val="tx1"/>
                </a:solidFill>
                <a:effectLst/>
                <a:latin typeface="+mn-lt"/>
                <a:ea typeface="+mn-ea"/>
                <a:cs typeface="+mn-cs"/>
              </a:rPr>
              <a:t>Ask clarifying questions and think of edge cases.</a:t>
            </a:r>
            <a:r>
              <a:rPr lang="en-US" sz="1200" b="0" i="0" kern="1200" dirty="0" smtClean="0">
                <a:solidFill>
                  <a:schemeClr val="tx1"/>
                </a:solidFill>
                <a:effectLst/>
                <a:latin typeface="+mn-lt"/>
                <a:ea typeface="+mn-ea"/>
                <a:cs typeface="+mn-cs"/>
              </a:rPr>
              <a:t> After you understood the problem, ask the questions you may still have to clarify everything. Think of the edge cases. What if is the input is empty, or too big? Is it guaranteed to be X? Do we care about Y? Clarify everything with the interviewer. Thinking about edge cases ahead is much better than stumbling upon them during coding, or completely forgetting them.</a:t>
            </a:r>
          </a:p>
          <a:p>
            <a:r>
              <a:rPr lang="en-US" sz="1200" b="1" i="0" kern="1200" dirty="0" smtClean="0">
                <a:solidFill>
                  <a:schemeClr val="tx1"/>
                </a:solidFill>
                <a:effectLst/>
                <a:latin typeface="+mn-lt"/>
                <a:ea typeface="+mn-ea"/>
                <a:cs typeface="+mn-cs"/>
              </a:rPr>
              <a:t>Build some examples.</a:t>
            </a:r>
            <a:r>
              <a:rPr lang="en-US" sz="1200" b="0" i="0" kern="1200" dirty="0" smtClean="0">
                <a:solidFill>
                  <a:schemeClr val="tx1"/>
                </a:solidFill>
                <a:effectLst/>
                <a:latin typeface="+mn-lt"/>
                <a:ea typeface="+mn-ea"/>
                <a:cs typeface="+mn-cs"/>
              </a:rPr>
              <a:t> You may still want to build some examples of input and output to understand the problem better, and for the interviewer to confirm it.</a:t>
            </a:r>
          </a:p>
          <a:p>
            <a:r>
              <a:rPr lang="en-US" sz="1200" b="1" i="0" kern="1200" dirty="0" smtClean="0">
                <a:solidFill>
                  <a:schemeClr val="tx1"/>
                </a:solidFill>
                <a:effectLst/>
                <a:latin typeface="+mn-lt"/>
                <a:ea typeface="+mn-ea"/>
                <a:cs typeface="+mn-cs"/>
              </a:rPr>
              <a:t>Think about straightforward solution.</a:t>
            </a:r>
            <a:r>
              <a:rPr lang="en-US" sz="1200" b="0" i="0" kern="1200" dirty="0" smtClean="0">
                <a:solidFill>
                  <a:schemeClr val="tx1"/>
                </a:solidFill>
                <a:effectLst/>
                <a:latin typeface="+mn-lt"/>
                <a:ea typeface="+mn-ea"/>
                <a:cs typeface="+mn-cs"/>
              </a:rPr>
              <a:t> Even if you know how to optimally solve the problem, think of all possible simple and stupid solutions first. Is it possible just to check all possible options? Maybe backtracking? Discuss simple solutions with your interviewer, their potential drawbacks and time complexity.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Rushing to the complex optimal solution may show that you are optimizing too early, before even considering simple approaches. Also, it may turn out that your interviewer is fine with the more simple solution than the one you know.</a:t>
            </a:r>
          </a:p>
          <a:p>
            <a:r>
              <a:rPr lang="en-US" sz="1200" b="1" i="0" kern="1200" dirty="0" smtClean="0">
                <a:solidFill>
                  <a:schemeClr val="tx1"/>
                </a:solidFill>
                <a:effectLst/>
                <a:latin typeface="+mn-lt"/>
                <a:ea typeface="+mn-ea"/>
                <a:cs typeface="+mn-cs"/>
              </a:rPr>
              <a:t>Think of and discuss the optimal solution.</a:t>
            </a:r>
            <a:r>
              <a:rPr lang="en-US" sz="1200" b="0" i="0" kern="1200" dirty="0" smtClean="0">
                <a:solidFill>
                  <a:schemeClr val="tx1"/>
                </a:solidFill>
                <a:effectLst/>
                <a:latin typeface="+mn-lt"/>
                <a:ea typeface="+mn-ea"/>
                <a:cs typeface="+mn-cs"/>
              </a:rPr>
              <a:t> So now, what is the optimal solution to the problem? Describe it to the interviewer, and discuss it with him or her. What is the time and space complexity? How would you implement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great question to ask here is "Is this solution good enough?". This will tell you if the interviewer is ok with your solution, or you need to think more. Also, don't rush to coding – you may want to ask something along the lines of "Do you want me to code this now?".</a:t>
            </a:r>
          </a:p>
          <a:p>
            <a:r>
              <a:rPr lang="en-US" sz="1200" b="1" i="0" kern="1200" dirty="0" smtClean="0">
                <a:solidFill>
                  <a:schemeClr val="tx1"/>
                </a:solidFill>
                <a:effectLst/>
                <a:latin typeface="+mn-lt"/>
                <a:ea typeface="+mn-ea"/>
                <a:cs typeface="+mn-cs"/>
              </a:rPr>
              <a:t>Think how your code would look like before implementing it.</a:t>
            </a:r>
            <a:r>
              <a:rPr lang="en-US" sz="1200" b="0" i="0" kern="1200" dirty="0" smtClean="0">
                <a:solidFill>
                  <a:schemeClr val="tx1"/>
                </a:solidFill>
                <a:effectLst/>
                <a:latin typeface="+mn-lt"/>
                <a:ea typeface="+mn-ea"/>
                <a:cs typeface="+mn-cs"/>
              </a:rPr>
              <a:t> This will save you from needing to rewrite or modify the code along the way, and will save you time. Of </a:t>
            </a:r>
            <a:r>
              <a:rPr lang="en-US" sz="1200" b="0" i="0" kern="1200" dirty="0" err="1" smtClean="0">
                <a:solidFill>
                  <a:schemeClr val="tx1"/>
                </a:solidFill>
                <a:effectLst/>
                <a:latin typeface="+mn-lt"/>
                <a:ea typeface="+mn-ea"/>
                <a:cs typeface="+mn-cs"/>
              </a:rPr>
              <a:t>couse</a:t>
            </a:r>
            <a:r>
              <a:rPr lang="en-US" sz="1200" b="0" i="0" kern="1200" dirty="0" smtClean="0">
                <a:solidFill>
                  <a:schemeClr val="tx1"/>
                </a:solidFill>
                <a:effectLst/>
                <a:latin typeface="+mn-lt"/>
                <a:ea typeface="+mn-ea"/>
                <a:cs typeface="+mn-cs"/>
              </a:rPr>
              <a:t>, it's almost impossible to imagine the whole solution code beforehand, but think of how its main structure will look like.</a:t>
            </a:r>
          </a:p>
          <a:p>
            <a:r>
              <a:rPr lang="en-US" sz="1200" b="1" i="0" kern="1200" dirty="0" smtClean="0">
                <a:solidFill>
                  <a:schemeClr val="tx1"/>
                </a:solidFill>
                <a:effectLst/>
                <a:latin typeface="+mn-lt"/>
                <a:ea typeface="+mn-ea"/>
                <a:cs typeface="+mn-cs"/>
              </a:rPr>
              <a:t>Handle bad inputs and edge cases.</a:t>
            </a:r>
            <a:r>
              <a:rPr lang="en-US" sz="1200" b="0" i="0" kern="1200" dirty="0" smtClean="0">
                <a:solidFill>
                  <a:schemeClr val="tx1"/>
                </a:solidFill>
                <a:effectLst/>
                <a:latin typeface="+mn-lt"/>
                <a:ea typeface="+mn-ea"/>
                <a:cs typeface="+mn-cs"/>
              </a:rPr>
              <a:t> In your code, be sure to handle bad inputs (null, empty structures, and so on), and all edge cases. Even if your interviewer may be fine with you not checking the inputs, doing so will show that you are an experienced and considerate candidate, thinking about production quality code.</a:t>
            </a:r>
          </a:p>
          <a:p>
            <a:r>
              <a:rPr lang="en-US" sz="1200" b="1" i="0" kern="1200" dirty="0" smtClean="0">
                <a:solidFill>
                  <a:schemeClr val="tx1"/>
                </a:solidFill>
                <a:effectLst/>
                <a:latin typeface="+mn-lt"/>
                <a:ea typeface="+mn-ea"/>
                <a:cs typeface="+mn-cs"/>
              </a:rPr>
              <a:t>Check the code after you are done.</a:t>
            </a:r>
            <a:r>
              <a:rPr lang="en-US" sz="1200" b="0" i="0" kern="1200" dirty="0" smtClean="0">
                <a:solidFill>
                  <a:schemeClr val="tx1"/>
                </a:solidFill>
                <a:effectLst/>
                <a:latin typeface="+mn-lt"/>
                <a:ea typeface="+mn-ea"/>
                <a:cs typeface="+mn-cs"/>
              </a:rPr>
              <a:t> After you finished writing the code, check it once more, check that it works on your examples, and show it to the interviewer. Think if you need to consider more tests cases. Also discuss with the interviewer how you would test this code.</a:t>
            </a:r>
          </a:p>
          <a:p>
            <a:r>
              <a:rPr lang="en-US" sz="1200" b="1" i="0" kern="1200" dirty="0" smtClean="0">
                <a:solidFill>
                  <a:schemeClr val="tx1"/>
                </a:solidFill>
                <a:effectLst/>
                <a:latin typeface="+mn-lt"/>
                <a:ea typeface="+mn-ea"/>
                <a:cs typeface="+mn-cs"/>
              </a:rPr>
              <a:t>See if anything can be improved.</a:t>
            </a:r>
            <a:r>
              <a:rPr lang="en-US" sz="1200" b="0" i="0" kern="1200" dirty="0" smtClean="0">
                <a:solidFill>
                  <a:schemeClr val="tx1"/>
                </a:solidFill>
                <a:effectLst/>
                <a:latin typeface="+mn-lt"/>
                <a:ea typeface="+mn-ea"/>
                <a:cs typeface="+mn-cs"/>
              </a:rPr>
              <a:t> How else could you improve your code? What could you refactor or change? Are there any possible improvements or modifications to the algorithm or the approach? Discuss this with the interviewer.</a:t>
            </a:r>
          </a:p>
          <a:p>
            <a:r>
              <a:rPr lang="en-US" sz="1200" b="1" i="0" kern="1200" dirty="0" smtClean="0">
                <a:solidFill>
                  <a:schemeClr val="tx1"/>
                </a:solidFill>
                <a:effectLst/>
                <a:latin typeface="+mn-lt"/>
                <a:ea typeface="+mn-ea"/>
                <a:cs typeface="+mn-cs"/>
              </a:rPr>
              <a:t>Coding style</a:t>
            </a:r>
          </a:p>
          <a:p>
            <a:r>
              <a:rPr lang="en-US" sz="1200" b="0" i="0" kern="1200" dirty="0" smtClean="0">
                <a:solidFill>
                  <a:schemeClr val="tx1"/>
                </a:solidFill>
                <a:effectLst/>
                <a:latin typeface="+mn-lt"/>
                <a:ea typeface="+mn-ea"/>
                <a:cs typeface="+mn-cs"/>
              </a:rPr>
              <a:t>It's important to write a good, clean code during the interview. Think of it as of the code your would write in the production system. Here are some particular tips on the code style:</a:t>
            </a:r>
          </a:p>
          <a:p>
            <a:r>
              <a:rPr lang="en-US" sz="1200" b="1" i="0" kern="1200" dirty="0" smtClean="0">
                <a:solidFill>
                  <a:schemeClr val="tx1"/>
                </a:solidFill>
                <a:effectLst/>
                <a:latin typeface="+mn-lt"/>
                <a:ea typeface="+mn-ea"/>
                <a:cs typeface="+mn-cs"/>
              </a:rPr>
              <a:t>Use good names for your variables and everything else.</a:t>
            </a:r>
            <a:r>
              <a:rPr lang="en-US" sz="1200" b="0" i="0" kern="1200" dirty="0" smtClean="0">
                <a:solidFill>
                  <a:schemeClr val="tx1"/>
                </a:solidFill>
                <a:effectLst/>
                <a:latin typeface="+mn-lt"/>
                <a:ea typeface="+mn-ea"/>
                <a:cs typeface="+mn-cs"/>
              </a:rPr>
              <a:t> Even though you want to write code fast, it doesn't mean you have to sacrifice readability.</a:t>
            </a:r>
          </a:p>
          <a:p>
            <a:r>
              <a:rPr lang="en-US" sz="1200" kern="1200" dirty="0" err="1" smtClean="0">
                <a:solidFill>
                  <a:schemeClr val="tx1"/>
                </a:solidFill>
                <a:effectLst/>
                <a:latin typeface="+mn-lt"/>
                <a:ea typeface="+mn-ea"/>
                <a:cs typeface="+mn-cs"/>
              </a:rPr>
              <a:t>int</a:t>
            </a:r>
            <a:r>
              <a:rPr lang="en-US" dirty="0" smtClean="0"/>
              <a:t> b = </a:t>
            </a:r>
            <a:r>
              <a:rPr lang="en-US" sz="1200" kern="1200" dirty="0" smtClean="0">
                <a:solidFill>
                  <a:schemeClr val="tx1"/>
                </a:solidFill>
                <a:effectLst/>
                <a:latin typeface="+mn-lt"/>
                <a:ea typeface="+mn-ea"/>
                <a:cs typeface="+mn-cs"/>
              </a:rPr>
              <a:t>0</a:t>
            </a:r>
            <a:r>
              <a:rPr lang="en-US" dirty="0" smtClean="0"/>
              <a:t>; </a:t>
            </a:r>
            <a:r>
              <a:rPr lang="en-US" sz="1200" i="1" kern="1200" dirty="0" smtClean="0">
                <a:solidFill>
                  <a:schemeClr val="tx1"/>
                </a:solidFill>
                <a:effectLst/>
                <a:latin typeface="+mn-lt"/>
                <a:ea typeface="+mn-ea"/>
                <a:cs typeface="+mn-cs"/>
              </a:rPr>
              <a:t>// bad</a:t>
            </a:r>
            <a:r>
              <a:rPr lang="en-US" dirty="0" smtClean="0"/>
              <a:t> </a:t>
            </a:r>
            <a:r>
              <a:rPr lang="en-US" sz="1200" kern="1200" dirty="0" err="1" smtClean="0">
                <a:solidFill>
                  <a:schemeClr val="tx1"/>
                </a:solidFill>
                <a:effectLst/>
                <a:latin typeface="+mn-lt"/>
                <a:ea typeface="+mn-ea"/>
                <a:cs typeface="+mn-cs"/>
              </a:rPr>
              <a:t>int</a:t>
            </a:r>
            <a:r>
              <a:rPr lang="en-US" dirty="0" smtClean="0"/>
              <a:t> </a:t>
            </a:r>
            <a:r>
              <a:rPr lang="en-US" dirty="0" err="1" smtClean="0"/>
              <a:t>bestSum</a:t>
            </a:r>
            <a:r>
              <a:rPr lang="en-US" dirty="0" smtClean="0"/>
              <a:t> = </a:t>
            </a:r>
            <a:r>
              <a:rPr lang="en-US" sz="1200" kern="1200" dirty="0" smtClean="0">
                <a:solidFill>
                  <a:schemeClr val="tx1"/>
                </a:solidFill>
                <a:effectLst/>
                <a:latin typeface="+mn-lt"/>
                <a:ea typeface="+mn-ea"/>
                <a:cs typeface="+mn-cs"/>
              </a:rPr>
              <a:t>0</a:t>
            </a:r>
            <a:r>
              <a:rPr lang="en-US" dirty="0" smtClean="0"/>
              <a:t>; </a:t>
            </a:r>
            <a:r>
              <a:rPr lang="en-US" sz="1200" i="1" kern="1200" dirty="0" smtClean="0">
                <a:solidFill>
                  <a:schemeClr val="tx1"/>
                </a:solidFill>
                <a:effectLst/>
                <a:latin typeface="+mn-lt"/>
                <a:ea typeface="+mn-ea"/>
                <a:cs typeface="+mn-cs"/>
              </a:rPr>
              <a:t>// good</a:t>
            </a:r>
            <a:r>
              <a:rPr lang="en-US" dirty="0" smtClean="0"/>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smtClean="0">
                <a:solidFill>
                  <a:schemeClr val="tx1"/>
                </a:solidFill>
                <a:effectLst/>
                <a:latin typeface="+mn-lt"/>
                <a:ea typeface="+mn-ea"/>
                <a:cs typeface="+mn-cs"/>
              </a:rPr>
              <a:t>go</a:t>
            </a:r>
            <a:r>
              <a:rPr lang="en-US" dirty="0" smtClean="0">
                <a:effectLst/>
              </a:rPr>
              <a:t>() </a:t>
            </a:r>
            <a:r>
              <a:rPr lang="en-US" dirty="0" smtClean="0"/>
              <a:t>{..} </a:t>
            </a:r>
            <a:r>
              <a:rPr lang="en-US" sz="1200" i="1" kern="1200" dirty="0" smtClean="0">
                <a:solidFill>
                  <a:schemeClr val="tx1"/>
                </a:solidFill>
                <a:effectLst/>
                <a:latin typeface="+mn-lt"/>
                <a:ea typeface="+mn-ea"/>
                <a:cs typeface="+mn-cs"/>
              </a:rPr>
              <a:t>// bad</a:t>
            </a:r>
            <a:r>
              <a:rPr lang="en-US" dirty="0" smtClean="0"/>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calculateBestSum</a:t>
            </a:r>
            <a:r>
              <a:rPr lang="en-US" dirty="0" smtClean="0">
                <a:effectLst/>
              </a:rPr>
              <a:t>() </a:t>
            </a:r>
            <a:r>
              <a:rPr lang="en-US" dirty="0" smtClean="0"/>
              <a:t>{..} </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good</a:t>
            </a:r>
            <a:r>
              <a:rPr lang="en-US" sz="1200" b="1" i="0" kern="1200" dirty="0" err="1" smtClean="0">
                <a:solidFill>
                  <a:schemeClr val="tx1"/>
                </a:solidFill>
                <a:effectLst/>
                <a:latin typeface="+mn-lt"/>
                <a:ea typeface="+mn-ea"/>
                <a:cs typeface="+mn-cs"/>
              </a:rPr>
              <a:t>Check</a:t>
            </a:r>
            <a:r>
              <a:rPr lang="en-US" sz="1200" b="1" i="0" kern="1200" dirty="0" smtClean="0">
                <a:solidFill>
                  <a:schemeClr val="tx1"/>
                </a:solidFill>
                <a:effectLst/>
                <a:latin typeface="+mn-lt"/>
                <a:ea typeface="+mn-ea"/>
                <a:cs typeface="+mn-cs"/>
              </a:rPr>
              <a:t> input parameters.</a:t>
            </a:r>
            <a:r>
              <a:rPr lang="en-US" sz="1200" b="0" i="0" kern="1200" dirty="0" smtClean="0">
                <a:solidFill>
                  <a:schemeClr val="tx1"/>
                </a:solidFill>
                <a:effectLst/>
                <a:latin typeface="+mn-lt"/>
                <a:ea typeface="+mn-ea"/>
                <a:cs typeface="+mn-cs"/>
              </a:rPr>
              <a:t> Like you would do in the production code, check the parameters passed to the functions and elsewhere.</a:t>
            </a:r>
          </a:p>
          <a:p>
            <a:r>
              <a:rPr lang="en-US" sz="1200" kern="1200" dirty="0" err="1" smtClean="0">
                <a:solidFill>
                  <a:schemeClr val="tx1"/>
                </a:solidFill>
                <a:effectLst/>
                <a:latin typeface="+mn-lt"/>
                <a:ea typeface="+mn-ea"/>
                <a:cs typeface="+mn-cs"/>
              </a:rPr>
              <a:t>int</a:t>
            </a:r>
            <a:r>
              <a:rPr lang="en-US" dirty="0" smtClean="0">
                <a:effectLst/>
              </a:rPr>
              <a:t> </a:t>
            </a:r>
            <a:r>
              <a:rPr lang="en-US" sz="1200" kern="1200" dirty="0" err="1" smtClean="0">
                <a:solidFill>
                  <a:schemeClr val="tx1"/>
                </a:solidFill>
                <a:effectLst/>
                <a:latin typeface="+mn-lt"/>
                <a:ea typeface="+mn-ea"/>
                <a:cs typeface="+mn-cs"/>
              </a:rPr>
              <a:t>getMaxElement</a:t>
            </a:r>
            <a:r>
              <a:rPr lang="en-US" dirty="0" smtClean="0">
                <a:effectLst/>
              </a:rPr>
              <a:t>(List&lt;Integer&gt; list) </a:t>
            </a:r>
            <a:r>
              <a:rPr lang="en-US" dirty="0" smtClean="0"/>
              <a:t>{ </a:t>
            </a:r>
            <a:r>
              <a:rPr lang="en-US" sz="1200" kern="1200" dirty="0" smtClean="0">
                <a:solidFill>
                  <a:schemeClr val="tx1"/>
                </a:solidFill>
                <a:effectLst/>
                <a:latin typeface="+mn-lt"/>
                <a:ea typeface="+mn-ea"/>
                <a:cs typeface="+mn-cs"/>
              </a:rPr>
              <a:t>if</a:t>
            </a:r>
            <a:r>
              <a:rPr lang="en-US" dirty="0" smtClean="0"/>
              <a:t> (list == </a:t>
            </a:r>
            <a:r>
              <a:rPr lang="en-US" sz="1200" kern="1200" dirty="0" smtClean="0">
                <a:solidFill>
                  <a:schemeClr val="tx1"/>
                </a:solidFill>
                <a:effectLst/>
                <a:latin typeface="+mn-lt"/>
                <a:ea typeface="+mn-ea"/>
                <a:cs typeface="+mn-cs"/>
              </a:rPr>
              <a:t>null</a:t>
            </a:r>
            <a:r>
              <a:rPr lang="en-US" dirty="0" smtClean="0"/>
              <a:t> || </a:t>
            </a:r>
            <a:r>
              <a:rPr lang="en-US" dirty="0" err="1" smtClean="0"/>
              <a:t>list.size</a:t>
            </a:r>
            <a:r>
              <a:rPr lang="en-US" dirty="0" smtClean="0"/>
              <a:t>() == </a:t>
            </a:r>
            <a:r>
              <a:rPr lang="en-US" sz="1200" kern="1200" dirty="0" smtClean="0">
                <a:solidFill>
                  <a:schemeClr val="tx1"/>
                </a:solidFill>
                <a:effectLst/>
                <a:latin typeface="+mn-lt"/>
                <a:ea typeface="+mn-ea"/>
                <a:cs typeface="+mn-cs"/>
              </a:rPr>
              <a:t>0</a:t>
            </a:r>
            <a:r>
              <a:rPr lang="en-US" dirty="0" smtClean="0"/>
              <a:t>) </a:t>
            </a:r>
            <a:r>
              <a:rPr lang="en-US" sz="1200" kern="1200" dirty="0" smtClean="0">
                <a:solidFill>
                  <a:schemeClr val="tx1"/>
                </a:solidFill>
                <a:effectLst/>
                <a:latin typeface="+mn-lt"/>
                <a:ea typeface="+mn-ea"/>
                <a:cs typeface="+mn-cs"/>
              </a:rPr>
              <a:t>throw</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IllegalArgumentException</a:t>
            </a:r>
            <a:r>
              <a:rPr lang="en-US" dirty="0" smtClean="0"/>
              <a:t>(</a:t>
            </a:r>
            <a:r>
              <a:rPr lang="en-US" sz="1200" kern="1200" dirty="0" smtClean="0">
                <a:solidFill>
                  <a:schemeClr val="tx1"/>
                </a:solidFill>
                <a:effectLst/>
                <a:latin typeface="+mn-lt"/>
                <a:ea typeface="+mn-ea"/>
                <a:cs typeface="+mn-cs"/>
              </a:rPr>
              <a:t>"Received an empty list"</a:t>
            </a:r>
            <a:r>
              <a:rPr lang="en-US" dirty="0" smtClean="0"/>
              <a:t>); ... } </a:t>
            </a:r>
            <a:r>
              <a:rPr lang="en-US" sz="1200" kern="1200" dirty="0" err="1" smtClean="0">
                <a:solidFill>
                  <a:schemeClr val="tx1"/>
                </a:solidFill>
                <a:effectLst/>
                <a:latin typeface="+mn-lt"/>
                <a:ea typeface="+mn-ea"/>
                <a:cs typeface="+mn-cs"/>
              </a:rPr>
              <a:t>boolean</a:t>
            </a:r>
            <a:r>
              <a:rPr lang="en-US" dirty="0" smtClean="0">
                <a:effectLst/>
              </a:rPr>
              <a:t> </a:t>
            </a:r>
            <a:r>
              <a:rPr lang="en-US" sz="1200" kern="1200" dirty="0" err="1" smtClean="0">
                <a:solidFill>
                  <a:schemeClr val="tx1"/>
                </a:solidFill>
                <a:effectLst/>
                <a:latin typeface="+mn-lt"/>
                <a:ea typeface="+mn-ea"/>
                <a:cs typeface="+mn-cs"/>
              </a:rPr>
              <a:t>isPalindrome</a:t>
            </a:r>
            <a:r>
              <a:rPr lang="en-US" dirty="0" smtClean="0">
                <a:effectLst/>
              </a:rPr>
              <a:t>(String word) </a:t>
            </a:r>
            <a:r>
              <a:rPr lang="en-US" dirty="0" smtClean="0"/>
              <a:t>{ </a:t>
            </a:r>
            <a:r>
              <a:rPr lang="en-US" sz="1200" i="1" kern="1200" dirty="0" smtClean="0">
                <a:solidFill>
                  <a:schemeClr val="tx1"/>
                </a:solidFill>
                <a:effectLst/>
                <a:latin typeface="+mn-lt"/>
                <a:ea typeface="+mn-ea"/>
                <a:cs typeface="+mn-cs"/>
              </a:rPr>
              <a:t>// Sometimes just returning true/false or some other value may be fine.</a:t>
            </a:r>
            <a:r>
              <a:rPr lang="en-US" dirty="0" smtClean="0"/>
              <a:t> </a:t>
            </a:r>
            <a:r>
              <a:rPr lang="en-US" sz="1200" i="1" kern="1200" dirty="0" smtClean="0">
                <a:solidFill>
                  <a:schemeClr val="tx1"/>
                </a:solidFill>
                <a:effectLst/>
                <a:latin typeface="+mn-lt"/>
                <a:ea typeface="+mn-ea"/>
                <a:cs typeface="+mn-cs"/>
              </a:rPr>
              <a:t>// Ask your interviewer!</a:t>
            </a:r>
            <a:r>
              <a:rPr lang="en-US" dirty="0" smtClean="0"/>
              <a:t> </a:t>
            </a:r>
            <a:r>
              <a:rPr lang="en-US" sz="1200" kern="1200" dirty="0" smtClean="0">
                <a:solidFill>
                  <a:schemeClr val="tx1"/>
                </a:solidFill>
                <a:effectLst/>
                <a:latin typeface="+mn-lt"/>
                <a:ea typeface="+mn-ea"/>
                <a:cs typeface="+mn-cs"/>
              </a:rPr>
              <a:t>if</a:t>
            </a:r>
            <a:r>
              <a:rPr lang="en-US" dirty="0" smtClean="0"/>
              <a:t> (word == </a:t>
            </a:r>
            <a:r>
              <a:rPr lang="en-US" sz="1200" kern="1200" dirty="0" smtClean="0">
                <a:solidFill>
                  <a:schemeClr val="tx1"/>
                </a:solidFill>
                <a:effectLst/>
                <a:latin typeface="+mn-lt"/>
                <a:ea typeface="+mn-ea"/>
                <a:cs typeface="+mn-cs"/>
              </a:rPr>
              <a:t>null</a:t>
            </a:r>
            <a:r>
              <a:rPr lang="en-US" dirty="0" smtClean="0"/>
              <a:t> || </a:t>
            </a:r>
            <a:r>
              <a:rPr lang="en-US" dirty="0" err="1" smtClean="0"/>
              <a:t>word.length</a:t>
            </a:r>
            <a:r>
              <a:rPr lang="en-US" dirty="0" smtClean="0"/>
              <a:t>() == </a:t>
            </a:r>
            <a:r>
              <a:rPr lang="en-US" sz="1200" kern="1200" dirty="0" smtClean="0">
                <a:solidFill>
                  <a:schemeClr val="tx1"/>
                </a:solidFill>
                <a:effectLst/>
                <a:latin typeface="+mn-lt"/>
                <a:ea typeface="+mn-ea"/>
                <a:cs typeface="+mn-cs"/>
              </a:rPr>
              <a:t>0</a:t>
            </a:r>
            <a:r>
              <a:rPr lang="en-US" dirty="0" smtClean="0"/>
              <a:t>) </a:t>
            </a:r>
            <a:r>
              <a:rPr lang="en-US" sz="1200" kern="1200" dirty="0" smtClean="0">
                <a:solidFill>
                  <a:schemeClr val="tx1"/>
                </a:solidFill>
                <a:effectLst/>
                <a:latin typeface="+mn-lt"/>
                <a:ea typeface="+mn-ea"/>
                <a:cs typeface="+mn-cs"/>
              </a:rPr>
              <a:t>return</a:t>
            </a:r>
            <a:r>
              <a:rPr lang="en-US" dirty="0" smtClean="0"/>
              <a:t> </a:t>
            </a:r>
            <a:r>
              <a:rPr lang="en-US" sz="1200" kern="1200" dirty="0" smtClean="0">
                <a:solidFill>
                  <a:schemeClr val="tx1"/>
                </a:solidFill>
                <a:effectLst/>
                <a:latin typeface="+mn-lt"/>
                <a:ea typeface="+mn-ea"/>
                <a:cs typeface="+mn-cs"/>
              </a:rPr>
              <a:t>true</a:t>
            </a:r>
            <a:r>
              <a:rPr lang="en-US" dirty="0" smtClean="0"/>
              <a:t>; ... }</a:t>
            </a:r>
            <a:r>
              <a:rPr lang="en-US" sz="1200" b="1" i="0" kern="1200" dirty="0" smtClean="0">
                <a:solidFill>
                  <a:schemeClr val="tx1"/>
                </a:solidFill>
                <a:effectLst/>
                <a:latin typeface="+mn-lt"/>
                <a:ea typeface="+mn-ea"/>
                <a:cs typeface="+mn-cs"/>
              </a:rPr>
              <a:t>Keep your variable scope limited.</a:t>
            </a:r>
            <a:r>
              <a:rPr lang="en-US" sz="1200" b="0" i="0" kern="1200" dirty="0" smtClean="0">
                <a:solidFill>
                  <a:schemeClr val="tx1"/>
                </a:solidFill>
                <a:effectLst/>
                <a:latin typeface="+mn-lt"/>
                <a:ea typeface="+mn-ea"/>
                <a:cs typeface="+mn-cs"/>
              </a:rPr>
              <a:t> Never use global variables. Keep the scope of the variables as small as possible.</a:t>
            </a:r>
          </a:p>
          <a:p>
            <a:r>
              <a:rPr lang="en-US" sz="1200" i="1" kern="1200" dirty="0" smtClean="0">
                <a:solidFill>
                  <a:schemeClr val="tx1"/>
                </a:solidFill>
                <a:effectLst/>
                <a:latin typeface="+mn-lt"/>
                <a:ea typeface="+mn-ea"/>
                <a:cs typeface="+mn-cs"/>
              </a:rPr>
              <a:t>// BAD</a:t>
            </a:r>
            <a:r>
              <a:rPr lang="en-US" dirty="0" smtClean="0"/>
              <a:t> </a:t>
            </a:r>
            <a:r>
              <a:rPr lang="en-US" sz="1200" kern="1200" dirty="0" smtClean="0">
                <a:solidFill>
                  <a:schemeClr val="tx1"/>
                </a:solidFill>
                <a:effectLst/>
                <a:latin typeface="+mn-lt"/>
                <a:ea typeface="+mn-ea"/>
                <a:cs typeface="+mn-cs"/>
              </a:rPr>
              <a:t>class</a:t>
            </a:r>
            <a:r>
              <a:rPr lang="en-US" dirty="0" smtClean="0">
                <a:effectLst/>
              </a:rPr>
              <a:t> </a:t>
            </a:r>
            <a:r>
              <a:rPr lang="en-US" sz="1200" kern="1200" dirty="0" smtClean="0">
                <a:solidFill>
                  <a:schemeClr val="tx1"/>
                </a:solidFill>
                <a:effectLst/>
                <a:latin typeface="+mn-lt"/>
                <a:ea typeface="+mn-ea"/>
                <a:cs typeface="+mn-cs"/>
              </a:rPr>
              <a:t>Solution</a:t>
            </a:r>
            <a:r>
              <a:rPr lang="en-US" dirty="0" smtClean="0">
                <a:effectLst/>
              </a:rPr>
              <a:t> </a:t>
            </a:r>
            <a:r>
              <a:rPr lang="en-US" dirty="0" smtClean="0"/>
              <a:t>{ </a:t>
            </a:r>
            <a:r>
              <a:rPr lang="en-US" sz="1200" kern="1200" dirty="0" err="1" smtClean="0">
                <a:solidFill>
                  <a:schemeClr val="tx1"/>
                </a:solidFill>
                <a:effectLst/>
                <a:latin typeface="+mn-lt"/>
                <a:ea typeface="+mn-ea"/>
                <a:cs typeface="+mn-cs"/>
              </a:rPr>
              <a:t>int</a:t>
            </a:r>
            <a:r>
              <a:rPr lang="en-US" dirty="0" smtClean="0"/>
              <a:t>[][] matrix; </a:t>
            </a:r>
            <a:r>
              <a:rPr lang="en-US" sz="1200" kern="1200" dirty="0" smtClean="0">
                <a:solidFill>
                  <a:schemeClr val="tx1"/>
                </a:solidFill>
                <a:effectLst/>
                <a:latin typeface="+mn-lt"/>
                <a:ea typeface="+mn-ea"/>
                <a:cs typeface="+mn-cs"/>
              </a:rPr>
              <a:t>public</a:t>
            </a:r>
            <a:r>
              <a:rPr lang="en-US" dirty="0" smtClean="0">
                <a:effectLst/>
              </a:rPr>
              <a:t> </a:t>
            </a:r>
            <a:r>
              <a:rPr lang="en-US" sz="1200" kern="1200" dirty="0" err="1" smtClean="0">
                <a:solidFill>
                  <a:schemeClr val="tx1"/>
                </a:solidFill>
                <a:effectLst/>
                <a:latin typeface="+mn-lt"/>
                <a:ea typeface="+mn-ea"/>
                <a:cs typeface="+mn-cs"/>
              </a:rPr>
              <a:t>int</a:t>
            </a:r>
            <a:r>
              <a:rPr lang="en-US" dirty="0" smtClean="0">
                <a:effectLst/>
              </a:rPr>
              <a:t> </a:t>
            </a:r>
            <a:r>
              <a:rPr lang="en-US" sz="1200" kern="1200" dirty="0" err="1" smtClean="0">
                <a:solidFill>
                  <a:schemeClr val="tx1"/>
                </a:solidFill>
                <a:effectLst/>
                <a:latin typeface="+mn-lt"/>
                <a:ea typeface="+mn-ea"/>
                <a:cs typeface="+mn-cs"/>
              </a:rPr>
              <a:t>processMatrix</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a:t>
            </a:r>
            <a:r>
              <a:rPr lang="en-US" sz="1200" kern="1200" dirty="0" err="1" smtClean="0">
                <a:solidFill>
                  <a:schemeClr val="tx1"/>
                </a:solidFill>
                <a:effectLst/>
                <a:latin typeface="+mn-lt"/>
                <a:ea typeface="+mn-ea"/>
                <a:cs typeface="+mn-cs"/>
              </a:rPr>
              <a:t>this</a:t>
            </a:r>
            <a:r>
              <a:rPr lang="en-US" dirty="0" err="1" smtClean="0"/>
              <a:t>.matrix</a:t>
            </a:r>
            <a:r>
              <a:rPr lang="en-US" dirty="0" smtClean="0"/>
              <a:t> = matrix; ... </a:t>
            </a:r>
            <a:r>
              <a:rPr lang="en-US" dirty="0" err="1" smtClean="0"/>
              <a:t>doSomething</a:t>
            </a:r>
            <a:r>
              <a:rPr lang="en-US" dirty="0" smtClean="0"/>
              <a:t>(); </a:t>
            </a:r>
            <a:r>
              <a:rPr lang="en-US" dirty="0" err="1" smtClean="0"/>
              <a:t>doSomethingElse</a:t>
            </a:r>
            <a:r>
              <a:rPr lang="en-US" dirty="0" smtClean="0"/>
              <a:t>(); ... } </a:t>
            </a:r>
            <a:r>
              <a:rPr lang="en-US" sz="1200" kern="1200" dirty="0" smtClean="0">
                <a:solidFill>
                  <a:schemeClr val="tx1"/>
                </a:solidFill>
                <a:effectLst/>
                <a:latin typeface="+mn-lt"/>
                <a:ea typeface="+mn-ea"/>
                <a:cs typeface="+mn-cs"/>
              </a:rPr>
              <a:t>private</a:t>
            </a:r>
            <a:r>
              <a:rPr lang="en-US" dirty="0" smtClean="0">
                <a:effectLst/>
              </a:rPr>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doSomething</a:t>
            </a:r>
            <a:r>
              <a:rPr lang="en-US" dirty="0" smtClean="0">
                <a:effectLst/>
              </a:rPr>
              <a:t>() </a:t>
            </a:r>
            <a:r>
              <a:rPr lang="en-US" dirty="0" smtClean="0"/>
              <a:t>{ </a:t>
            </a:r>
            <a:r>
              <a:rPr lang="en-US" sz="1200" i="1" kern="1200" dirty="0" smtClean="0">
                <a:solidFill>
                  <a:schemeClr val="tx1"/>
                </a:solidFill>
                <a:effectLst/>
                <a:latin typeface="+mn-lt"/>
                <a:ea typeface="+mn-ea"/>
                <a:cs typeface="+mn-cs"/>
              </a:rPr>
              <a:t>/* use matrix */</a:t>
            </a:r>
            <a:r>
              <a:rPr lang="en-US" dirty="0" smtClean="0"/>
              <a:t> } </a:t>
            </a:r>
            <a:r>
              <a:rPr lang="en-US" sz="1200" kern="1200" dirty="0" smtClean="0">
                <a:solidFill>
                  <a:schemeClr val="tx1"/>
                </a:solidFill>
                <a:effectLst/>
                <a:latin typeface="+mn-lt"/>
                <a:ea typeface="+mn-ea"/>
                <a:cs typeface="+mn-cs"/>
              </a:rPr>
              <a:t>private</a:t>
            </a:r>
            <a:r>
              <a:rPr lang="en-US" dirty="0" smtClean="0">
                <a:effectLst/>
              </a:rPr>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doSomethingElse</a:t>
            </a:r>
            <a:r>
              <a:rPr lang="en-US" dirty="0" smtClean="0">
                <a:effectLst/>
              </a:rPr>
              <a:t>() </a:t>
            </a:r>
            <a:r>
              <a:rPr lang="en-US" dirty="0" smtClean="0"/>
              <a:t>{ </a:t>
            </a:r>
            <a:r>
              <a:rPr lang="en-US" sz="1200" i="1" kern="1200" dirty="0" smtClean="0">
                <a:solidFill>
                  <a:schemeClr val="tx1"/>
                </a:solidFill>
                <a:effectLst/>
                <a:latin typeface="+mn-lt"/>
                <a:ea typeface="+mn-ea"/>
                <a:cs typeface="+mn-cs"/>
              </a:rPr>
              <a:t>/* use matrix */</a:t>
            </a:r>
            <a:r>
              <a:rPr lang="en-US" dirty="0" smtClean="0"/>
              <a:t> } } } </a:t>
            </a:r>
            <a:r>
              <a:rPr lang="en-US" sz="1200" i="1" kern="1200" dirty="0" smtClean="0">
                <a:solidFill>
                  <a:schemeClr val="tx1"/>
                </a:solidFill>
                <a:effectLst/>
                <a:latin typeface="+mn-lt"/>
                <a:ea typeface="+mn-ea"/>
                <a:cs typeface="+mn-cs"/>
              </a:rPr>
              <a:t>// GOOD</a:t>
            </a:r>
            <a:r>
              <a:rPr lang="en-US" dirty="0" smtClean="0"/>
              <a:t> </a:t>
            </a:r>
            <a:r>
              <a:rPr lang="en-US" sz="1200" kern="1200" dirty="0" smtClean="0">
                <a:solidFill>
                  <a:schemeClr val="tx1"/>
                </a:solidFill>
                <a:effectLst/>
                <a:latin typeface="+mn-lt"/>
                <a:ea typeface="+mn-ea"/>
                <a:cs typeface="+mn-cs"/>
              </a:rPr>
              <a:t>class</a:t>
            </a:r>
            <a:r>
              <a:rPr lang="en-US" dirty="0" smtClean="0">
                <a:effectLst/>
              </a:rPr>
              <a:t> </a:t>
            </a:r>
            <a:r>
              <a:rPr lang="en-US" sz="1200" kern="1200" dirty="0" smtClean="0">
                <a:solidFill>
                  <a:schemeClr val="tx1"/>
                </a:solidFill>
                <a:effectLst/>
                <a:latin typeface="+mn-lt"/>
                <a:ea typeface="+mn-ea"/>
                <a:cs typeface="+mn-cs"/>
              </a:rPr>
              <a:t>Solution</a:t>
            </a:r>
            <a:r>
              <a:rPr lang="en-US" dirty="0" smtClean="0">
                <a:effectLst/>
              </a:rPr>
              <a:t> </a:t>
            </a:r>
            <a:r>
              <a:rPr lang="en-US" dirty="0" smtClean="0"/>
              <a:t>{ </a:t>
            </a:r>
            <a:r>
              <a:rPr lang="en-US" sz="1200" kern="1200" dirty="0" smtClean="0">
                <a:solidFill>
                  <a:schemeClr val="tx1"/>
                </a:solidFill>
                <a:effectLst/>
                <a:latin typeface="+mn-lt"/>
                <a:ea typeface="+mn-ea"/>
                <a:cs typeface="+mn-cs"/>
              </a:rPr>
              <a:t>public</a:t>
            </a:r>
            <a:r>
              <a:rPr lang="en-US" dirty="0" smtClean="0">
                <a:effectLst/>
              </a:rPr>
              <a:t> </a:t>
            </a:r>
            <a:r>
              <a:rPr lang="en-US" sz="1200" kern="1200" dirty="0" err="1" smtClean="0">
                <a:solidFill>
                  <a:schemeClr val="tx1"/>
                </a:solidFill>
                <a:effectLst/>
                <a:latin typeface="+mn-lt"/>
                <a:ea typeface="+mn-ea"/>
                <a:cs typeface="+mn-cs"/>
              </a:rPr>
              <a:t>int</a:t>
            </a:r>
            <a:r>
              <a:rPr lang="en-US" dirty="0" smtClean="0">
                <a:effectLst/>
              </a:rPr>
              <a:t> </a:t>
            </a:r>
            <a:r>
              <a:rPr lang="en-US" sz="1200" kern="1200" dirty="0" err="1" smtClean="0">
                <a:solidFill>
                  <a:schemeClr val="tx1"/>
                </a:solidFill>
                <a:effectLst/>
                <a:latin typeface="+mn-lt"/>
                <a:ea typeface="+mn-ea"/>
                <a:cs typeface="+mn-cs"/>
              </a:rPr>
              <a:t>processMatrix</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 </a:t>
            </a:r>
            <a:r>
              <a:rPr lang="en-US" dirty="0" err="1" smtClean="0"/>
              <a:t>doSomething</a:t>
            </a:r>
            <a:r>
              <a:rPr lang="en-US" dirty="0" smtClean="0"/>
              <a:t>(matrix); </a:t>
            </a:r>
            <a:r>
              <a:rPr lang="en-US" dirty="0" err="1" smtClean="0"/>
              <a:t>doSomethingElse</a:t>
            </a:r>
            <a:r>
              <a:rPr lang="en-US" dirty="0" smtClean="0"/>
              <a:t>(matrix); ... } </a:t>
            </a:r>
            <a:r>
              <a:rPr lang="en-US" sz="1200" kern="1200" dirty="0" smtClean="0">
                <a:solidFill>
                  <a:schemeClr val="tx1"/>
                </a:solidFill>
                <a:effectLst/>
                <a:latin typeface="+mn-lt"/>
                <a:ea typeface="+mn-ea"/>
                <a:cs typeface="+mn-cs"/>
              </a:rPr>
              <a:t>private</a:t>
            </a:r>
            <a:r>
              <a:rPr lang="en-US" dirty="0" smtClean="0">
                <a:effectLst/>
              </a:rPr>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doSomething</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a:t>
            </a:r>
            <a:r>
              <a:rPr lang="en-US" sz="1200" i="1" kern="1200" dirty="0" smtClean="0">
                <a:solidFill>
                  <a:schemeClr val="tx1"/>
                </a:solidFill>
                <a:effectLst/>
                <a:latin typeface="+mn-lt"/>
                <a:ea typeface="+mn-ea"/>
                <a:cs typeface="+mn-cs"/>
              </a:rPr>
              <a:t>/* use matrix */</a:t>
            </a:r>
            <a:r>
              <a:rPr lang="en-US" dirty="0" smtClean="0"/>
              <a:t> } </a:t>
            </a:r>
            <a:r>
              <a:rPr lang="en-US" sz="1200" kern="1200" dirty="0" smtClean="0">
                <a:solidFill>
                  <a:schemeClr val="tx1"/>
                </a:solidFill>
                <a:effectLst/>
                <a:latin typeface="+mn-lt"/>
                <a:ea typeface="+mn-ea"/>
                <a:cs typeface="+mn-cs"/>
              </a:rPr>
              <a:t>private</a:t>
            </a:r>
            <a:r>
              <a:rPr lang="en-US" dirty="0" smtClean="0">
                <a:effectLst/>
              </a:rPr>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doSomethingElse</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a:t>
            </a:r>
            <a:r>
              <a:rPr lang="en-US" sz="1200" i="1" kern="1200" dirty="0" smtClean="0">
                <a:solidFill>
                  <a:schemeClr val="tx1"/>
                </a:solidFill>
                <a:effectLst/>
                <a:latin typeface="+mn-lt"/>
                <a:ea typeface="+mn-ea"/>
                <a:cs typeface="+mn-cs"/>
              </a:rPr>
              <a:t>/* use matrix */</a:t>
            </a:r>
            <a:r>
              <a:rPr lang="en-US" dirty="0" smtClean="0"/>
              <a:t> } } }</a:t>
            </a:r>
            <a:r>
              <a:rPr lang="en-US" sz="1200" b="1" i="0" kern="1200" dirty="0" smtClean="0">
                <a:solidFill>
                  <a:schemeClr val="tx1"/>
                </a:solidFill>
                <a:effectLst/>
                <a:latin typeface="+mn-lt"/>
                <a:ea typeface="+mn-ea"/>
                <a:cs typeface="+mn-cs"/>
              </a:rPr>
              <a:t>Use the right keywords.</a:t>
            </a:r>
            <a:r>
              <a:rPr lang="en-US" sz="1200" b="0" i="0" kern="1200" dirty="0" smtClean="0">
                <a:solidFill>
                  <a:schemeClr val="tx1"/>
                </a:solidFill>
                <a:effectLst/>
                <a:latin typeface="+mn-lt"/>
                <a:ea typeface="+mn-ea"/>
                <a:cs typeface="+mn-cs"/>
              </a:rPr>
              <a:t> Learn what keywords like </a:t>
            </a:r>
            <a:r>
              <a:rPr lang="en-US" sz="1200" b="0" i="1"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final/</a:t>
            </a:r>
            <a:r>
              <a:rPr lang="en-US" sz="1200" b="0" i="1"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and others mean in your language, and use them. Generally, you should mark your variables final when possible, and keep your functions and variables as private as possible.</a:t>
            </a:r>
          </a:p>
          <a:p>
            <a:r>
              <a:rPr lang="en-US" sz="1200" kern="1200" dirty="0" smtClean="0">
                <a:solidFill>
                  <a:schemeClr val="tx1"/>
                </a:solidFill>
                <a:effectLst/>
                <a:latin typeface="+mn-lt"/>
                <a:ea typeface="+mn-ea"/>
                <a:cs typeface="+mn-cs"/>
              </a:rPr>
              <a:t>class</a:t>
            </a:r>
            <a:r>
              <a:rPr lang="en-US" dirty="0" smtClean="0">
                <a:effectLst/>
              </a:rPr>
              <a:t> </a:t>
            </a:r>
            <a:r>
              <a:rPr lang="en-US" sz="1200" kern="1200" dirty="0" smtClean="0">
                <a:solidFill>
                  <a:schemeClr val="tx1"/>
                </a:solidFill>
                <a:effectLst/>
                <a:latin typeface="+mn-lt"/>
                <a:ea typeface="+mn-ea"/>
                <a:cs typeface="+mn-cs"/>
              </a:rPr>
              <a:t>Solution</a:t>
            </a:r>
            <a:r>
              <a:rPr lang="en-US" dirty="0" smtClean="0">
                <a:effectLst/>
              </a:rPr>
              <a:t> </a:t>
            </a:r>
            <a:r>
              <a:rPr lang="en-US" dirty="0" smtClean="0"/>
              <a:t>{ </a:t>
            </a:r>
            <a:r>
              <a:rPr lang="en-US" sz="1200" kern="1200" dirty="0" smtClean="0">
                <a:solidFill>
                  <a:schemeClr val="tx1"/>
                </a:solidFill>
                <a:effectLst/>
                <a:latin typeface="+mn-lt"/>
                <a:ea typeface="+mn-ea"/>
                <a:cs typeface="+mn-cs"/>
              </a:rPr>
              <a:t>public</a:t>
            </a:r>
            <a:r>
              <a:rPr lang="en-US" dirty="0" smtClean="0">
                <a:effectLst/>
              </a:rPr>
              <a:t> </a:t>
            </a:r>
            <a:r>
              <a:rPr lang="en-US" sz="1200" kern="1200" dirty="0" err="1" smtClean="0">
                <a:solidFill>
                  <a:schemeClr val="tx1"/>
                </a:solidFill>
                <a:effectLst/>
                <a:latin typeface="+mn-lt"/>
                <a:ea typeface="+mn-ea"/>
                <a:cs typeface="+mn-cs"/>
              </a:rPr>
              <a:t>int</a:t>
            </a:r>
            <a:r>
              <a:rPr lang="en-US" dirty="0" smtClean="0">
                <a:effectLst/>
              </a:rPr>
              <a:t> </a:t>
            </a:r>
            <a:r>
              <a:rPr lang="en-US" sz="1200" kern="1200" dirty="0" err="1" smtClean="0">
                <a:solidFill>
                  <a:schemeClr val="tx1"/>
                </a:solidFill>
                <a:effectLst/>
                <a:latin typeface="+mn-lt"/>
                <a:ea typeface="+mn-ea"/>
                <a:cs typeface="+mn-cs"/>
              </a:rPr>
              <a:t>processMatrix</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 </a:t>
            </a:r>
            <a:r>
              <a:rPr lang="en-US" sz="1200" kern="1200" dirty="0" smtClean="0">
                <a:solidFill>
                  <a:schemeClr val="tx1"/>
                </a:solidFill>
                <a:effectLst/>
                <a:latin typeface="+mn-lt"/>
                <a:ea typeface="+mn-ea"/>
                <a:cs typeface="+mn-cs"/>
              </a:rPr>
              <a:t>final</a:t>
            </a:r>
            <a:r>
              <a:rPr lang="en-US" dirty="0" smtClean="0"/>
              <a:t> </a:t>
            </a:r>
            <a:r>
              <a:rPr lang="en-US" sz="1200" kern="1200" dirty="0" err="1" smtClean="0">
                <a:solidFill>
                  <a:schemeClr val="tx1"/>
                </a:solidFill>
                <a:effectLst/>
                <a:latin typeface="+mn-lt"/>
                <a:ea typeface="+mn-ea"/>
                <a:cs typeface="+mn-cs"/>
              </a:rPr>
              <a:t>int</a:t>
            </a:r>
            <a:r>
              <a:rPr lang="en-US" dirty="0" smtClean="0"/>
              <a:t> </a:t>
            </a:r>
            <a:r>
              <a:rPr lang="en-US" dirty="0" err="1" smtClean="0"/>
              <a:t>matrixLength</a:t>
            </a:r>
            <a:r>
              <a:rPr lang="en-US" dirty="0" smtClean="0"/>
              <a:t> = </a:t>
            </a:r>
            <a:r>
              <a:rPr lang="en-US" dirty="0" err="1" smtClean="0"/>
              <a:t>matrix.length</a:t>
            </a:r>
            <a:r>
              <a:rPr lang="en-US" dirty="0" smtClean="0"/>
              <a:t>; </a:t>
            </a:r>
            <a:r>
              <a:rPr lang="en-US" sz="1200" i="1" kern="1200" dirty="0" smtClean="0">
                <a:solidFill>
                  <a:schemeClr val="tx1"/>
                </a:solidFill>
                <a:effectLst/>
                <a:latin typeface="+mn-lt"/>
                <a:ea typeface="+mn-ea"/>
                <a:cs typeface="+mn-cs"/>
              </a:rPr>
              <a:t>// it should never change, so use final here</a:t>
            </a:r>
            <a:r>
              <a:rPr lang="en-US" dirty="0" smtClean="0"/>
              <a:t> </a:t>
            </a:r>
            <a:r>
              <a:rPr lang="en-US" dirty="0" err="1" smtClean="0"/>
              <a:t>processMatrixHelper</a:t>
            </a:r>
            <a:r>
              <a:rPr lang="en-US" dirty="0" smtClean="0"/>
              <a:t>(matrix); ... } </a:t>
            </a:r>
            <a:r>
              <a:rPr lang="en-US" sz="1200" i="1" kern="1200" dirty="0" smtClean="0">
                <a:solidFill>
                  <a:schemeClr val="tx1"/>
                </a:solidFill>
                <a:effectLst/>
                <a:latin typeface="+mn-lt"/>
                <a:ea typeface="+mn-ea"/>
                <a:cs typeface="+mn-cs"/>
              </a:rPr>
              <a:t>// This helper function should not be called from outside, so mark it private.</a:t>
            </a:r>
            <a:r>
              <a:rPr lang="en-US" dirty="0" smtClean="0"/>
              <a:t> </a:t>
            </a:r>
            <a:r>
              <a:rPr lang="en-US" sz="1200" kern="1200" dirty="0" smtClean="0">
                <a:solidFill>
                  <a:schemeClr val="tx1"/>
                </a:solidFill>
                <a:effectLst/>
                <a:latin typeface="+mn-lt"/>
                <a:ea typeface="+mn-ea"/>
                <a:cs typeface="+mn-cs"/>
              </a:rPr>
              <a:t>private</a:t>
            </a:r>
            <a:r>
              <a:rPr lang="en-US" dirty="0" smtClean="0">
                <a:effectLst/>
              </a:rPr>
              <a:t> </a:t>
            </a:r>
            <a:r>
              <a:rPr lang="en-US" sz="1200" kern="1200" dirty="0" smtClean="0">
                <a:solidFill>
                  <a:schemeClr val="tx1"/>
                </a:solidFill>
                <a:effectLst/>
                <a:latin typeface="+mn-lt"/>
                <a:ea typeface="+mn-ea"/>
                <a:cs typeface="+mn-cs"/>
              </a:rPr>
              <a:t>void</a:t>
            </a:r>
            <a:r>
              <a:rPr lang="en-US" dirty="0" smtClean="0">
                <a:effectLst/>
              </a:rPr>
              <a:t> </a:t>
            </a:r>
            <a:r>
              <a:rPr lang="en-US" sz="1200" kern="1200" dirty="0" err="1" smtClean="0">
                <a:solidFill>
                  <a:schemeClr val="tx1"/>
                </a:solidFill>
                <a:effectLst/>
                <a:latin typeface="+mn-lt"/>
                <a:ea typeface="+mn-ea"/>
                <a:cs typeface="+mn-cs"/>
              </a:rPr>
              <a:t>processMatrixHelper</a:t>
            </a:r>
            <a:r>
              <a:rPr lang="en-US" dirty="0" smtClean="0">
                <a:effectLst/>
              </a:rPr>
              <a:t>(</a:t>
            </a:r>
            <a:r>
              <a:rPr lang="en-US" sz="1200" kern="1200" dirty="0" err="1" smtClean="0">
                <a:solidFill>
                  <a:schemeClr val="tx1"/>
                </a:solidFill>
                <a:effectLst/>
                <a:latin typeface="+mn-lt"/>
                <a:ea typeface="+mn-ea"/>
                <a:cs typeface="+mn-cs"/>
              </a:rPr>
              <a:t>int</a:t>
            </a:r>
            <a:r>
              <a:rPr lang="en-US" dirty="0" smtClean="0">
                <a:effectLst/>
              </a:rPr>
              <a:t>[][] matrix) </a:t>
            </a:r>
            <a:r>
              <a:rPr lang="en-US" dirty="0" smtClean="0"/>
              <a:t>{ </a:t>
            </a:r>
            <a:r>
              <a:rPr lang="en-US" sz="1200" i="1" kern="1200" dirty="0" smtClean="0">
                <a:solidFill>
                  <a:schemeClr val="tx1"/>
                </a:solidFill>
                <a:effectLst/>
                <a:latin typeface="+mn-lt"/>
                <a:ea typeface="+mn-ea"/>
                <a:cs typeface="+mn-cs"/>
              </a:rPr>
              <a:t>/* use matrix */</a:t>
            </a:r>
            <a:r>
              <a:rPr lang="en-US" dirty="0" smtClean="0"/>
              <a:t> } } }</a:t>
            </a:r>
            <a:r>
              <a:rPr lang="en-US" sz="1200" b="0" i="0" kern="1200" dirty="0" smtClean="0">
                <a:solidFill>
                  <a:schemeClr val="tx1"/>
                </a:solidFill>
                <a:effectLst/>
                <a:latin typeface="+mn-lt"/>
                <a:ea typeface="+mn-ea"/>
                <a:cs typeface="+mn-cs"/>
              </a:rPr>
              <a:t>If you want to learn more about writing a good code, consider reading </a:t>
            </a:r>
            <a:r>
              <a:rPr lang="en-US" sz="1200" b="0" i="0" u="sng" kern="1200" dirty="0" smtClean="0">
                <a:solidFill>
                  <a:schemeClr val="tx1"/>
                </a:solidFill>
                <a:effectLst/>
                <a:latin typeface="+mn-lt"/>
                <a:ea typeface="+mn-ea"/>
                <a:cs typeface="+mn-cs"/>
                <a:hlinkClick r:id="rId3"/>
              </a:rPr>
              <a:t>Clean Code</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4"/>
              </a:rPr>
              <a:t>Effective Java</a:t>
            </a:r>
            <a:r>
              <a:rPr lang="en-US" sz="1200" b="0" i="0" kern="1200" dirty="0" smtClean="0">
                <a:solidFill>
                  <a:schemeClr val="tx1"/>
                </a:solidFill>
                <a:effectLst/>
                <a:latin typeface="+mn-lt"/>
                <a:ea typeface="+mn-ea"/>
                <a:cs typeface="+mn-cs"/>
              </a:rPr>
              <a:t>. They should help a lot.</a:t>
            </a:r>
          </a:p>
          <a:p>
            <a:r>
              <a:rPr lang="en-US" sz="1200" b="1" i="0" kern="1200" dirty="0" smtClean="0">
                <a:solidFill>
                  <a:schemeClr val="tx1"/>
                </a:solidFill>
                <a:effectLst/>
                <a:latin typeface="+mn-lt"/>
                <a:ea typeface="+mn-ea"/>
                <a:cs typeface="+mn-cs"/>
              </a:rPr>
              <a:t>Preparing for interview types</a:t>
            </a:r>
          </a:p>
          <a:p>
            <a:r>
              <a:rPr lang="en-US" sz="1200" b="1" i="0" kern="1200" dirty="0" smtClean="0">
                <a:solidFill>
                  <a:schemeClr val="tx1"/>
                </a:solidFill>
                <a:effectLst/>
                <a:latin typeface="+mn-lt"/>
                <a:ea typeface="+mn-ea"/>
                <a:cs typeface="+mn-cs"/>
              </a:rPr>
              <a:t>Phone/online interviews</a:t>
            </a:r>
          </a:p>
          <a:p>
            <a:r>
              <a:rPr lang="en-US" sz="1200" b="0" i="0" kern="1200" dirty="0" smtClean="0">
                <a:solidFill>
                  <a:schemeClr val="tx1"/>
                </a:solidFill>
                <a:effectLst/>
                <a:latin typeface="+mn-lt"/>
                <a:ea typeface="+mn-ea"/>
                <a:cs typeface="+mn-cs"/>
              </a:rPr>
              <a:t>A lot of phone interviews happen in Google Docs or something like </a:t>
            </a:r>
            <a:r>
              <a:rPr lang="en-US" sz="1200" b="0" i="0" u="sng" kern="1200" dirty="0" smtClean="0">
                <a:solidFill>
                  <a:schemeClr val="tx1"/>
                </a:solidFill>
                <a:effectLst/>
                <a:latin typeface="+mn-lt"/>
                <a:ea typeface="+mn-ea"/>
                <a:cs typeface="+mn-cs"/>
                <a:hlinkClick r:id="rId5"/>
              </a:rPr>
              <a:t>coderpad.io</a:t>
            </a:r>
            <a:r>
              <a:rPr lang="en-US" sz="1200" b="0" i="0" kern="1200" dirty="0" smtClean="0">
                <a:solidFill>
                  <a:schemeClr val="tx1"/>
                </a:solidFill>
                <a:effectLst/>
                <a:latin typeface="+mn-lt"/>
                <a:ea typeface="+mn-ea"/>
                <a:cs typeface="+mn-cs"/>
              </a:rPr>
              <a:t>. You can practice writing code there.</a:t>
            </a:r>
          </a:p>
          <a:p>
            <a:r>
              <a:rPr lang="en-US" sz="1200" b="0" i="0" kern="1200" dirty="0" smtClean="0">
                <a:solidFill>
                  <a:schemeClr val="tx1"/>
                </a:solidFill>
                <a:effectLst/>
                <a:latin typeface="+mn-lt"/>
                <a:ea typeface="+mn-ea"/>
                <a:cs typeface="+mn-cs"/>
              </a:rPr>
              <a:t>Make sure you have a reliable internet and, if needed, phone connection, good headphones with microphone, and a quiet place where you can be alone for the whole time. For me, I found that the best time to do phone interviews is the first thing in the morning (after some breakfast of course), but you may see what works best for you. Interviews are pretty nervous experience so you want to make yourself as comfortable and relaxed as you can.</a:t>
            </a:r>
          </a:p>
          <a:p>
            <a:r>
              <a:rPr lang="en-US" sz="1200" b="1" i="0" kern="1200" dirty="0" smtClean="0">
                <a:solidFill>
                  <a:schemeClr val="tx1"/>
                </a:solidFill>
                <a:effectLst/>
                <a:latin typeface="+mn-lt"/>
                <a:ea typeface="+mn-ea"/>
                <a:cs typeface="+mn-cs"/>
              </a:rPr>
              <a:t>Onsite interviews</a:t>
            </a:r>
          </a:p>
          <a:p>
            <a:r>
              <a:rPr lang="en-US" sz="1200" b="0" i="0" kern="1200" dirty="0" smtClean="0">
                <a:solidFill>
                  <a:schemeClr val="tx1"/>
                </a:solidFill>
                <a:effectLst/>
                <a:latin typeface="+mn-lt"/>
                <a:ea typeface="+mn-ea"/>
                <a:cs typeface="+mn-cs"/>
              </a:rPr>
              <a:t>In a lot of onsite interviews you will code on a whiteboard. Writing code on a whiteboard is pretty different from coding on the computer, so you may want to get an access to or buy the whiteboard, and practice writing code on it closer to your </a:t>
            </a:r>
            <a:r>
              <a:rPr lang="en-US" sz="1200" b="0" i="0" kern="1200" dirty="0" err="1" smtClean="0">
                <a:solidFill>
                  <a:schemeClr val="tx1"/>
                </a:solidFill>
                <a:effectLst/>
                <a:latin typeface="+mn-lt"/>
                <a:ea typeface="+mn-ea"/>
                <a:cs typeface="+mn-cs"/>
              </a:rPr>
              <a:t>onsites</a:t>
            </a:r>
            <a:r>
              <a:rPr lang="en-US" sz="1200" b="0" i="0" kern="1200" dirty="0" smtClean="0">
                <a:solidFill>
                  <a:schemeClr val="tx1"/>
                </a:solidFill>
                <a:effectLst/>
                <a:latin typeface="+mn-lt"/>
                <a:ea typeface="+mn-ea"/>
                <a:cs typeface="+mn-cs"/>
              </a:rPr>
              <a:t>. Watch for things like how you manage your space on the whiteboard, and how you edit the code on it.</a:t>
            </a:r>
          </a:p>
          <a:p>
            <a:r>
              <a:rPr lang="en-US" sz="1200" b="0" i="0" kern="1200" dirty="0" smtClean="0">
                <a:solidFill>
                  <a:schemeClr val="tx1"/>
                </a:solidFill>
                <a:effectLst/>
                <a:latin typeface="+mn-lt"/>
                <a:ea typeface="+mn-ea"/>
                <a:cs typeface="+mn-cs"/>
              </a:rPr>
              <a:t>Onsite interviews are physically and psychologically demanding, so you should take at least one rest day before and between them. I'd suggest taking something like one-two weeks off specifically to do </a:t>
            </a:r>
            <a:r>
              <a:rPr lang="en-US" sz="1200" b="0" i="0" kern="1200" dirty="0" err="1" smtClean="0">
                <a:solidFill>
                  <a:schemeClr val="tx1"/>
                </a:solidFill>
                <a:effectLst/>
                <a:latin typeface="+mn-lt"/>
                <a:ea typeface="+mn-ea"/>
                <a:cs typeface="+mn-cs"/>
              </a:rPr>
              <a:t>onsites</a:t>
            </a:r>
            <a:r>
              <a:rPr lang="en-US" sz="1200" b="0" i="0" kern="1200" dirty="0" smtClean="0">
                <a:solidFill>
                  <a:schemeClr val="tx1"/>
                </a:solidFill>
                <a:effectLst/>
                <a:latin typeface="+mn-lt"/>
                <a:ea typeface="+mn-ea"/>
                <a:cs typeface="+mn-cs"/>
              </a:rPr>
              <a:t>, and not to do more than three of them per week.</a:t>
            </a:r>
          </a:p>
          <a:p>
            <a:r>
              <a:rPr lang="en-US" sz="1200" b="0" i="0" kern="1200" dirty="0" smtClean="0">
                <a:solidFill>
                  <a:schemeClr val="tx1"/>
                </a:solidFill>
                <a:effectLst/>
                <a:latin typeface="+mn-lt"/>
                <a:ea typeface="+mn-ea"/>
                <a:cs typeface="+mn-cs"/>
              </a:rPr>
              <a:t>Be sure to bring the stuff you may need with you to the </a:t>
            </a:r>
            <a:r>
              <a:rPr lang="en-US" sz="1200" b="0" i="0" kern="1200" dirty="0" err="1" smtClean="0">
                <a:solidFill>
                  <a:schemeClr val="tx1"/>
                </a:solidFill>
                <a:effectLst/>
                <a:latin typeface="+mn-lt"/>
                <a:ea typeface="+mn-ea"/>
                <a:cs typeface="+mn-cs"/>
              </a:rPr>
              <a:t>onsites</a:t>
            </a:r>
            <a:r>
              <a:rPr lang="en-US" sz="1200" b="0" i="0" kern="1200" dirty="0" smtClean="0">
                <a:solidFill>
                  <a:schemeClr val="tx1"/>
                </a:solidFill>
                <a:effectLst/>
                <a:latin typeface="+mn-lt"/>
                <a:ea typeface="+mn-ea"/>
                <a:cs typeface="+mn-cs"/>
              </a:rPr>
              <a:t>. Stuff like water or a drink of choice, laptop (in case you may be allowed to code on it) with charger and everything, some snacks (or even a lunch if needed), markers for the whiteboard (good to have just in case), tissues and personal products, and so on. This will cover you in case you need something, and make you less nervous.</a:t>
            </a:r>
          </a:p>
          <a:p>
            <a:r>
              <a:rPr lang="en-US" sz="1200" b="0" i="0" kern="1200" dirty="0" smtClean="0">
                <a:solidFill>
                  <a:schemeClr val="tx1"/>
                </a:solidFill>
                <a:effectLst/>
                <a:latin typeface="+mn-lt"/>
                <a:ea typeface="+mn-ea"/>
                <a:cs typeface="+mn-cs"/>
              </a:rPr>
              <a:t>Several days before </a:t>
            </a:r>
            <a:r>
              <a:rPr lang="en-US" sz="1200" b="0" i="0" kern="1200" dirty="0" err="1" smtClean="0">
                <a:solidFill>
                  <a:schemeClr val="tx1"/>
                </a:solidFill>
                <a:effectLst/>
                <a:latin typeface="+mn-lt"/>
                <a:ea typeface="+mn-ea"/>
                <a:cs typeface="+mn-cs"/>
              </a:rPr>
              <a:t>onsites</a:t>
            </a:r>
            <a:r>
              <a:rPr lang="en-US" sz="1200" b="0" i="0" kern="1200" dirty="0" smtClean="0">
                <a:solidFill>
                  <a:schemeClr val="tx1"/>
                </a:solidFill>
                <a:effectLst/>
                <a:latin typeface="+mn-lt"/>
                <a:ea typeface="+mn-ea"/>
                <a:cs typeface="+mn-cs"/>
              </a:rPr>
              <a:t> it's probably more effective to review past problems and solutions, than to solve a lot of new problems. And it's probably better just to rest on the last day before the interview.</a:t>
            </a:r>
          </a:p>
          <a:p>
            <a:r>
              <a:rPr lang="en-US" sz="1200" b="1" i="0" kern="1200" dirty="0" smtClean="0">
                <a:solidFill>
                  <a:schemeClr val="tx1"/>
                </a:solidFill>
                <a:effectLst/>
                <a:latin typeface="+mn-lt"/>
                <a:ea typeface="+mn-ea"/>
                <a:cs typeface="+mn-cs"/>
              </a:rPr>
              <a:t>Mock interviews</a:t>
            </a:r>
          </a:p>
          <a:p>
            <a:r>
              <a:rPr lang="en-US" sz="1200" b="0" i="0" kern="1200" dirty="0" smtClean="0">
                <a:solidFill>
                  <a:schemeClr val="tx1"/>
                </a:solidFill>
                <a:effectLst/>
                <a:latin typeface="+mn-lt"/>
                <a:ea typeface="+mn-ea"/>
                <a:cs typeface="+mn-cs"/>
              </a:rPr>
              <a:t>From the practice, the only way to be less nervous during interviews is to do more of them. Of course, you don't want to practice on the real interviews at the companies of your dream, so doing a lot of mock interviews beforehand is another good option.</a:t>
            </a: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15</a:t>
            </a:fld>
            <a:endParaRPr lang="en-US"/>
          </a:p>
        </p:txBody>
      </p:sp>
    </p:spTree>
    <p:extLst>
      <p:ext uri="{BB962C8B-B14F-4D97-AF65-F5344CB8AC3E}">
        <p14:creationId xmlns:p14="http://schemas.microsoft.com/office/powerpoint/2010/main" val="80278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next sections we will study various algorithms and techniques asked in interview problems. But before we dive in, let's discuss how to actually study algorithms.</a:t>
            </a:r>
          </a:p>
          <a:p>
            <a:r>
              <a:rPr lang="en-US" sz="1200" kern="1200" dirty="0" smtClean="0">
                <a:solidFill>
                  <a:schemeClr val="tx1"/>
                </a:solidFill>
                <a:effectLst/>
                <a:latin typeface="+mn-lt"/>
                <a:ea typeface="+mn-ea"/>
                <a:cs typeface="+mn-cs"/>
              </a:rPr>
              <a:t>Learning a particular algorithm for the first time always takes time, so don't rush it. Be sure you understand the core principles of the algorithm you are studying. Try to write your own code from scratch. Ask questions like: why is this algorithm needed? What are its defining characteristics, how is it different from other algorithms? When is it useful and why?</a:t>
            </a:r>
          </a:p>
          <a:p>
            <a:r>
              <a:rPr lang="en-US" sz="1200" b="1" kern="1200" dirty="0" smtClean="0">
                <a:solidFill>
                  <a:schemeClr val="tx1"/>
                </a:solidFill>
                <a:effectLst/>
                <a:latin typeface="+mn-lt"/>
                <a:ea typeface="+mn-ea"/>
                <a:cs typeface="+mn-cs"/>
              </a:rPr>
              <a:t>Where to study algorithms?</a:t>
            </a:r>
          </a:p>
          <a:p>
            <a:r>
              <a:rPr lang="en-US" sz="1200" kern="1200" dirty="0" smtClean="0">
                <a:solidFill>
                  <a:schemeClr val="tx1"/>
                </a:solidFill>
                <a:effectLst/>
                <a:latin typeface="+mn-lt"/>
                <a:ea typeface="+mn-ea"/>
                <a:cs typeface="+mn-cs"/>
              </a:rPr>
              <a:t>Thankfully, there are a lot of resources available for studying algorithms. Often, to find what you need it's enough just to check Wikipedia or do a quick Google search.</a:t>
            </a:r>
          </a:p>
          <a:p>
            <a:r>
              <a:rPr lang="en-US" sz="1200" kern="1200" dirty="0" smtClean="0">
                <a:solidFill>
                  <a:schemeClr val="tx1"/>
                </a:solidFill>
                <a:effectLst/>
                <a:latin typeface="+mn-lt"/>
                <a:ea typeface="+mn-ea"/>
                <a:cs typeface="+mn-cs"/>
              </a:rPr>
              <a:t>Here are some more great resources I recommend:</a:t>
            </a:r>
          </a:p>
          <a:p>
            <a:r>
              <a:rPr lang="en-US" sz="1200" u="sng" kern="1200" dirty="0" smtClean="0">
                <a:solidFill>
                  <a:schemeClr val="tx1"/>
                </a:solidFill>
                <a:effectLst/>
                <a:latin typeface="+mn-lt"/>
                <a:ea typeface="+mn-ea"/>
                <a:cs typeface="+mn-cs"/>
                <a:hlinkClick r:id="rId3"/>
              </a:rPr>
              <a:t>Introduction to Algorithms by Cormen, et al</a:t>
            </a:r>
            <a:r>
              <a:rPr lang="en-US" sz="1200" kern="1200" dirty="0" smtClean="0">
                <a:solidFill>
                  <a:schemeClr val="tx1"/>
                </a:solidFill>
                <a:effectLst/>
                <a:latin typeface="+mn-lt"/>
                <a:ea typeface="+mn-ea"/>
                <a:cs typeface="+mn-cs"/>
              </a:rPr>
              <a:t> – probably the best book on algorithms. It's very precise, </a:t>
            </a:r>
            <a:r>
              <a:rPr lang="en-US" sz="1200" kern="1200" dirty="0" err="1" smtClean="0">
                <a:solidFill>
                  <a:schemeClr val="tx1"/>
                </a:solidFill>
                <a:effectLst/>
                <a:latin typeface="+mn-lt"/>
                <a:ea typeface="+mn-ea"/>
                <a:cs typeface="+mn-cs"/>
              </a:rPr>
              <a:t>mathy</a:t>
            </a:r>
            <a:r>
              <a:rPr lang="en-US" sz="1200" kern="1200" dirty="0" smtClean="0">
                <a:solidFill>
                  <a:schemeClr val="tx1"/>
                </a:solidFill>
                <a:effectLst/>
                <a:latin typeface="+mn-lt"/>
                <a:ea typeface="+mn-ea"/>
                <a:cs typeface="+mn-cs"/>
              </a:rPr>
              <a:t> and dives deep into the heart of algorithms. When you want to deeply understand some topic in and out, this is the best resource for it.</a:t>
            </a:r>
          </a:p>
          <a:p>
            <a:r>
              <a:rPr lang="en-US" sz="1200" u="sng" kern="1200" dirty="0" smtClean="0">
                <a:solidFill>
                  <a:schemeClr val="tx1"/>
                </a:solidFill>
                <a:effectLst/>
                <a:latin typeface="+mn-lt"/>
                <a:ea typeface="+mn-ea"/>
                <a:cs typeface="+mn-cs"/>
                <a:hlinkClick r:id="rId4"/>
              </a:rPr>
              <a:t>Competitive Programmer’s Handbook by Antti Laaksonen</a:t>
            </a:r>
            <a:r>
              <a:rPr lang="en-US" sz="1200" kern="1200" dirty="0" smtClean="0">
                <a:solidFill>
                  <a:schemeClr val="tx1"/>
                </a:solidFill>
                <a:effectLst/>
                <a:latin typeface="+mn-lt"/>
                <a:ea typeface="+mn-ea"/>
                <a:cs typeface="+mn-cs"/>
              </a:rPr>
              <a:t> – targeted for competitive programming, this book gives very succinct and clear explanations of many common algorithms used in the interview questions as well. Also, unlike Introduction to Algorithms, that provides only a </a:t>
            </a:r>
            <a:r>
              <a:rPr lang="en-US" sz="1200" kern="1200" dirty="0" err="1" smtClean="0">
                <a:solidFill>
                  <a:schemeClr val="tx1"/>
                </a:solidFill>
                <a:effectLst/>
                <a:latin typeface="+mn-lt"/>
                <a:ea typeface="+mn-ea"/>
                <a:cs typeface="+mn-cs"/>
              </a:rPr>
              <a:t>pseudocode</a:t>
            </a:r>
            <a:r>
              <a:rPr lang="en-US" sz="1200" kern="1200" dirty="0" smtClean="0">
                <a:solidFill>
                  <a:schemeClr val="tx1"/>
                </a:solidFill>
                <a:effectLst/>
                <a:latin typeface="+mn-lt"/>
                <a:ea typeface="+mn-ea"/>
                <a:cs typeface="+mn-cs"/>
              </a:rPr>
              <a:t> of algorithms, Competitive Programmer’s Handbook contains clean working implementations in C++ for a lot of algorithms it describes.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book is available free online. Also it has a companion </a:t>
            </a:r>
            <a:r>
              <a:rPr lang="en-US" sz="1200" u="sng" kern="1200" dirty="0" smtClean="0">
                <a:solidFill>
                  <a:schemeClr val="tx1"/>
                </a:solidFill>
                <a:effectLst/>
                <a:latin typeface="+mn-lt"/>
                <a:ea typeface="+mn-ea"/>
                <a:cs typeface="+mn-cs"/>
                <a:hlinkClick r:id="rId5"/>
              </a:rPr>
              <a:t>set of problems</a:t>
            </a:r>
            <a:r>
              <a:rPr lang="en-US" sz="1200" kern="1200" dirty="0" smtClean="0">
                <a:solidFill>
                  <a:schemeClr val="tx1"/>
                </a:solidFill>
                <a:effectLst/>
                <a:latin typeface="+mn-lt"/>
                <a:ea typeface="+mn-ea"/>
                <a:cs typeface="+mn-cs"/>
              </a:rPr>
              <a:t>, that you can try if you are feeling adventurous :)</a:t>
            </a:r>
          </a:p>
          <a:p>
            <a:r>
              <a:rPr lang="en-US" sz="1200" u="sng" kern="1200" dirty="0" smtClean="0">
                <a:solidFill>
                  <a:schemeClr val="tx1"/>
                </a:solidFill>
                <a:effectLst/>
                <a:latin typeface="+mn-lt"/>
                <a:ea typeface="+mn-ea"/>
                <a:cs typeface="+mn-cs"/>
                <a:hlinkClick r:id="rId6"/>
              </a:rPr>
              <a:t>Cracking the Coding Interview by Gayle McDowell</a:t>
            </a:r>
            <a:r>
              <a:rPr lang="en-US" sz="1200" kern="1200" dirty="0" smtClean="0">
                <a:solidFill>
                  <a:schemeClr val="tx1"/>
                </a:solidFill>
                <a:effectLst/>
                <a:latin typeface="+mn-lt"/>
                <a:ea typeface="+mn-ea"/>
                <a:cs typeface="+mn-cs"/>
              </a:rPr>
              <a:t> also has a lot of nice descriptions of interview problems and algorithms.</a:t>
            </a:r>
          </a:p>
          <a:p>
            <a:r>
              <a:rPr lang="en-US" sz="1200" u="sng" kern="1200" dirty="0" smtClean="0">
                <a:solidFill>
                  <a:schemeClr val="tx1"/>
                </a:solidFill>
                <a:effectLst/>
                <a:latin typeface="+mn-lt"/>
                <a:ea typeface="+mn-ea"/>
                <a:cs typeface="+mn-cs"/>
                <a:hlinkClick r:id="rId7"/>
              </a:rPr>
              <a:t>CP-Algorithms.com</a:t>
            </a:r>
            <a:r>
              <a:rPr lang="en-US" sz="1200" kern="1200" dirty="0" smtClean="0">
                <a:solidFill>
                  <a:schemeClr val="tx1"/>
                </a:solidFill>
                <a:effectLst/>
                <a:latin typeface="+mn-lt"/>
                <a:ea typeface="+mn-ea"/>
                <a:cs typeface="+mn-cs"/>
              </a:rPr>
              <a:t> provides detailed descriptions and implementations for a lot of algorithms, especially harder ones.</a:t>
            </a:r>
          </a:p>
          <a:p>
            <a:r>
              <a:rPr lang="en-US" sz="1200" b="1" kern="1200" dirty="0" smtClean="0">
                <a:solidFill>
                  <a:schemeClr val="tx1"/>
                </a:solidFill>
                <a:effectLst/>
                <a:latin typeface="+mn-lt"/>
                <a:ea typeface="+mn-ea"/>
                <a:cs typeface="+mn-cs"/>
              </a:rPr>
              <a:t>Solve problems</a:t>
            </a:r>
          </a:p>
          <a:p>
            <a:r>
              <a:rPr lang="en-US" sz="1200" kern="1200" dirty="0" smtClean="0">
                <a:solidFill>
                  <a:schemeClr val="tx1"/>
                </a:solidFill>
                <a:effectLst/>
                <a:latin typeface="+mn-lt"/>
                <a:ea typeface="+mn-ea"/>
                <a:cs typeface="+mn-cs"/>
              </a:rPr>
              <a:t>Of course, the best method to learn algorithm is to learn how to use it. For this, practice the algorithm on various related problems. You can find recommended problems for each topic in the next sections.</a:t>
            </a:r>
          </a:p>
          <a:p>
            <a:r>
              <a:rPr lang="en-US" b="0" dirty="0" smtClean="0">
                <a:effectLst/>
              </a:rPr>
              <a:t/>
            </a:r>
            <a:br>
              <a:rPr lang="en-US" b="0" dirty="0" smtClean="0">
                <a:effectLst/>
              </a:rPr>
            </a:b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16</a:t>
            </a:fld>
            <a:endParaRPr lang="en-US"/>
          </a:p>
        </p:txBody>
      </p:sp>
    </p:spTree>
    <p:extLst>
      <p:ext uri="{BB962C8B-B14F-4D97-AF65-F5344CB8AC3E}">
        <p14:creationId xmlns:p14="http://schemas.microsoft.com/office/powerpoint/2010/main" val="910062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18</a:t>
            </a:fld>
            <a:endParaRPr lang="en-US"/>
          </a:p>
        </p:txBody>
      </p:sp>
    </p:spTree>
    <p:extLst>
      <p:ext uri="{BB962C8B-B14F-4D97-AF65-F5344CB8AC3E}">
        <p14:creationId xmlns:p14="http://schemas.microsoft.com/office/powerpoint/2010/main" val="27535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It teaches you how to think?</a:t>
            </a:r>
            <a:r>
              <a:rPr lang="en-US" sz="1200" b="0" i="0" kern="1200" dirty="0" smtClean="0">
                <a:solidFill>
                  <a:schemeClr val="tx1"/>
                </a:solidFill>
                <a:effectLst/>
                <a:latin typeface="+mn-lt"/>
                <a:ea typeface="+mn-ea"/>
                <a:cs typeface="+mn-cs"/>
              </a:rPr>
              <a:t>. If you are a programmer you might have understood the deep meaning of these lines quoted by </a:t>
            </a:r>
            <a:r>
              <a:rPr lang="en-US" sz="1200" b="0" i="1" kern="1200" dirty="0" smtClean="0">
                <a:solidFill>
                  <a:schemeClr val="tx1"/>
                </a:solidFill>
                <a:effectLst/>
                <a:latin typeface="+mn-lt"/>
                <a:ea typeface="+mn-ea"/>
                <a:cs typeface="+mn-cs"/>
              </a:rPr>
              <a:t>Steve Jobs</a:t>
            </a:r>
            <a:r>
              <a:rPr lang="en-US" sz="1200" b="0" i="0" kern="1200" dirty="0" smtClean="0">
                <a:solidFill>
                  <a:schemeClr val="tx1"/>
                </a:solidFill>
                <a:effectLst/>
                <a:latin typeface="+mn-lt"/>
                <a:ea typeface="+mn-ea"/>
                <a:cs typeface="+mn-cs"/>
              </a:rPr>
              <a:t> and you might have also experienced that even after shutting your computer you keep on thinking about programming stuff or code you have written in your project. Once you enter in programming you just don’t learn how to code but you also learn the </a:t>
            </a:r>
            <a:r>
              <a:rPr lang="en-US" sz="1200" b="0" i="1" kern="1200" dirty="0" smtClean="0">
                <a:solidFill>
                  <a:schemeClr val="tx1"/>
                </a:solidFill>
                <a:effectLst/>
                <a:latin typeface="+mn-lt"/>
                <a:ea typeface="+mn-ea"/>
                <a:cs typeface="+mn-cs"/>
              </a:rPr>
              <a:t>“art of thinking”</a:t>
            </a:r>
            <a:r>
              <a:rPr lang="en-US" sz="1200" b="0" i="0" kern="1200" dirty="0" smtClean="0">
                <a:solidFill>
                  <a:schemeClr val="tx1"/>
                </a:solidFill>
                <a:effectLst/>
                <a:latin typeface="+mn-lt"/>
                <a:ea typeface="+mn-ea"/>
                <a:cs typeface="+mn-cs"/>
              </a:rPr>
              <a:t>, by breaking your code into smaller chunks and then using your </a:t>
            </a:r>
            <a:r>
              <a:rPr lang="en-US" sz="1200" b="0" i="1" kern="1200" dirty="0" smtClean="0">
                <a:solidFill>
                  <a:schemeClr val="tx1"/>
                </a:solidFill>
                <a:effectLst/>
                <a:latin typeface="+mn-lt"/>
                <a:ea typeface="+mn-ea"/>
                <a:cs typeface="+mn-cs"/>
              </a:rPr>
              <a:t>logic-based creativity</a:t>
            </a:r>
            <a:r>
              <a:rPr lang="en-US" sz="1200" b="0" i="0" kern="1200" dirty="0" smtClean="0">
                <a:solidFill>
                  <a:schemeClr val="tx1"/>
                </a:solidFill>
                <a:effectLst/>
                <a:latin typeface="+mn-lt"/>
                <a:ea typeface="+mn-ea"/>
                <a:cs typeface="+mn-cs"/>
              </a:rPr>
              <a:t> to solve a problem from different angles.</a:t>
            </a:r>
            <a:r>
              <a:rPr lang="en-US" dirty="0" smtClean="0"/>
              <a:t/>
            </a:r>
            <a:br>
              <a:rPr lang="en-US" dirty="0" smtClean="0"/>
            </a:br>
            <a:r>
              <a:rPr lang="en-US" sz="1200" b="0" i="0" kern="1200" dirty="0" smtClean="0">
                <a:solidFill>
                  <a:schemeClr val="tx1"/>
                </a:solidFill>
                <a:effectLst/>
                <a:latin typeface="+mn-lt"/>
                <a:ea typeface="+mn-ea"/>
                <a:cs typeface="+mn-cs"/>
              </a:rPr>
              <a:t>Programming is fun, programming is an exercise for your brain, programming is a mental sport and when this sport is held over the internet involving sport programmer as a contestant then it is called </a:t>
            </a:r>
            <a:r>
              <a:rPr lang="en-US" sz="1200" b="1" i="1" kern="1200" dirty="0" smtClean="0">
                <a:solidFill>
                  <a:schemeClr val="tx1"/>
                </a:solidFill>
                <a:effectLst/>
                <a:latin typeface="+mn-lt"/>
                <a:ea typeface="+mn-ea"/>
                <a:cs typeface="+mn-cs"/>
              </a:rPr>
              <a:t>Competitive Programming</a:t>
            </a:r>
            <a:r>
              <a:rPr lang="en-US" sz="1200" b="0" i="0" kern="1200" dirty="0" smtClean="0">
                <a:solidFill>
                  <a:schemeClr val="tx1"/>
                </a:solidFill>
                <a:effectLst/>
                <a:latin typeface="+mn-lt"/>
                <a:ea typeface="+mn-ea"/>
                <a:cs typeface="+mn-cs"/>
              </a:rPr>
              <a:t>. Let</a:t>
            </a:r>
            <a:r>
              <a:rPr lang="en-US" sz="1200" b="0" i="0" kern="1200" baseline="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check what Wikipedia says about </a:t>
            </a:r>
            <a:r>
              <a:rPr lang="en-US" sz="1200" b="0" i="0" u="none" strike="noStrike" kern="1200" dirty="0" smtClean="0">
                <a:solidFill>
                  <a:schemeClr val="tx1"/>
                </a:solidFill>
                <a:effectLst/>
                <a:latin typeface="+mn-lt"/>
                <a:ea typeface="+mn-ea"/>
                <a:cs typeface="+mn-cs"/>
                <a:hlinkClick r:id="rId3"/>
              </a:rPr>
              <a:t>Competitive Programming.</a:t>
            </a:r>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2</a:t>
            </a:fld>
            <a:endParaRPr lang="en-US"/>
          </a:p>
        </p:txBody>
      </p:sp>
    </p:spTree>
    <p:extLst>
      <p:ext uri="{BB962C8B-B14F-4D97-AF65-F5344CB8AC3E}">
        <p14:creationId xmlns:p14="http://schemas.microsoft.com/office/powerpoint/2010/main" val="132795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Programming is a challenging role and once you enter this field you will encounter new challenges and you may have to solve some problems which no one has solved before or their solution doesn’t exist anywhere. At that time you are expected to come up with a solution in the least possible time using your problem-solving and logical ability. So the one and clear goal behind these competitive programming is </a:t>
            </a:r>
            <a:r>
              <a:rPr lang="en-US" sz="1200" b="1" i="0" kern="1200" dirty="0" smtClean="0">
                <a:solidFill>
                  <a:schemeClr val="tx1"/>
                </a:solidFill>
                <a:effectLst/>
                <a:latin typeface="+mn-lt"/>
                <a:ea typeface="+mn-ea"/>
                <a:cs typeface="+mn-cs"/>
              </a:rPr>
              <a:t>“</a:t>
            </a:r>
            <a:r>
              <a:rPr lang="en-US" sz="1200" b="1" i="1" kern="1200" dirty="0" smtClean="0">
                <a:solidFill>
                  <a:schemeClr val="tx1"/>
                </a:solidFill>
                <a:effectLst/>
                <a:latin typeface="+mn-lt"/>
                <a:ea typeface="+mn-ea"/>
                <a:cs typeface="+mn-cs"/>
              </a:rPr>
              <a:t>To prepare a programmer such that his/her logical ability increases and he/she is able to write code for the challenging situation.</a:t>
            </a:r>
            <a:r>
              <a:rPr lang="en-US" sz="1200" b="1"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Another reason is that a lot of big companies like Google, Facebook. Microsoft, Amazon hires through competitive programming so if you want to get into these companies then you really need to get your hands dirty in competitive programming. It doesn’t matter you are a newbie programmer or you have written some code before, we will tell you some steps, approaches, and tips to prepare yourself for competitive programming. Let’s discuss that in detail.</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Keep in mind that you need to be proficient with the following:</a:t>
            </a:r>
            <a:r>
              <a:rPr lang="en-US" dirty="0" smtClean="0"/>
              <a:t/>
            </a:r>
            <a:br>
              <a:rPr lang="en-US" dirty="0" smtClean="0"/>
            </a:br>
            <a:r>
              <a:rPr lang="en-US" dirty="0" smtClean="0"/>
              <a:t>* </a:t>
            </a:r>
            <a:r>
              <a:rPr lang="en-US" sz="1200" b="0" i="0" kern="1200" dirty="0" smtClean="0">
                <a:solidFill>
                  <a:schemeClr val="tx1"/>
                </a:solidFill>
                <a:effectLst/>
                <a:latin typeface="+mn-lt"/>
                <a:ea typeface="+mn-ea"/>
                <a:cs typeface="+mn-cs"/>
              </a:rPr>
              <a:t>Any programming language syntax (Choose any but highly recommended </a:t>
            </a:r>
            <a:r>
              <a:rPr lang="en-US" sz="1200" b="1" i="0" u="none" strike="noStrike" kern="1200" dirty="0" smtClean="0">
                <a:solidFill>
                  <a:schemeClr val="tx1"/>
                </a:solidFill>
                <a:effectLst/>
                <a:latin typeface="+mn-lt"/>
                <a:ea typeface="+mn-ea"/>
                <a:cs typeface="+mn-cs"/>
                <a:hlinkClick r:id="rId3"/>
              </a:rPr>
              <a:t>C</a:t>
            </a:r>
            <a:r>
              <a:rPr lang="en-US" sz="1200" b="0" i="0"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hlinkClick r:id="rId4"/>
              </a:rPr>
              <a:t>C++</a:t>
            </a:r>
            <a:r>
              <a:rPr lang="en-US" sz="1200" b="0" i="0"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hlinkClick r:id="rId5"/>
              </a:rPr>
              <a:t>Java</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 Time and space complexity</a:t>
            </a:r>
            <a:r>
              <a:rPr lang="en-US" sz="1200" b="0" i="0" kern="1200" dirty="0" smtClean="0">
                <a:solidFill>
                  <a:schemeClr val="tx1"/>
                </a:solidFill>
                <a:effectLst/>
                <a:latin typeface="+mn-lt"/>
                <a:ea typeface="+mn-ea"/>
                <a:cs typeface="+mn-cs"/>
              </a:rPr>
              <a:t> algorithms analysis.</a:t>
            </a:r>
          </a:p>
          <a:p>
            <a:pPr fontAlgn="base"/>
            <a:r>
              <a:rPr lang="en-US" sz="1200" b="0" i="0" kern="1200" dirty="0" smtClean="0">
                <a:solidFill>
                  <a:schemeClr val="tx1"/>
                </a:solidFill>
                <a:effectLst/>
                <a:latin typeface="+mn-lt"/>
                <a:ea typeface="+mn-ea"/>
                <a:cs typeface="+mn-cs"/>
              </a:rPr>
              <a:t>* Ability to think about a </a:t>
            </a:r>
            <a:r>
              <a:rPr lang="en-US" sz="1200" b="1" i="0" kern="1200" dirty="0" smtClean="0">
                <a:solidFill>
                  <a:schemeClr val="tx1"/>
                </a:solidFill>
                <a:effectLst/>
                <a:latin typeface="+mn-lt"/>
                <a:ea typeface="+mn-ea"/>
                <a:cs typeface="+mn-cs"/>
              </a:rPr>
              <a:t>Brute Force Solution.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Good practice of all </a:t>
            </a:r>
            <a:r>
              <a:rPr lang="en-US" sz="1200" b="1" i="0" u="none" strike="noStrike" kern="1200" dirty="0" smtClean="0">
                <a:solidFill>
                  <a:schemeClr val="tx1"/>
                </a:solidFill>
                <a:effectLst/>
                <a:latin typeface="+mn-lt"/>
                <a:ea typeface="+mn-ea"/>
                <a:cs typeface="+mn-cs"/>
                <a:hlinkClick r:id="rId6"/>
              </a:rPr>
              <a:t>Data Structures</a:t>
            </a:r>
            <a:r>
              <a:rPr lang="en-US" sz="1200" b="0" i="0" kern="1200" dirty="0" smtClean="0">
                <a:solidFill>
                  <a:schemeClr val="tx1"/>
                </a:solidFill>
                <a:effectLst/>
                <a:latin typeface="+mn-lt"/>
                <a:ea typeface="+mn-ea"/>
                <a:cs typeface="+mn-cs"/>
              </a:rPr>
              <a:t> like Array, List, Stack, Queue, Tree, Graph,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etc.</a:t>
            </a: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4</a:t>
            </a:fld>
            <a:endParaRPr lang="en-US"/>
          </a:p>
        </p:txBody>
      </p:sp>
    </p:spTree>
    <p:extLst>
      <p:ext uri="{BB962C8B-B14F-4D97-AF65-F5344CB8AC3E}">
        <p14:creationId xmlns:p14="http://schemas.microsoft.com/office/powerpoint/2010/main" val="52262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How to prepare yourself for Competitive Programming?</a:t>
            </a:r>
          </a:p>
          <a:p>
            <a:pPr fontAlgn="base"/>
            <a:r>
              <a:rPr lang="en-US" sz="1200" b="1" i="0" kern="1200" dirty="0" smtClean="0">
                <a:solidFill>
                  <a:schemeClr val="tx1"/>
                </a:solidFill>
                <a:effectLst/>
                <a:latin typeface="+mn-lt"/>
                <a:ea typeface="+mn-ea"/>
                <a:cs typeface="+mn-cs"/>
              </a:rPr>
              <a:t>1. Choose a Programming Language:</a:t>
            </a:r>
            <a:r>
              <a:rPr lang="en-US" sz="1200" b="0" i="0" kern="1200" dirty="0" smtClean="0">
                <a:solidFill>
                  <a:schemeClr val="tx1"/>
                </a:solidFill>
                <a:effectLst/>
                <a:latin typeface="+mn-lt"/>
                <a:ea typeface="+mn-ea"/>
                <a:cs typeface="+mn-cs"/>
              </a:rPr>
              <a:t> Firstly, you need to choose a programming language that you are most comfortable with and learn its syntax. It can be anything C, C++, Java, Python or any programming language. Programming languages are a tool through which you can communicate to the computer and instruct what to do. C++, C or Java is a faster programming language in comparison to any other language also it is allowed to use in any coding challenge or interviews. So it’s good if you choose one out of these three still there is no restriction if you are comfortable with another language. If you are beginner you can go with python because it’s easy to learn and syntax are user-friendly. If you have at least intermediate hold on the anyone programming language you won’t face difficulty in writing the code using the syntax of it.</a:t>
            </a:r>
          </a:p>
          <a:p>
            <a:pPr fontAlgn="base"/>
            <a:r>
              <a:rPr lang="en-US" sz="1200" b="1" i="0" kern="1200" dirty="0" smtClean="0">
                <a:solidFill>
                  <a:schemeClr val="tx1"/>
                </a:solidFill>
                <a:effectLst/>
                <a:latin typeface="+mn-lt"/>
                <a:ea typeface="+mn-ea"/>
                <a:cs typeface="+mn-cs"/>
              </a:rPr>
              <a:t>2. Understand the Concept of </a:t>
            </a:r>
            <a:r>
              <a:rPr lang="en-US" sz="1200" b="1" i="0" u="none" strike="noStrike" kern="1200" dirty="0" smtClean="0">
                <a:solidFill>
                  <a:schemeClr val="tx1"/>
                </a:solidFill>
                <a:effectLst/>
                <a:latin typeface="+mn-lt"/>
                <a:ea typeface="+mn-ea"/>
                <a:cs typeface="+mn-cs"/>
                <a:hlinkClick r:id="rId3"/>
              </a:rPr>
              <a:t>Time</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4"/>
              </a:rPr>
              <a:t>Space</a:t>
            </a:r>
            <a:r>
              <a:rPr lang="en-US" sz="1200" b="1" i="0" kern="1200" dirty="0" smtClean="0">
                <a:solidFill>
                  <a:schemeClr val="tx1"/>
                </a:solidFill>
                <a:effectLst/>
                <a:latin typeface="+mn-lt"/>
                <a:ea typeface="+mn-ea"/>
                <a:cs typeface="+mn-cs"/>
              </a:rPr>
              <a:t> Complexity:</a:t>
            </a:r>
            <a:r>
              <a:rPr lang="en-US" sz="1200" b="0" i="0" kern="1200" dirty="0" smtClean="0">
                <a:solidFill>
                  <a:schemeClr val="tx1"/>
                </a:solidFill>
                <a:effectLst/>
                <a:latin typeface="+mn-lt"/>
                <a:ea typeface="+mn-ea"/>
                <a:cs typeface="+mn-cs"/>
              </a:rPr>
              <a:t> In most of the cases there is more than one solution that exists to a problem so you need to come up with the best solution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optimal one and that’s decided by how much time and space an algorithm takes to solve a problem. So it’s really important to learn about these two concepts to write an optimal solution for the problem.</a:t>
            </a:r>
          </a:p>
          <a:p>
            <a:pPr fontAlgn="base"/>
            <a:r>
              <a:rPr lang="en-US" sz="1200" b="1" i="0" kern="1200" dirty="0" smtClean="0">
                <a:solidFill>
                  <a:schemeClr val="tx1"/>
                </a:solidFill>
                <a:effectLst/>
                <a:latin typeface="+mn-lt"/>
                <a:ea typeface="+mn-ea"/>
                <a:cs typeface="+mn-cs"/>
              </a:rPr>
              <a:t>3. Learn the Fundamentals of Data Structures and Algorithms:</a:t>
            </a:r>
            <a:r>
              <a:rPr lang="en-US" sz="1200" b="0" i="0" kern="1200" dirty="0" smtClean="0">
                <a:solidFill>
                  <a:schemeClr val="tx1"/>
                </a:solidFill>
                <a:effectLst/>
                <a:latin typeface="+mn-lt"/>
                <a:ea typeface="+mn-ea"/>
                <a:cs typeface="+mn-cs"/>
              </a:rPr>
              <a:t> DSA is the heart of programming and you can not ignore it while solving coding problems in competitive programming. Array, Linked List, Stack, Queue, Tree,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Graph, Sorting, Recursion, Dynamic Programming all these basic building blocks of DSA will help you to become a good programmer. The most important thing you need to know </a:t>
            </a:r>
            <a:r>
              <a:rPr lang="en-US" sz="1200" b="1" i="1" kern="1200" dirty="0" smtClean="0">
                <a:solidFill>
                  <a:schemeClr val="tx1"/>
                </a:solidFill>
                <a:effectLst/>
                <a:latin typeface="+mn-lt"/>
                <a:ea typeface="+mn-ea"/>
                <a:cs typeface="+mn-cs"/>
              </a:rPr>
              <a:t>what, when and where to apply them.</a:t>
            </a:r>
            <a:r>
              <a:rPr lang="en-US" sz="1200" b="0" i="0" kern="1200" dirty="0" smtClean="0">
                <a:solidFill>
                  <a:schemeClr val="tx1"/>
                </a:solidFill>
                <a:effectLst/>
                <a:latin typeface="+mn-lt"/>
                <a:ea typeface="+mn-ea"/>
                <a:cs typeface="+mn-cs"/>
              </a:rPr>
              <a:t> It means which data structure is suitable for what type of problem to get the optimal solution. You should know how to apply a perfect combination of both in the coding problem.</a:t>
            </a:r>
          </a:p>
          <a:p>
            <a:pPr fontAlgn="base"/>
            <a:r>
              <a:rPr lang="en-US" sz="1200" b="1" i="0" kern="1200" dirty="0" smtClean="0">
                <a:solidFill>
                  <a:schemeClr val="tx1"/>
                </a:solidFill>
                <a:effectLst/>
                <a:latin typeface="+mn-lt"/>
                <a:ea typeface="+mn-ea"/>
                <a:cs typeface="+mn-cs"/>
              </a:rPr>
              <a:t>4. Take the Challenge and Solve Coding Problems:</a:t>
            </a:r>
            <a:r>
              <a:rPr lang="en-US" sz="1200" b="0" i="0" kern="1200" dirty="0" smtClean="0">
                <a:solidFill>
                  <a:schemeClr val="tx1"/>
                </a:solidFill>
                <a:effectLst/>
                <a:latin typeface="+mn-lt"/>
                <a:ea typeface="+mn-ea"/>
                <a:cs typeface="+mn-cs"/>
              </a:rPr>
              <a:t> You have learned a programming language, you have learned time and space complexity and you have also covered the fundamentals of DSA, now it’s time to take the knife in your hand and kill the lion in the jungle. Yes…you need to take part in coding challenges on different coding platforms. Before participating in contest it would be great if you practice for some challenges on your own and then participate there. If you are looking for the resources of these coding platforms so </a:t>
            </a:r>
            <a:r>
              <a:rPr lang="en-US" sz="1200" b="0" i="0" kern="1200" dirty="0" err="1" smtClean="0">
                <a:solidFill>
                  <a:schemeClr val="tx1"/>
                </a:solidFill>
                <a:effectLst/>
                <a:latin typeface="+mn-lt"/>
                <a:ea typeface="+mn-ea"/>
                <a:cs typeface="+mn-cs"/>
              </a:rPr>
              <a:t>alot</a:t>
            </a:r>
            <a:r>
              <a:rPr lang="en-US" sz="1200" b="0" i="0" kern="1200" dirty="0" smtClean="0">
                <a:solidFill>
                  <a:schemeClr val="tx1"/>
                </a:solidFill>
                <a:effectLst/>
                <a:latin typeface="+mn-lt"/>
                <a:ea typeface="+mn-ea"/>
                <a:cs typeface="+mn-cs"/>
              </a:rPr>
              <a:t> of sites are there like </a:t>
            </a:r>
            <a:r>
              <a:rPr lang="en-US" sz="1200" b="0" i="0" u="none" strike="noStrike" kern="1200" dirty="0" smtClean="0">
                <a:solidFill>
                  <a:schemeClr val="tx1"/>
                </a:solidFill>
                <a:effectLst/>
                <a:latin typeface="+mn-lt"/>
                <a:ea typeface="+mn-ea"/>
                <a:cs typeface="+mn-cs"/>
                <a:hlinkClick r:id="rId5"/>
              </a:rPr>
              <a:t>Codechef</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Codeforces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Topcoder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SPOJ</a:t>
            </a:r>
            <a:r>
              <a:rPr lang="en-US" sz="1200" b="0" i="0" kern="1200" dirty="0" smtClean="0">
                <a:solidFill>
                  <a:schemeClr val="tx1"/>
                </a:solidFill>
                <a:effectLst/>
                <a:latin typeface="+mn-lt"/>
                <a:ea typeface="+mn-ea"/>
                <a:cs typeface="+mn-cs"/>
              </a:rPr>
              <a:t>. Here is the complete list of these sites on </a:t>
            </a:r>
            <a:r>
              <a:rPr lang="en-US" sz="1200" b="0" i="0" u="none" strike="noStrike" kern="1200" dirty="0" smtClean="0">
                <a:solidFill>
                  <a:schemeClr val="tx1"/>
                </a:solidFill>
                <a:effectLst/>
                <a:latin typeface="+mn-lt"/>
                <a:ea typeface="+mn-ea"/>
                <a:cs typeface="+mn-cs"/>
                <a:hlinkClick r:id="rId9"/>
              </a:rPr>
              <a:t>freecodecamp</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Start from the basic level on these sites and once you build the confidence, get out of your comfort zone and gradually try to solve the complex problems. Below are some points you need to keep in mind once you start solving problems on these sites…</a:t>
            </a:r>
          </a:p>
          <a:p>
            <a:pPr fontAlgn="base"/>
            <a:r>
              <a:rPr lang="en-US" sz="1200" b="0" i="0" kern="1200" dirty="0" smtClean="0">
                <a:solidFill>
                  <a:schemeClr val="tx1"/>
                </a:solidFill>
                <a:effectLst/>
                <a:latin typeface="+mn-lt"/>
                <a:ea typeface="+mn-ea"/>
                <a:cs typeface="+mn-cs"/>
              </a:rPr>
              <a:t>You need to understand the input, output and test cases on these platforms. Check the link </a:t>
            </a:r>
            <a:r>
              <a:rPr lang="en-US" sz="1200" b="0" i="0" u="none" strike="noStrike" kern="1200" dirty="0" smtClean="0">
                <a:solidFill>
                  <a:schemeClr val="tx1"/>
                </a:solidFill>
                <a:effectLst/>
                <a:latin typeface="+mn-lt"/>
                <a:ea typeface="+mn-ea"/>
                <a:cs typeface="+mn-cs"/>
                <a:hlinkClick r:id="rId10"/>
              </a:rPr>
              <a:t>Solving Problem on Codechef</a:t>
            </a:r>
            <a:r>
              <a:rPr lang="en-US" sz="1200" b="0" i="0" kern="1200" dirty="0" smtClean="0">
                <a:solidFill>
                  <a:schemeClr val="tx1"/>
                </a:solidFill>
                <a:effectLst/>
                <a:latin typeface="+mn-lt"/>
                <a:ea typeface="+mn-ea"/>
                <a:cs typeface="+mn-cs"/>
              </a:rPr>
              <a:t> to solve coding questions on these platforms.</a:t>
            </a:r>
          </a:p>
          <a:p>
            <a:pPr fontAlgn="base"/>
            <a:r>
              <a:rPr lang="en-US" sz="1200" b="0" i="0" kern="1200" dirty="0" smtClean="0">
                <a:solidFill>
                  <a:schemeClr val="tx1"/>
                </a:solidFill>
                <a:effectLst/>
                <a:latin typeface="+mn-lt"/>
                <a:ea typeface="+mn-ea"/>
                <a:cs typeface="+mn-cs"/>
              </a:rPr>
              <a:t>These platforms run your code on a lot of inputs then take out the output and store it in one place. They also have the authors code and the authors code is the correct code of the problem. They run the same set of input on authors code and create the outputs and after that, they match these two outputs. If these two outputs match then your solution is considered as accepted and your code should pass all the test cases to get accepted.</a:t>
            </a:r>
          </a:p>
          <a:p>
            <a:pPr fontAlgn="base"/>
            <a:r>
              <a:rPr lang="en-US" sz="1200" b="0" i="0" kern="1200" dirty="0" smtClean="0">
                <a:solidFill>
                  <a:schemeClr val="tx1"/>
                </a:solidFill>
                <a:effectLst/>
                <a:latin typeface="+mn-lt"/>
                <a:ea typeface="+mn-ea"/>
                <a:cs typeface="+mn-cs"/>
              </a:rPr>
              <a:t>You may freeze out in the beginning once you see the problems on these coding platforms and think that you are not made for it or your thinking ability is not much higher to solve these questions. The reason is as a beginner you just know the syntax of the language and some basic loops or function, so when you encounter these challenges you freeze out and start doubting on your capabilities which you should not do that. You need to understand that there is a process to learn competitive programming and you have to move gradually from level 0 to the top level.</a:t>
            </a:r>
          </a:p>
          <a:p>
            <a:pPr fontAlgn="base"/>
            <a:r>
              <a:rPr lang="en-US" sz="1200" b="1" i="0" kern="1200" dirty="0" smtClean="0">
                <a:solidFill>
                  <a:schemeClr val="tx1"/>
                </a:solidFill>
                <a:effectLst/>
                <a:latin typeface="+mn-lt"/>
                <a:ea typeface="+mn-ea"/>
                <a:cs typeface="+mn-cs"/>
              </a:rPr>
              <a:t>5. Practice and Do it Regularly:</a:t>
            </a:r>
            <a:r>
              <a:rPr lang="en-US" sz="1200" b="0" i="0" kern="1200" dirty="0" smtClean="0">
                <a:solidFill>
                  <a:schemeClr val="tx1"/>
                </a:solidFill>
                <a:effectLst/>
                <a:latin typeface="+mn-lt"/>
                <a:ea typeface="+mn-ea"/>
                <a:cs typeface="+mn-cs"/>
              </a:rPr>
              <a:t> Your patience, dedication, and consistency are very important to become a good competitive programmer. Keep practicing the coding questions every single day on these platforms or you can also take the help of whiteboard to solve coding questions but the important thing is to do it regularly. Do not make a mistake to take a break from it once you start. Stick on it, no matter how difficult the problem is or how much time you take to solve a single coding problem. Participate in different coding competitions and learn from other programmers. Your daily practice makes you a perfect coder, good problem solver and you will be able to find a suitable data structure for a specific problem and that matters a lot in software development.</a:t>
            </a:r>
          </a:p>
          <a:p>
            <a:pPr fontAlgn="base"/>
            <a:r>
              <a:rPr lang="en-US" sz="1200" b="1" i="0" kern="1200" dirty="0" smtClean="0">
                <a:solidFill>
                  <a:schemeClr val="tx1"/>
                </a:solidFill>
                <a:effectLst/>
                <a:latin typeface="+mn-lt"/>
                <a:ea typeface="+mn-ea"/>
                <a:cs typeface="+mn-cs"/>
              </a:rPr>
              <a:t>Tips: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 a beginner in competitive programming is like giving a paper of IIT to 5th or 6th standard student and then asking him to solve the questions. You will be feeling like the same once you know the syntax, loop, function, and everything but you are unable to solve those coding problems and that’s completely okay. Understand that every beginner go through this phase.</a:t>
            </a:r>
          </a:p>
          <a:p>
            <a:pPr fontAlgn="base"/>
            <a:r>
              <a:rPr lang="en-US" sz="1200" b="0" i="0" kern="1200" dirty="0" smtClean="0">
                <a:solidFill>
                  <a:schemeClr val="tx1"/>
                </a:solidFill>
                <a:effectLst/>
                <a:latin typeface="+mn-lt"/>
                <a:ea typeface="+mn-ea"/>
                <a:cs typeface="+mn-cs"/>
              </a:rPr>
              <a:t>Higher the submission is, easier the problem is on these coding platforms so you can sort these question by a number of people who solved it.</a:t>
            </a:r>
          </a:p>
          <a:p>
            <a:pPr fontAlgn="base"/>
            <a:r>
              <a:rPr lang="en-US" sz="1200" b="0" i="0" kern="1200" dirty="0" smtClean="0">
                <a:solidFill>
                  <a:schemeClr val="tx1"/>
                </a:solidFill>
                <a:effectLst/>
                <a:latin typeface="+mn-lt"/>
                <a:ea typeface="+mn-ea"/>
                <a:cs typeface="+mn-cs"/>
              </a:rPr>
              <a:t>Create communities and try to find like-minded people who have different skillsets so you can learn from each other, also if you are in college then make a team and participate in </a:t>
            </a:r>
            <a:r>
              <a:rPr lang="en-US" sz="1200" b="0" i="0" u="none" strike="noStrike" kern="1200" dirty="0" smtClean="0">
                <a:solidFill>
                  <a:schemeClr val="tx1"/>
                </a:solidFill>
                <a:effectLst/>
                <a:latin typeface="+mn-lt"/>
                <a:ea typeface="+mn-ea"/>
                <a:cs typeface="+mn-cs"/>
                <a:hlinkClick r:id="rId11"/>
              </a:rPr>
              <a:t>ACM ICPC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You can download one of the application </a:t>
            </a:r>
            <a:r>
              <a:rPr lang="en-US" sz="1200" b="0" i="0" u="none" strike="noStrike" kern="1200" dirty="0" smtClean="0">
                <a:solidFill>
                  <a:schemeClr val="tx1"/>
                </a:solidFill>
                <a:effectLst/>
                <a:latin typeface="+mn-lt"/>
                <a:ea typeface="+mn-ea"/>
                <a:cs typeface="+mn-cs"/>
                <a:hlinkClick r:id="rId12"/>
              </a:rPr>
              <a:t>Code Buff</a:t>
            </a:r>
            <a:r>
              <a:rPr lang="en-US" sz="1200" b="0" i="0" kern="1200" dirty="0" smtClean="0">
                <a:solidFill>
                  <a:schemeClr val="tx1"/>
                </a:solidFill>
                <a:effectLst/>
                <a:latin typeface="+mn-lt"/>
                <a:ea typeface="+mn-ea"/>
                <a:cs typeface="+mn-cs"/>
              </a:rPr>
              <a:t> that will help you a lot in getting the notification of competitive programming coding contests happening across so many different platforms. It also allows the user to set a reminder.</a:t>
            </a:r>
          </a:p>
          <a:p>
            <a:pPr fontAlgn="base"/>
            <a:r>
              <a:rPr lang="en-US" sz="1200" b="0" i="0" kern="1200" dirty="0" smtClean="0">
                <a:solidFill>
                  <a:schemeClr val="tx1"/>
                </a:solidFill>
                <a:effectLst/>
                <a:latin typeface="+mn-lt"/>
                <a:ea typeface="+mn-ea"/>
                <a:cs typeface="+mn-cs"/>
              </a:rPr>
              <a:t>To jump in competitive programming you can follow an approach of </a:t>
            </a:r>
            <a:r>
              <a:rPr lang="en-US" sz="1200" b="0" i="1" kern="1200" dirty="0" smtClean="0">
                <a:solidFill>
                  <a:schemeClr val="tx1"/>
                </a:solidFill>
                <a:effectLst/>
                <a:latin typeface="+mn-lt"/>
                <a:ea typeface="+mn-ea"/>
                <a:cs typeface="+mn-cs"/>
              </a:rPr>
              <a:t>project-based learning</a:t>
            </a:r>
            <a:r>
              <a:rPr lang="en-US" sz="1200" b="0" i="0" kern="1200" dirty="0" smtClean="0">
                <a:solidFill>
                  <a:schemeClr val="tx1"/>
                </a:solidFill>
                <a:effectLst/>
                <a:latin typeface="+mn-lt"/>
                <a:ea typeface="+mn-ea"/>
                <a:cs typeface="+mn-cs"/>
              </a:rPr>
              <a:t> in which, once you know the syntax of the language and basic fundamentals, you can create multiple challenging projects and after making a lot of projects you will realize how logics work in development and that will help you to increase programming ability. After that, you can move to competitive programming and you will realize handling those questions of competitive programming is easier now and now you can do very well.</a:t>
            </a: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5</a:t>
            </a:fld>
            <a:endParaRPr lang="en-US"/>
          </a:p>
        </p:txBody>
      </p:sp>
    </p:spTree>
    <p:extLst>
      <p:ext uri="{BB962C8B-B14F-4D97-AF65-F5344CB8AC3E}">
        <p14:creationId xmlns:p14="http://schemas.microsoft.com/office/powerpoint/2010/main" val="209376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Programming really needs a lot of patience, so don’t get discouraged or </a:t>
            </a:r>
            <a:r>
              <a:rPr lang="en-US" sz="1200" b="1" i="1" kern="1200" dirty="0" smtClean="0">
                <a:solidFill>
                  <a:schemeClr val="tx1"/>
                </a:solidFill>
                <a:effectLst/>
                <a:latin typeface="+mn-lt"/>
                <a:ea typeface="+mn-ea"/>
                <a:cs typeface="+mn-cs"/>
              </a:rPr>
              <a:t>DO NOT GIVE UP IF YOU GET WRONG ANSWERS</a:t>
            </a:r>
            <a:r>
              <a:rPr lang="en-US" sz="1200" b="0" i="0" kern="1200" dirty="0" smtClean="0">
                <a:solidFill>
                  <a:schemeClr val="tx1"/>
                </a:solidFill>
                <a:effectLst/>
                <a:latin typeface="+mn-lt"/>
                <a:ea typeface="+mn-ea"/>
                <a:cs typeface="+mn-cs"/>
              </a:rPr>
              <a:t>. This is the point where most of the people lose interest in programming. Keep trying for a day, week, months if a voice inside your head says that your method is right. If you can’t find a solution google it, ask for help if you don’t get the topic, read the various approaches that coders took to solve the problem but don’t quit. Also, you can read the solution only if you are completely sure that you have made a lot of effort and now you can’t do anything. But make sure to code again the same problem. You will start improving day by day only and only if you maintain your consistency and don’t stop.</a:t>
            </a:r>
          </a:p>
          <a:p>
            <a:pPr fontAlgn="base"/>
            <a:endParaRPr lang="en-US" dirty="0" smtClean="0">
              <a:effectLst/>
            </a:endParaRPr>
          </a:p>
          <a:p>
            <a:pPr fontAlgn="base"/>
            <a:endParaRPr lang="en-US" dirty="0" smtClean="0">
              <a:effectLst/>
            </a:endParaRPr>
          </a:p>
          <a:p>
            <a:pPr fontAlgn="base"/>
            <a:r>
              <a:rPr lang="en-US" dirty="0" smtClean="0">
                <a:effectLst/>
              </a:rPr>
              <a:t>The biggest mistake programmers make is probably getting discouraged and not practicing enough. Or practicing only on problems they feel they’re good at.</a:t>
            </a:r>
            <a:br>
              <a:rPr lang="en-US" dirty="0" smtClean="0">
                <a:effectLst/>
              </a:rPr>
            </a:br>
            <a:r>
              <a:rPr lang="en-US" b="1" dirty="0" smtClean="0">
                <a:effectLst/>
              </a:rPr>
              <a:t>– Derek </a:t>
            </a:r>
            <a:r>
              <a:rPr lang="en-US" b="1" dirty="0" err="1" smtClean="0">
                <a:effectLst/>
              </a:rPr>
              <a:t>Kisman</a:t>
            </a:r>
            <a:r>
              <a:rPr lang="en-US" b="1" dirty="0" smtClean="0">
                <a:effectLst/>
              </a:rPr>
              <a:t>, aka </a:t>
            </a:r>
            <a:r>
              <a:rPr lang="en-US" b="1" dirty="0" err="1" smtClean="0">
                <a:effectLst/>
              </a:rPr>
              <a:t>SnapDragon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6</a:t>
            </a:fld>
            <a:endParaRPr lang="en-US"/>
          </a:p>
        </p:txBody>
      </p:sp>
    </p:spTree>
    <p:extLst>
      <p:ext uri="{BB962C8B-B14F-4D97-AF65-F5344CB8AC3E}">
        <p14:creationId xmlns:p14="http://schemas.microsoft.com/office/powerpoint/2010/main" val="160249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top benefits of competitive programming when it comes to finding career success.</a:t>
            </a:r>
          </a:p>
          <a:p>
            <a:pPr fontAlgn="base"/>
            <a:r>
              <a:rPr lang="en-US" sz="1200" b="1" i="0" kern="1200" dirty="0" smtClean="0">
                <a:solidFill>
                  <a:schemeClr val="tx1"/>
                </a:solidFill>
                <a:effectLst/>
                <a:latin typeface="+mn-lt"/>
                <a:ea typeface="+mn-ea"/>
                <a:cs typeface="+mn-cs"/>
              </a:rPr>
              <a:t>Makes you a desirable candidate to major companies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Participation in the ACM International Collegiate Programming Contest (ACM ICPC) is a great opportunity to be seen by Apple, Facebook, Google, IBM and many other authorities in the IT sphere. These major companies are constantly keeping track of these type of events and the participants to find talented employees. Why do they care about the ACM ICPC? Because it is the largest student programming contest in the world! Globally, this competition is considered the most prestigious and includes elite young programmers. In the past, companies such as Apple, AT&amp;T and Microsoft have sponsored the contest. And, today, the contest’s main sponsor is IBM, who will often extend a job offer to the winners.</a:t>
            </a:r>
          </a:p>
          <a:p>
            <a:pPr fontAlgn="base"/>
            <a:r>
              <a:rPr lang="en-US" sz="1200" b="0" i="0" kern="1200" dirty="0" smtClean="0">
                <a:solidFill>
                  <a:schemeClr val="tx1"/>
                </a:solidFill>
                <a:effectLst/>
                <a:latin typeface="+mn-lt"/>
                <a:ea typeface="+mn-ea"/>
                <a:cs typeface="+mn-cs"/>
              </a:rPr>
              <a:t>At this point in my career, I am tutoring learners and not taking part in any contests, but I still receive job offers. Even though I am not looking to join the corporate world, once a year, Google checks in to see if I am interested in working with them! However, I am truly focused on my work with ITMO and the students I teach.</a:t>
            </a:r>
          </a:p>
          <a:p>
            <a:pPr fontAlgn="base"/>
            <a:r>
              <a:rPr lang="en-US" sz="1200" b="1" i="0" kern="1200" dirty="0" smtClean="0">
                <a:solidFill>
                  <a:schemeClr val="tx1"/>
                </a:solidFill>
                <a:effectLst/>
                <a:latin typeface="+mn-lt"/>
                <a:ea typeface="+mn-ea"/>
                <a:cs typeface="+mn-cs"/>
              </a:rPr>
              <a:t>Makes you faster and more focused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Training and taking part in programming contests make you more a more disciplined, faster and focused coder.</a:t>
            </a:r>
          </a:p>
          <a:p>
            <a:pPr fontAlgn="base"/>
            <a:r>
              <a:rPr lang="en-US" sz="1200" b="0" i="0" kern="1200" dirty="0" smtClean="0">
                <a:solidFill>
                  <a:schemeClr val="tx1"/>
                </a:solidFill>
                <a:effectLst/>
                <a:latin typeface="+mn-lt"/>
                <a:ea typeface="+mn-ea"/>
                <a:cs typeface="+mn-cs"/>
              </a:rPr>
              <a:t>In the competition, you must solve problems in stressful situations and do it up against a deadline or you will lose. Taking part in competitive programming teaches you how to be more focused on the task and not only complete it quickly, but accurately. These skills are highly beneficial for any job, not just in coding.</a:t>
            </a:r>
          </a:p>
          <a:p>
            <a:pPr fontAlgn="base"/>
            <a:r>
              <a:rPr lang="en-US" sz="1200" b="0" i="0" kern="1200" dirty="0" smtClean="0">
                <a:solidFill>
                  <a:schemeClr val="tx1"/>
                </a:solidFill>
                <a:effectLst/>
                <a:latin typeface="+mn-lt"/>
                <a:ea typeface="+mn-ea"/>
                <a:cs typeface="+mn-cs"/>
              </a:rPr>
              <a:t>I strongly advise you to not only take this </a:t>
            </a:r>
            <a:r>
              <a:rPr lang="en-US" sz="1200" b="0" i="0" u="none" strike="noStrike" kern="1200" dirty="0" smtClean="0">
                <a:solidFill>
                  <a:schemeClr val="tx1"/>
                </a:solidFill>
                <a:effectLst/>
                <a:latin typeface="+mn-lt"/>
                <a:ea typeface="+mn-ea"/>
                <a:cs typeface="+mn-cs"/>
                <a:hlinkClick r:id="rId3"/>
              </a:rPr>
              <a:t>course</a:t>
            </a:r>
            <a:r>
              <a:rPr lang="en-US" sz="1200" b="0" i="0" kern="1200" dirty="0" smtClean="0">
                <a:solidFill>
                  <a:schemeClr val="tx1"/>
                </a:solidFill>
                <a:effectLst/>
                <a:latin typeface="+mn-lt"/>
                <a:ea typeface="+mn-ea"/>
                <a:cs typeface="+mn-cs"/>
              </a:rPr>
              <a:t> if you are interested in participating in a programming contest, but also to learn how to train yourself to be a better coder. Before my team won the ACM ICPC, for three and a half years, we spent up to 8 hours a week solving problems. Practicing is everything!</a:t>
            </a:r>
          </a:p>
          <a:p>
            <a:pPr fontAlgn="base"/>
            <a:r>
              <a:rPr lang="en-US" sz="1200" b="1" i="0" kern="1200" dirty="0" smtClean="0">
                <a:solidFill>
                  <a:schemeClr val="tx1"/>
                </a:solidFill>
                <a:effectLst/>
                <a:latin typeface="+mn-lt"/>
                <a:ea typeface="+mn-ea"/>
                <a:cs typeface="+mn-cs"/>
              </a:rPr>
              <a:t>Helps you solve complicated problems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During the ACM ICPC, you must solve difficult tasks, which are not for ordinary programmers. While you are training, you learn how to solve these out of the ordinary tasks. This helps prepare you for a job because you can adapt and solve various types of problems, in various types of situations.</a:t>
            </a:r>
          </a:p>
          <a:p>
            <a:pPr fontAlgn="base"/>
            <a:r>
              <a:rPr lang="en-US" sz="1200" b="1" i="0" kern="1200" dirty="0" smtClean="0">
                <a:solidFill>
                  <a:schemeClr val="tx1"/>
                </a:solidFill>
                <a:effectLst/>
                <a:latin typeface="+mn-lt"/>
                <a:ea typeface="+mn-ea"/>
                <a:cs typeface="+mn-cs"/>
              </a:rPr>
              <a:t>Teaches you how to work in teams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This is a very important skill, as most jobs will require you at some point to work in a team. Competitive programming helps you learn how to effectively work together, as you must work with others on your team to complete the same task. You learn how to assess your team members’ strength and weaknesses and effectively divide responsibilities between each other.</a:t>
            </a:r>
          </a:p>
          <a:p>
            <a:pPr fontAlgn="base"/>
            <a:r>
              <a:rPr lang="en-US" sz="1200" b="0" i="0" kern="1200" dirty="0" smtClean="0">
                <a:solidFill>
                  <a:schemeClr val="tx1"/>
                </a:solidFill>
                <a:effectLst/>
                <a:latin typeface="+mn-lt"/>
                <a:ea typeface="+mn-ea"/>
                <a:cs typeface="+mn-cs"/>
              </a:rPr>
              <a:t>Additionally, each team has a leader, whether at the ACM ICPC or within an office. If you are in the management role within a team, then knowing how to motivate and organize your team members is key. For example, at the ACM ICPC, it is even important to arrange your team’s chairs in the right order to make sure you can work comfortably and effectively as a team.</a:t>
            </a:r>
          </a:p>
          <a:p>
            <a:pPr fontAlgn="base"/>
            <a:r>
              <a:rPr lang="en-US" sz="1200" b="1" i="0" kern="1200" dirty="0" smtClean="0">
                <a:solidFill>
                  <a:schemeClr val="tx1"/>
                </a:solidFill>
                <a:effectLst/>
                <a:latin typeface="+mn-lt"/>
                <a:ea typeface="+mn-ea"/>
                <a:cs typeface="+mn-cs"/>
              </a:rPr>
              <a:t>Training and participation helps you prepare for a career in coding</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 is not out of the ordinary to receive job offers from companies immediately after participating in a coding competition.</a:t>
            </a:r>
          </a:p>
          <a:p>
            <a:pPr fontAlgn="base"/>
            <a:r>
              <a:rPr lang="en-US" sz="1200" b="0" i="0" kern="1200" dirty="0" smtClean="0">
                <a:solidFill>
                  <a:schemeClr val="tx1"/>
                </a:solidFill>
                <a:effectLst/>
                <a:latin typeface="+mn-lt"/>
                <a:ea typeface="+mn-ea"/>
                <a:cs typeface="+mn-cs"/>
              </a:rPr>
              <a:t>Participating in a coding competition is something you should absolutely highlight on your resume. As previously stated, having experience in competitive programming shows employers you can work in a team, solve complicated problems, work in stressful situations, manage time and deadlines and minimize errors. It also shows you are a disciplined, focused and fast, which are all indispensable skills.</a:t>
            </a:r>
          </a:p>
          <a:p>
            <a:pPr fontAlgn="base"/>
            <a:r>
              <a:rPr lang="en-US" sz="1200" b="0" i="0" kern="1200" dirty="0" smtClean="0">
                <a:solidFill>
                  <a:schemeClr val="tx1"/>
                </a:solidFill>
                <a:effectLst/>
                <a:latin typeface="+mn-lt"/>
                <a:ea typeface="+mn-ea"/>
                <a:cs typeface="+mn-cs"/>
              </a:rPr>
              <a:t>Training for coding competitions is a great experience for all programmers. </a:t>
            </a:r>
            <a:r>
              <a:rPr lang="en-US" sz="1200" b="0" i="0" u="none" strike="noStrike" kern="1200" dirty="0" smtClean="0">
                <a:solidFill>
                  <a:schemeClr val="tx1"/>
                </a:solidFill>
                <a:effectLst/>
                <a:latin typeface="+mn-lt"/>
                <a:ea typeface="+mn-ea"/>
                <a:cs typeface="+mn-cs"/>
                <a:hlinkClick r:id="rId3"/>
              </a:rPr>
              <a:t>Enroll</a:t>
            </a:r>
            <a:r>
              <a:rPr lang="en-US" sz="1200" b="0" i="0" kern="1200" dirty="0" smtClean="0">
                <a:solidFill>
                  <a:schemeClr val="tx1"/>
                </a:solidFill>
                <a:effectLst/>
                <a:latin typeface="+mn-lt"/>
                <a:ea typeface="+mn-ea"/>
                <a:cs typeface="+mn-cs"/>
              </a:rPr>
              <a:t> in How to Win Coding Competitions: Secrets of Champions today.</a:t>
            </a: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7</a:t>
            </a:fld>
            <a:endParaRPr lang="en-US"/>
          </a:p>
        </p:txBody>
      </p:sp>
    </p:spTree>
    <p:extLst>
      <p:ext uri="{BB962C8B-B14F-4D97-AF65-F5344CB8AC3E}">
        <p14:creationId xmlns:p14="http://schemas.microsoft.com/office/powerpoint/2010/main" val="88138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Applying to the company</a:t>
            </a:r>
          </a:p>
          <a:p>
            <a:r>
              <a:rPr lang="en-US" sz="1200" b="0" i="0" kern="1200" dirty="0" smtClean="0">
                <a:solidFill>
                  <a:schemeClr val="tx1"/>
                </a:solidFill>
                <a:effectLst/>
                <a:latin typeface="+mn-lt"/>
                <a:ea typeface="+mn-ea"/>
                <a:cs typeface="+mn-cs"/>
              </a:rPr>
              <a:t>First, you need to somehow get to the actual interview. Most of the time, you apply to the company you want, but sometimes recruiters may also reach out to you themselves.</a:t>
            </a:r>
          </a:p>
          <a:p>
            <a:r>
              <a:rPr lang="en-US" sz="1200" b="0" i="0" kern="1200" dirty="0" smtClean="0">
                <a:solidFill>
                  <a:schemeClr val="tx1"/>
                </a:solidFill>
                <a:effectLst/>
                <a:latin typeface="+mn-lt"/>
                <a:ea typeface="+mn-ea"/>
                <a:cs typeface="+mn-cs"/>
              </a:rPr>
              <a:t>This sounds simple, but, in fact, the process can be quite complicated. We will cover it in depth in the </a:t>
            </a:r>
            <a:r>
              <a:rPr lang="en-US" sz="1200" b="0" i="0" u="sng" kern="1200" dirty="0" smtClean="0">
                <a:solidFill>
                  <a:schemeClr val="tx1"/>
                </a:solidFill>
                <a:effectLst/>
                <a:latin typeface="+mn-lt"/>
                <a:ea typeface="+mn-ea"/>
                <a:cs typeface="+mn-cs"/>
                <a:hlinkClick r:id="rId3"/>
              </a:rPr>
              <a:t>applying section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2. Online interview</a:t>
            </a:r>
          </a:p>
          <a:p>
            <a:r>
              <a:rPr lang="en-US" sz="1200" b="0" i="0" kern="1200" dirty="0" smtClean="0">
                <a:solidFill>
                  <a:schemeClr val="tx1"/>
                </a:solidFill>
                <a:effectLst/>
                <a:latin typeface="+mn-lt"/>
                <a:ea typeface="+mn-ea"/>
                <a:cs typeface="+mn-cs"/>
              </a:rPr>
              <a:t>For software engineers, the first technical part in the interview is usually an online coding session (often also called "phone screen" interview).</a:t>
            </a:r>
          </a:p>
          <a:p>
            <a:r>
              <a:rPr lang="en-US" sz="1200" b="0" i="0" kern="1200" dirty="0" smtClean="0">
                <a:solidFill>
                  <a:schemeClr val="tx1"/>
                </a:solidFill>
                <a:effectLst/>
                <a:latin typeface="+mn-lt"/>
                <a:ea typeface="+mn-ea"/>
                <a:cs typeface="+mn-cs"/>
              </a:rPr>
              <a:t>The interviewer will call you on the phone or via online video call (on something like Skype or Zoom), and give you a coding problem that you will need to solve in about 45 to 60 minutes. You will also need to code your solution in an online code editor like </a:t>
            </a:r>
            <a:r>
              <a:rPr lang="en-US" sz="1200" b="0" i="0" u="sng" kern="1200" dirty="0" smtClean="0">
                <a:solidFill>
                  <a:schemeClr val="tx1"/>
                </a:solidFill>
                <a:effectLst/>
                <a:latin typeface="+mn-lt"/>
                <a:ea typeface="+mn-ea"/>
                <a:cs typeface="+mn-cs"/>
                <a:hlinkClick r:id="rId4"/>
              </a:rPr>
              <a:t>Coderpad</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5"/>
              </a:rPr>
              <a:t>HackerRank</a:t>
            </a:r>
            <a:r>
              <a:rPr lang="en-US" sz="1200" b="0" i="0" kern="1200" dirty="0" smtClean="0">
                <a:solidFill>
                  <a:schemeClr val="tx1"/>
                </a:solidFill>
                <a:effectLst/>
                <a:latin typeface="+mn-lt"/>
                <a:ea typeface="+mn-ea"/>
                <a:cs typeface="+mn-cs"/>
              </a:rPr>
              <a:t>, or even simply in the </a:t>
            </a:r>
            <a:r>
              <a:rPr lang="en-US" sz="1200" b="0" i="0" u="sng" kern="1200" dirty="0" smtClean="0">
                <a:solidFill>
                  <a:schemeClr val="tx1"/>
                </a:solidFill>
                <a:effectLst/>
                <a:latin typeface="+mn-lt"/>
                <a:ea typeface="+mn-ea"/>
                <a:cs typeface="+mn-cs"/>
                <a:hlinkClick r:id="rId6"/>
              </a:rPr>
              <a:t>Google Docs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will also need to talk during the whole process and discuss your solution with the interviewer – this also takes practice!</a:t>
            </a:r>
          </a:p>
          <a:p>
            <a:r>
              <a:rPr lang="en-US" sz="1200" b="1" i="0" kern="1200" dirty="0" smtClean="0">
                <a:solidFill>
                  <a:schemeClr val="tx1"/>
                </a:solidFill>
                <a:effectLst/>
                <a:latin typeface="+mn-lt"/>
                <a:ea typeface="+mn-ea"/>
                <a:cs typeface="+mn-cs"/>
              </a:rPr>
              <a:t>3. Onsite interviews</a:t>
            </a:r>
          </a:p>
          <a:p>
            <a:r>
              <a:rPr lang="en-US" sz="1200" b="0" i="0" kern="1200" dirty="0" smtClean="0">
                <a:solidFill>
                  <a:schemeClr val="tx1"/>
                </a:solidFill>
                <a:effectLst/>
                <a:latin typeface="+mn-lt"/>
                <a:ea typeface="+mn-ea"/>
                <a:cs typeface="+mn-cs"/>
              </a:rPr>
              <a:t>If you successfully pass one or two online interviews, you are then invited to the onsite interviews that are usually done in person in the office of the company you are applying to.</a:t>
            </a:r>
          </a:p>
          <a:p>
            <a:r>
              <a:rPr lang="en-US" sz="1200" b="0" i="0" kern="1200" dirty="0" smtClean="0">
                <a:solidFill>
                  <a:schemeClr val="tx1"/>
                </a:solidFill>
                <a:effectLst/>
                <a:latin typeface="+mn-lt"/>
                <a:ea typeface="+mn-ea"/>
                <a:cs typeface="+mn-cs"/>
              </a:rPr>
              <a:t>Onsite interviews usually consist of 3-5 coding and other interviews done on the same day. After that, the company will make a decision whether to hire you or not.</a:t>
            </a:r>
          </a:p>
          <a:p>
            <a:r>
              <a:rPr lang="en-US" sz="1200" b="0" i="0" kern="1200" dirty="0" smtClean="0">
                <a:solidFill>
                  <a:schemeClr val="tx1"/>
                </a:solidFill>
                <a:effectLst/>
                <a:latin typeface="+mn-lt"/>
                <a:ea typeface="+mn-ea"/>
                <a:cs typeface="+mn-cs"/>
              </a:rPr>
              <a:t>For onsite interviews, you may need to travel to the office of the company that may be in another country or even on another continent. Of course, the company will cover all expenses for you, and help you with visa and other possible issues.</a:t>
            </a:r>
          </a:p>
          <a:p>
            <a:r>
              <a:rPr lang="en-US" sz="1200" b="1" i="0" kern="1200" dirty="0" smtClean="0">
                <a:solidFill>
                  <a:schemeClr val="tx1"/>
                </a:solidFill>
                <a:effectLst/>
                <a:latin typeface="+mn-lt"/>
                <a:ea typeface="+mn-ea"/>
                <a:cs typeface="+mn-cs"/>
              </a:rPr>
              <a:t>4. Offer and beyond</a:t>
            </a:r>
          </a:p>
          <a:p>
            <a:r>
              <a:rPr lang="en-US" sz="1200" b="0" i="0" kern="1200" dirty="0" smtClean="0">
                <a:solidFill>
                  <a:schemeClr val="tx1"/>
                </a:solidFill>
                <a:effectLst/>
                <a:latin typeface="+mn-lt"/>
                <a:ea typeface="+mn-ea"/>
                <a:cs typeface="+mn-cs"/>
              </a:rPr>
              <a:t>If you successfully passed all interviews, congratulations! In most cases, this results in a job offer from the company. If you accept it, it's time to settle down all details, fill out all the paperwork, and get excited about your new job!</a:t>
            </a:r>
          </a:p>
          <a:p>
            <a:r>
              <a:rPr lang="en-US" sz="1200" b="0" i="0" kern="1200" dirty="0" smtClean="0">
                <a:solidFill>
                  <a:schemeClr val="tx1"/>
                </a:solidFill>
                <a:effectLst/>
                <a:latin typeface="+mn-lt"/>
                <a:ea typeface="+mn-ea"/>
                <a:cs typeface="+mn-cs"/>
              </a:rPr>
              <a:t>The best candidates usually pass interviews with several companies at the same time. This way, they increase their chances of getting a good job, and, if they have multiple offers, they can choose the best from them and even negotiate a better compensation (we will talk more about </a:t>
            </a:r>
            <a:r>
              <a:rPr lang="en-US" sz="1200" b="0" i="0" u="sng" kern="1200" dirty="0" smtClean="0">
                <a:solidFill>
                  <a:schemeClr val="tx1"/>
                </a:solidFill>
                <a:effectLst/>
                <a:latin typeface="+mn-lt"/>
                <a:ea typeface="+mn-ea"/>
                <a:cs typeface="+mn-cs"/>
                <a:hlinkClick r:id="rId7"/>
              </a:rPr>
              <a:t>negotiation</a:t>
            </a:r>
            <a:r>
              <a:rPr lang="en-US" sz="1200" b="0" i="0" kern="1200" dirty="0" smtClean="0">
                <a:solidFill>
                  <a:schemeClr val="tx1"/>
                </a:solidFill>
                <a:effectLst/>
                <a:latin typeface="+mn-lt"/>
                <a:ea typeface="+mn-ea"/>
                <a:cs typeface="+mn-cs"/>
              </a:rPr>
              <a:t> later).</a:t>
            </a:r>
          </a:p>
          <a:p>
            <a:r>
              <a:rPr lang="en-US" sz="1200" b="0" i="0" kern="1200" dirty="0" smtClean="0">
                <a:solidFill>
                  <a:schemeClr val="tx1"/>
                </a:solidFill>
                <a:effectLst/>
                <a:latin typeface="+mn-lt"/>
                <a:ea typeface="+mn-ea"/>
                <a:cs typeface="+mn-cs"/>
              </a:rPr>
              <a:t>I would totally suggest to also do this, and interview with multiple companies at the same time. If you are already spending time and energy preparing for the interviews, why not pass as many interviews as possible?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8</a:t>
            </a:fld>
            <a:endParaRPr lang="en-US"/>
          </a:p>
        </p:txBody>
      </p:sp>
    </p:spTree>
    <p:extLst>
      <p:ext uri="{BB962C8B-B14F-4D97-AF65-F5344CB8AC3E}">
        <p14:creationId xmlns:p14="http://schemas.microsoft.com/office/powerpoint/2010/main" val="9284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Coding interviews</a:t>
            </a:r>
          </a:p>
          <a:p>
            <a:r>
              <a:rPr lang="en-US" sz="1200" b="0" i="0" kern="1200" dirty="0" smtClean="0">
                <a:solidFill>
                  <a:schemeClr val="tx1"/>
                </a:solidFill>
                <a:effectLst/>
                <a:latin typeface="+mn-lt"/>
                <a:ea typeface="+mn-ea"/>
                <a:cs typeface="+mn-cs"/>
              </a:rPr>
              <a:t>In the coding interviews, you typically get one or two algorithmic problems that you need to solve in about 45 to 60 minutes. You also need to code your solution in the programming language of your choice and discuss your solution with the interviewer.</a:t>
            </a:r>
          </a:p>
          <a:p>
            <a:r>
              <a:rPr lang="en-US" sz="1200" b="0" i="0" kern="1200" dirty="0" smtClean="0">
                <a:solidFill>
                  <a:schemeClr val="tx1"/>
                </a:solidFill>
                <a:effectLst/>
                <a:latin typeface="+mn-lt"/>
                <a:ea typeface="+mn-ea"/>
                <a:cs typeface="+mn-cs"/>
              </a:rPr>
              <a:t>For software engineers, coding interviews usually take the majority of the interview process and are by far the most important. A good performance here is the deciding factor for getting hired.</a:t>
            </a:r>
          </a:p>
          <a:p>
            <a:r>
              <a:rPr lang="en-US" sz="1200" b="1" i="0" kern="1200" dirty="0" smtClean="0">
                <a:solidFill>
                  <a:schemeClr val="tx1"/>
                </a:solidFill>
                <a:effectLst/>
                <a:latin typeface="+mn-lt"/>
                <a:ea typeface="+mn-ea"/>
                <a:cs typeface="+mn-cs"/>
              </a:rPr>
              <a:t>2. </a:t>
            </a:r>
            <a:r>
              <a:rPr lang="en-US" sz="1200" b="1" i="0" kern="1200" dirty="0" err="1" smtClean="0">
                <a:solidFill>
                  <a:schemeClr val="tx1"/>
                </a:solidFill>
                <a:effectLst/>
                <a:latin typeface="+mn-lt"/>
                <a:ea typeface="+mn-ea"/>
                <a:cs typeface="+mn-cs"/>
              </a:rPr>
              <a:t>Behavioural</a:t>
            </a:r>
            <a:r>
              <a:rPr lang="en-US" sz="1200" b="1" i="0" kern="1200" dirty="0" smtClean="0">
                <a:solidFill>
                  <a:schemeClr val="tx1"/>
                </a:solidFill>
                <a:effectLst/>
                <a:latin typeface="+mn-lt"/>
                <a:ea typeface="+mn-ea"/>
                <a:cs typeface="+mn-cs"/>
              </a:rPr>
              <a:t> interviews</a:t>
            </a:r>
          </a:p>
          <a:p>
            <a:r>
              <a:rPr lang="en-US" sz="1200" b="0" i="0" kern="1200" dirty="0" err="1" smtClean="0">
                <a:solidFill>
                  <a:schemeClr val="tx1"/>
                </a:solidFill>
                <a:effectLst/>
                <a:latin typeface="+mn-lt"/>
                <a:ea typeface="+mn-ea"/>
                <a:cs typeface="+mn-cs"/>
              </a:rPr>
              <a:t>Behavioural</a:t>
            </a:r>
            <a:r>
              <a:rPr lang="en-US" sz="1200" b="0" i="0" kern="1200" dirty="0" smtClean="0">
                <a:solidFill>
                  <a:schemeClr val="tx1"/>
                </a:solidFill>
                <a:effectLst/>
                <a:latin typeface="+mn-lt"/>
                <a:ea typeface="+mn-ea"/>
                <a:cs typeface="+mn-cs"/>
              </a:rPr>
              <a:t> interviews take a look at your personality and work related history, and consider things like how you work in a team or how you handled challenging work situations in the past.</a:t>
            </a:r>
          </a:p>
          <a:p>
            <a:r>
              <a:rPr lang="en-US" sz="1200" b="0" i="0" kern="1200" dirty="0" smtClean="0">
                <a:solidFill>
                  <a:schemeClr val="tx1"/>
                </a:solidFill>
                <a:effectLst/>
                <a:latin typeface="+mn-lt"/>
                <a:ea typeface="+mn-ea"/>
                <a:cs typeface="+mn-cs"/>
              </a:rPr>
              <a:t>At these interviews you may get asked questions like "What was the most challenging project you worked on and why?" or "What was your biggest failure during the time at the company X?". Also, the interviewer may go through your resume and ask very detailed questions about your work experience and past projects.</a:t>
            </a:r>
          </a:p>
          <a:p>
            <a:r>
              <a:rPr lang="en-US" sz="1200" b="0" i="0" kern="1200" dirty="0" err="1" smtClean="0">
                <a:solidFill>
                  <a:schemeClr val="tx1"/>
                </a:solidFill>
                <a:effectLst/>
                <a:latin typeface="+mn-lt"/>
                <a:ea typeface="+mn-ea"/>
                <a:cs typeface="+mn-cs"/>
              </a:rPr>
              <a:t>Behavioural</a:t>
            </a:r>
            <a:r>
              <a:rPr lang="en-US" sz="1200" b="0" i="0" kern="1200" dirty="0" smtClean="0">
                <a:solidFill>
                  <a:schemeClr val="tx1"/>
                </a:solidFill>
                <a:effectLst/>
                <a:latin typeface="+mn-lt"/>
                <a:ea typeface="+mn-ea"/>
                <a:cs typeface="+mn-cs"/>
              </a:rPr>
              <a:t> interview can be a separate round of interviews, but it's also common to be asked similar questions during the coding or other interview rounds. For example, you may be asked to "briefly describe your previous experience", or just to "introduce yourself".</a:t>
            </a:r>
          </a:p>
          <a:p>
            <a:r>
              <a:rPr lang="en-US" sz="1200" b="1" i="0" kern="1200" dirty="0" smtClean="0">
                <a:solidFill>
                  <a:schemeClr val="tx1"/>
                </a:solidFill>
                <a:effectLst/>
                <a:latin typeface="+mn-lt"/>
                <a:ea typeface="+mn-ea"/>
                <a:cs typeface="+mn-cs"/>
              </a:rPr>
              <a:t>3. System design interviews</a:t>
            </a:r>
          </a:p>
          <a:p>
            <a:r>
              <a:rPr lang="en-US" sz="1200" b="0" i="0" kern="1200" dirty="0" smtClean="0">
                <a:solidFill>
                  <a:schemeClr val="tx1"/>
                </a:solidFill>
                <a:effectLst/>
                <a:latin typeface="+mn-lt"/>
                <a:ea typeface="+mn-ea"/>
                <a:cs typeface="+mn-cs"/>
              </a:rPr>
              <a:t>At the system design interviews, you are usually given a very big and vague design problem like "Design Twitter from scratch", and you need to share your approach in about 45 minutes. There is no single correct answer, and the purpose of these interviews is to test your experience working with the real software systems, and how much you know about these systems in general.</a:t>
            </a:r>
          </a:p>
          <a:p>
            <a:r>
              <a:rPr lang="en-US" sz="1200" b="0" i="0" kern="1200" dirty="0" smtClean="0">
                <a:solidFill>
                  <a:schemeClr val="tx1"/>
                </a:solidFill>
                <a:effectLst/>
                <a:latin typeface="+mn-lt"/>
                <a:ea typeface="+mn-ea"/>
                <a:cs typeface="+mn-cs"/>
              </a:rPr>
              <a:t>You usually don't code much during these rounds, but instead show your design and considerations on the whiteboard, and discuss your approach with the interviewer.</a:t>
            </a:r>
          </a:p>
          <a:p>
            <a:r>
              <a:rPr lang="en-US" sz="1200" b="0" i="0" kern="1200" dirty="0" smtClean="0">
                <a:solidFill>
                  <a:schemeClr val="tx1"/>
                </a:solidFill>
                <a:effectLst/>
                <a:latin typeface="+mn-lt"/>
                <a:ea typeface="+mn-ea"/>
                <a:cs typeface="+mn-cs"/>
              </a:rPr>
              <a:t>System design rounds are more common for the senior and more experienced candidates, while interns and new grads usually don't have them. But it's still important for everybody to keep them in mind.</a:t>
            </a:r>
          </a:p>
          <a:p>
            <a:r>
              <a:rPr lang="en-US" sz="1200" b="1" i="0" kern="1200" dirty="0" smtClean="0">
                <a:solidFill>
                  <a:schemeClr val="tx1"/>
                </a:solidFill>
                <a:effectLst/>
                <a:latin typeface="+mn-lt"/>
                <a:ea typeface="+mn-ea"/>
                <a:cs typeface="+mn-cs"/>
              </a:rPr>
              <a:t>Variations</a:t>
            </a:r>
          </a:p>
          <a:p>
            <a:r>
              <a:rPr lang="en-US" sz="1200" b="0" i="0" kern="1200" dirty="0" smtClean="0">
                <a:solidFill>
                  <a:schemeClr val="tx1"/>
                </a:solidFill>
                <a:effectLst/>
                <a:latin typeface="+mn-lt"/>
                <a:ea typeface="+mn-ea"/>
                <a:cs typeface="+mn-cs"/>
              </a:rPr>
              <a:t>Interview types described above should cover most of the cases, but sometimes there may be something different. For example, some companies ask you to complete a test project or participate in an online coding competition.</a:t>
            </a:r>
          </a:p>
          <a:p>
            <a:r>
              <a:rPr lang="en-US" sz="1200" b="0" i="0" kern="1200" dirty="0" smtClean="0">
                <a:solidFill>
                  <a:schemeClr val="tx1"/>
                </a:solidFill>
                <a:effectLst/>
                <a:latin typeface="+mn-lt"/>
                <a:ea typeface="+mn-ea"/>
                <a:cs typeface="+mn-cs"/>
              </a:rPr>
              <a:t>While it's impossible to anticipate all the possibilities, preparing for the interview types listed here should be enough most of the time. And it will also help in other possible scenarios. You should also research the company you are applying to to see how their interview goes.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9</a:t>
            </a:fld>
            <a:endParaRPr lang="en-US"/>
          </a:p>
        </p:txBody>
      </p:sp>
    </p:spTree>
    <p:extLst>
      <p:ext uri="{BB962C8B-B14F-4D97-AF65-F5344CB8AC3E}">
        <p14:creationId xmlns:p14="http://schemas.microsoft.com/office/powerpoint/2010/main" val="149909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if you don't have interviews for the few years, for example if you are still a high school or college student? It's actually a great place to be in, and there is a lot you can do to prepare for the future. Let's discuss this here.</a:t>
            </a:r>
          </a:p>
          <a:p>
            <a:endParaRPr lang="en-US" sz="1200" b="0" i="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Internships</a:t>
            </a:r>
          </a:p>
          <a:p>
            <a:r>
              <a:rPr lang="en-US" sz="1200" kern="1200" dirty="0" smtClean="0">
                <a:solidFill>
                  <a:schemeClr val="tx1"/>
                </a:solidFill>
                <a:effectLst/>
                <a:latin typeface="+mn-lt"/>
                <a:ea typeface="+mn-ea"/>
                <a:cs typeface="+mn-cs"/>
              </a:rPr>
              <a:t>If you are a college student, it's a great idea to have an internship at some big company. You should definitely apply to Google, Facebook, and the like – it's very possible to get there no matter where in the world you are from!</a:t>
            </a:r>
          </a:p>
          <a:p>
            <a:r>
              <a:rPr lang="en-US" sz="1200" kern="1200" dirty="0" smtClean="0">
                <a:solidFill>
                  <a:schemeClr val="tx1"/>
                </a:solidFill>
                <a:effectLst/>
                <a:latin typeface="+mn-lt"/>
                <a:ea typeface="+mn-ea"/>
                <a:cs typeface="+mn-cs"/>
              </a:rPr>
              <a:t>Usually, internships are done after the second or the third year of the college, but sometimes you can do them even after your first year. So, it's a great idea to start preparing early.</a:t>
            </a:r>
          </a:p>
          <a:p>
            <a:r>
              <a:rPr lang="en-US" sz="1200" kern="1200" dirty="0" smtClean="0">
                <a:solidFill>
                  <a:schemeClr val="tx1"/>
                </a:solidFill>
                <a:effectLst/>
                <a:latin typeface="+mn-lt"/>
                <a:ea typeface="+mn-ea"/>
                <a:cs typeface="+mn-cs"/>
              </a:rPr>
              <a:t>Preparing for the internships is about the same as preparing for the real job interviews – interview format is practically the same, you still have to know algorithms and data structures, and solving problems on the </a:t>
            </a:r>
            <a:r>
              <a:rPr lang="en-US" sz="1200" kern="1200" dirty="0" err="1" smtClean="0">
                <a:solidFill>
                  <a:schemeClr val="tx1"/>
                </a:solidFill>
                <a:effectLst/>
                <a:latin typeface="+mn-lt"/>
                <a:ea typeface="+mn-ea"/>
                <a:cs typeface="+mn-cs"/>
              </a:rPr>
              <a:t>Leetcode</a:t>
            </a:r>
            <a:r>
              <a:rPr lang="en-US" sz="1200" kern="1200" dirty="0" smtClean="0">
                <a:solidFill>
                  <a:schemeClr val="tx1"/>
                </a:solidFill>
                <a:effectLst/>
                <a:latin typeface="+mn-lt"/>
                <a:ea typeface="+mn-ea"/>
                <a:cs typeface="+mn-cs"/>
              </a:rPr>
              <a:t> is a great way to prepare. As a bonus, the same skills will be helpful at the real job interview later, and interning at a big company is one of the best ways to get hired by it later.</a:t>
            </a:r>
          </a:p>
          <a:p>
            <a:r>
              <a:rPr lang="en-US" sz="1200" kern="1200" dirty="0" smtClean="0">
                <a:solidFill>
                  <a:schemeClr val="tx1"/>
                </a:solidFill>
                <a:effectLst/>
                <a:latin typeface="+mn-lt"/>
                <a:ea typeface="+mn-ea"/>
                <a:cs typeface="+mn-cs"/>
              </a:rPr>
              <a:t>I know many people who didn't do any internships just because they didn't apply or thought it's impossible to get to the famous big companies. So one of the most important things you need to know is that it's possible, and you should go for it! Just don't miss application deadlines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Competitive programming</a:t>
            </a:r>
          </a:p>
          <a:p>
            <a:r>
              <a:rPr lang="en-US" sz="1200" kern="1200" dirty="0" smtClean="0">
                <a:solidFill>
                  <a:schemeClr val="tx1"/>
                </a:solidFill>
                <a:effectLst/>
                <a:latin typeface="+mn-lt"/>
                <a:ea typeface="+mn-ea"/>
                <a:cs typeface="+mn-cs"/>
              </a:rPr>
              <a:t>One of the most useful activities for the interviews that you can do in advance is to start participating in programming </a:t>
            </a:r>
            <a:r>
              <a:rPr lang="en-US" sz="1200" kern="1200" dirty="0" err="1" smtClean="0">
                <a:solidFill>
                  <a:schemeClr val="tx1"/>
                </a:solidFill>
                <a:effectLst/>
                <a:latin typeface="+mn-lt"/>
                <a:ea typeface="+mn-ea"/>
                <a:cs typeface="+mn-cs"/>
              </a:rPr>
              <a:t>olympiads</a:t>
            </a:r>
            <a:r>
              <a:rPr lang="en-US" sz="1200" kern="1200" dirty="0" smtClean="0">
                <a:solidFill>
                  <a:schemeClr val="tx1"/>
                </a:solidFill>
                <a:effectLst/>
                <a:latin typeface="+mn-lt"/>
                <a:ea typeface="+mn-ea"/>
                <a:cs typeface="+mn-cs"/>
              </a:rPr>
              <a:t>, or, how it is often called, competitive programming.</a:t>
            </a:r>
          </a:p>
          <a:p>
            <a:r>
              <a:rPr lang="en-US" sz="1200" kern="1200" dirty="0" smtClean="0">
                <a:solidFill>
                  <a:schemeClr val="tx1"/>
                </a:solidFill>
                <a:effectLst/>
                <a:latin typeface="+mn-lt"/>
                <a:ea typeface="+mn-ea"/>
                <a:cs typeface="+mn-cs"/>
              </a:rPr>
              <a:t>Competitive programming is also focused on solving algorithmic problems. Problems there are usually much harder than typical interview problems, so after that interview problems will seem much easier.</a:t>
            </a:r>
          </a:p>
          <a:p>
            <a:r>
              <a:rPr lang="en-US" sz="1200" kern="1200" dirty="0" smtClean="0">
                <a:solidFill>
                  <a:schemeClr val="tx1"/>
                </a:solidFill>
                <a:effectLst/>
                <a:latin typeface="+mn-lt"/>
                <a:ea typeface="+mn-ea"/>
                <a:cs typeface="+mn-cs"/>
              </a:rPr>
              <a:t>To get started with competitive programming, you can watch </a:t>
            </a:r>
            <a:r>
              <a:rPr lang="en-US" sz="1200" u="sng" kern="1200" dirty="0" smtClean="0">
                <a:solidFill>
                  <a:schemeClr val="tx1"/>
                </a:solidFill>
                <a:effectLst/>
                <a:latin typeface="+mn-lt"/>
                <a:ea typeface="+mn-ea"/>
                <a:cs typeface="+mn-cs"/>
                <a:hlinkClick r:id="rId3"/>
              </a:rPr>
              <a:t>this video</a:t>
            </a:r>
            <a:r>
              <a:rPr lang="en-US" sz="1200" kern="1200" dirty="0" smtClean="0">
                <a:solidFill>
                  <a:schemeClr val="tx1"/>
                </a:solidFill>
                <a:effectLst/>
                <a:latin typeface="+mn-lt"/>
                <a:ea typeface="+mn-ea"/>
                <a:cs typeface="+mn-cs"/>
              </a:rPr>
              <a:t>, or start reading </a:t>
            </a:r>
            <a:r>
              <a:rPr lang="en-US" sz="1200" u="sng" kern="1200" dirty="0" smtClean="0">
                <a:solidFill>
                  <a:schemeClr val="tx1"/>
                </a:solidFill>
                <a:effectLst/>
                <a:latin typeface="+mn-lt"/>
                <a:ea typeface="+mn-ea"/>
                <a:cs typeface="+mn-cs"/>
                <a:hlinkClick r:id="rId4"/>
              </a:rPr>
              <a:t>Competitive Programmer’s Handbook</a:t>
            </a:r>
            <a:r>
              <a:rPr lang="en-US" sz="1200" kern="1200" dirty="0" smtClean="0">
                <a:solidFill>
                  <a:schemeClr val="tx1"/>
                </a:solidFill>
                <a:effectLst/>
                <a:latin typeface="+mn-lt"/>
                <a:ea typeface="+mn-ea"/>
                <a:cs typeface="+mn-cs"/>
              </a:rPr>
              <a:t>. I can also recommend </a:t>
            </a:r>
            <a:r>
              <a:rPr lang="en-US" sz="1200" u="sng" kern="1200" dirty="0" smtClean="0">
                <a:solidFill>
                  <a:schemeClr val="tx1"/>
                </a:solidFill>
                <a:effectLst/>
                <a:latin typeface="+mn-lt"/>
                <a:ea typeface="+mn-ea"/>
                <a:cs typeface="+mn-cs"/>
                <a:hlinkClick r:id="rId5"/>
              </a:rPr>
              <a:t>Codeforces</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6"/>
              </a:rPr>
              <a:t>AtCoder</a:t>
            </a:r>
            <a:r>
              <a:rPr lang="en-US" sz="1200" kern="1200" dirty="0" smtClean="0">
                <a:solidFill>
                  <a:schemeClr val="tx1"/>
                </a:solidFill>
                <a:effectLst/>
                <a:latin typeface="+mn-lt"/>
                <a:ea typeface="+mn-ea"/>
                <a:cs typeface="+mn-cs"/>
              </a:rPr>
              <a:t> as two best platforms for competitive programming right now.</a:t>
            </a:r>
          </a:p>
          <a:p>
            <a:r>
              <a:rPr lang="en-US" sz="1200" kern="1200" dirty="0" smtClean="0">
                <a:solidFill>
                  <a:schemeClr val="tx1"/>
                </a:solidFill>
                <a:effectLst/>
                <a:latin typeface="+mn-lt"/>
                <a:ea typeface="+mn-ea"/>
                <a:cs typeface="+mn-cs"/>
              </a:rPr>
              <a:t>Participating in these </a:t>
            </a:r>
            <a:r>
              <a:rPr lang="en-US" sz="1200" kern="1200" dirty="0" err="1" smtClean="0">
                <a:solidFill>
                  <a:schemeClr val="tx1"/>
                </a:solidFill>
                <a:effectLst/>
                <a:latin typeface="+mn-lt"/>
                <a:ea typeface="+mn-ea"/>
                <a:cs typeface="+mn-cs"/>
              </a:rPr>
              <a:t>olympiads</a:t>
            </a:r>
            <a:r>
              <a:rPr lang="en-US" sz="1200" kern="1200" dirty="0" smtClean="0">
                <a:solidFill>
                  <a:schemeClr val="tx1"/>
                </a:solidFill>
                <a:effectLst/>
                <a:latin typeface="+mn-lt"/>
                <a:ea typeface="+mn-ea"/>
                <a:cs typeface="+mn-cs"/>
              </a:rPr>
              <a:t> is especially rewarding when you are a high school or a college student. It's a great way to meet other smart people, and you may win a right to participate in many international </a:t>
            </a:r>
            <a:r>
              <a:rPr lang="en-US" sz="1200" kern="1200" dirty="0" err="1" smtClean="0">
                <a:solidFill>
                  <a:schemeClr val="tx1"/>
                </a:solidFill>
                <a:effectLst/>
                <a:latin typeface="+mn-lt"/>
                <a:ea typeface="+mn-ea"/>
                <a:cs typeface="+mn-cs"/>
              </a:rPr>
              <a:t>olympiads</a:t>
            </a:r>
            <a:r>
              <a:rPr lang="en-US" sz="1200" kern="1200" dirty="0" smtClean="0">
                <a:solidFill>
                  <a:schemeClr val="tx1"/>
                </a:solidFill>
                <a:effectLst/>
                <a:latin typeface="+mn-lt"/>
                <a:ea typeface="+mn-ea"/>
                <a:cs typeface="+mn-cs"/>
              </a:rPr>
              <a:t> – travel covered! Even at the regional or country level, good participants often receive cool prizes and even university grants for free tuition.</a:t>
            </a:r>
          </a:p>
          <a:p>
            <a:r>
              <a:rPr lang="en-US" sz="1200" kern="1200" dirty="0" smtClean="0">
                <a:solidFill>
                  <a:schemeClr val="tx1"/>
                </a:solidFill>
                <a:effectLst/>
                <a:latin typeface="+mn-lt"/>
                <a:ea typeface="+mn-ea"/>
                <a:cs typeface="+mn-cs"/>
              </a:rPr>
              <a:t>From my experience, most competitive programming participants who are at least somewhat good usually easily pass interviews later, and end up working for the big international software engineering companies.</a:t>
            </a:r>
          </a:p>
          <a:p>
            <a:r>
              <a:rPr lang="en-US" sz="1200" b="1" kern="1200" dirty="0" smtClean="0">
                <a:solidFill>
                  <a:schemeClr val="tx1"/>
                </a:solidFill>
                <a:effectLst/>
                <a:latin typeface="+mn-lt"/>
                <a:ea typeface="+mn-ea"/>
                <a:cs typeface="+mn-cs"/>
              </a:rPr>
              <a:t>Other</a:t>
            </a:r>
          </a:p>
          <a:p>
            <a:r>
              <a:rPr lang="en-US" sz="1200" kern="1200" dirty="0" smtClean="0">
                <a:solidFill>
                  <a:schemeClr val="tx1"/>
                </a:solidFill>
                <a:effectLst/>
                <a:latin typeface="+mn-lt"/>
                <a:ea typeface="+mn-ea"/>
                <a:cs typeface="+mn-cs"/>
              </a:rPr>
              <a:t>There are other things you can do in advance. For example:</a:t>
            </a:r>
          </a:p>
          <a:p>
            <a:r>
              <a:rPr lang="en-US" sz="1200" kern="1200" dirty="0" smtClean="0">
                <a:solidFill>
                  <a:schemeClr val="tx1"/>
                </a:solidFill>
                <a:effectLst/>
                <a:latin typeface="+mn-lt"/>
                <a:ea typeface="+mn-ea"/>
                <a:cs typeface="+mn-cs"/>
              </a:rPr>
              <a:t>Take an algorithm course in your university or online.</a:t>
            </a:r>
          </a:p>
          <a:p>
            <a:r>
              <a:rPr lang="en-US" sz="1200" kern="1200" dirty="0" smtClean="0">
                <a:solidFill>
                  <a:schemeClr val="tx1"/>
                </a:solidFill>
                <a:effectLst/>
                <a:latin typeface="+mn-lt"/>
                <a:ea typeface="+mn-ea"/>
                <a:cs typeface="+mn-cs"/>
              </a:rPr>
              <a:t>Working on some personal project is a great way to become a better software engineer.</a:t>
            </a:r>
          </a:p>
          <a:p>
            <a:r>
              <a:rPr lang="en-US" sz="1200" kern="1200" dirty="0" smtClean="0">
                <a:solidFill>
                  <a:schemeClr val="tx1"/>
                </a:solidFill>
                <a:effectLst/>
                <a:latin typeface="+mn-lt"/>
                <a:ea typeface="+mn-ea"/>
                <a:cs typeface="+mn-cs"/>
              </a:rPr>
              <a:t>Find other cool people interested in algorithms and software engineering. You can prepare together, or just simply encourage each other to be better software engineers.</a:t>
            </a:r>
          </a:p>
          <a:p>
            <a:r>
              <a:rPr lang="en-US" sz="1200" kern="1200" dirty="0" smtClean="0">
                <a:solidFill>
                  <a:schemeClr val="tx1"/>
                </a:solidFill>
                <a:effectLst/>
                <a:latin typeface="+mn-lt"/>
                <a:ea typeface="+mn-ea"/>
                <a:cs typeface="+mn-cs"/>
              </a:rPr>
              <a:t>If you don't have interviews to pass right now, it's great – you have a lot of time to prepare in advance. Use it wisely!</a:t>
            </a:r>
          </a:p>
          <a:p>
            <a:r>
              <a:rPr lang="en-US" b="0" dirty="0" smtClean="0">
                <a:effectLst/>
              </a:rPr>
              <a:t/>
            </a:r>
            <a:br>
              <a:rPr lang="en-US" b="0" dirty="0" smtClean="0">
                <a:effectLst/>
              </a:rPr>
            </a:b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8E0BB72F-0C01-344E-83CC-2B5929050FFE}" type="slidenum">
              <a:rPr lang="en-US" smtClean="0"/>
              <a:t>10</a:t>
            </a:fld>
            <a:endParaRPr lang="en-US"/>
          </a:p>
        </p:txBody>
      </p:sp>
    </p:spTree>
    <p:extLst>
      <p:ext uri="{BB962C8B-B14F-4D97-AF65-F5344CB8AC3E}">
        <p14:creationId xmlns:p14="http://schemas.microsoft.com/office/powerpoint/2010/main" val="107155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D386D-CD74-EC43-BFFB-BFF6A7D1D503}" type="datetimeFigureOut">
              <a:rPr lang="en-US" smtClean="0"/>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63718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D386D-CD74-EC43-BFFB-BFF6A7D1D503}" type="datetimeFigureOut">
              <a:rPr lang="en-US" smtClean="0"/>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34274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D386D-CD74-EC43-BFFB-BFF6A7D1D503}" type="datetimeFigureOut">
              <a:rPr lang="en-US" smtClean="0"/>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89486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D386D-CD74-EC43-BFFB-BFF6A7D1D503}" type="datetimeFigureOut">
              <a:rPr lang="en-US" smtClean="0"/>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184429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D386D-CD74-EC43-BFFB-BFF6A7D1D503}" type="datetimeFigureOut">
              <a:rPr lang="en-US" smtClean="0"/>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26574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8D386D-CD74-EC43-BFFB-BFF6A7D1D503}" type="datetimeFigureOut">
              <a:rPr lang="en-US" smtClean="0"/>
              <a:t>9/1/20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171577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8D386D-CD74-EC43-BFFB-BFF6A7D1D503}" type="datetimeFigureOut">
              <a:rPr lang="en-US" smtClean="0"/>
              <a:t>9/1/20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69433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D386D-CD74-EC43-BFFB-BFF6A7D1D503}" type="datetimeFigureOut">
              <a:rPr lang="en-US" smtClean="0"/>
              <a:t>9/1/20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23931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D386D-CD74-EC43-BFFB-BFF6A7D1D503}" type="datetimeFigureOut">
              <a:rPr lang="en-US" smtClean="0"/>
              <a:t>9/1/20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209576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D386D-CD74-EC43-BFFB-BFF6A7D1D503}" type="datetimeFigureOut">
              <a:rPr lang="en-US" smtClean="0"/>
              <a:t>9/1/20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54082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D386D-CD74-EC43-BFFB-BFF6A7D1D503}" type="datetimeFigureOut">
              <a:rPr lang="en-US" smtClean="0"/>
              <a:t>9/1/20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3ED21-9CF6-0D45-BC25-2A4730241E0A}" type="slidenum">
              <a:rPr lang="en-US" smtClean="0"/>
              <a:t>‹#›</a:t>
            </a:fld>
            <a:endParaRPr lang="en-US"/>
          </a:p>
        </p:txBody>
      </p:sp>
    </p:spTree>
    <p:extLst>
      <p:ext uri="{BB962C8B-B14F-4D97-AF65-F5344CB8AC3E}">
        <p14:creationId xmlns:p14="http://schemas.microsoft.com/office/powerpoint/2010/main" val="1433635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386D-CD74-EC43-BFFB-BFF6A7D1D503}" type="datetimeFigureOut">
              <a:rPr lang="en-US" smtClean="0"/>
              <a:t>9/1/20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3ED21-9CF6-0D45-BC25-2A4730241E0A}" type="slidenum">
              <a:rPr lang="en-US" smtClean="0"/>
              <a:t>‹#›</a:t>
            </a:fld>
            <a:endParaRPr lang="en-US"/>
          </a:p>
        </p:txBody>
      </p:sp>
    </p:spTree>
    <p:extLst>
      <p:ext uri="{BB962C8B-B14F-4D97-AF65-F5344CB8AC3E}">
        <p14:creationId xmlns:p14="http://schemas.microsoft.com/office/powerpoint/2010/main" val="124416525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1.png"/><Relationship Id="rId1" Type="http://schemas.microsoft.com/office/2007/relationships/media" Target="../media/media1.m4a"/><Relationship Id="rId2" Type="http://schemas.openxmlformats.org/officeDocument/2006/relationships/audio" Target="../media/media1.m4a"/></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s://amzn.to/3b1XVwI" TargetMode="External"/><Relationship Id="rId4" Type="http://schemas.openxmlformats.org/officeDocument/2006/relationships/hyperlink" Target="https://cses.fi/book/book.pdf" TargetMode="External"/><Relationship Id="rId5" Type="http://schemas.openxmlformats.org/officeDocument/2006/relationships/hyperlink" Target="https://amzn.to/3e8m9HD" TargetMode="External"/><Relationship Id="rId6" Type="http://schemas.openxmlformats.org/officeDocument/2006/relationships/hyperlink" Target="https://cp-algorithms.com/"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1.png"/><Relationship Id="rId1" Type="http://schemas.microsoft.com/office/2007/relationships/media" Target="../media/media2.m4a"/><Relationship Id="rId2" Type="http://schemas.openxmlformats.org/officeDocument/2006/relationships/audio" Target="../media/media2.m4a"/></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1.png"/><Relationship Id="rId1" Type="http://schemas.microsoft.com/office/2007/relationships/media" Target="../media/media3.m4a"/><Relationship Id="rId2" Type="http://schemas.openxmlformats.org/officeDocument/2006/relationships/audio" Target="../media/media3.m4a"/></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image" Target="../media/image3.png"/><Relationship Id="rId7" Type="http://schemas.openxmlformats.org/officeDocument/2006/relationships/image" Target="../media/image1.png"/><Relationship Id="rId1" Type="http://schemas.openxmlformats.org/officeDocument/2006/relationships/tags" Target="../tags/tag1.xml"/><Relationship Id="rId2" Type="http://schemas.microsoft.com/office/2007/relationships/media" Target="../media/media4.m4a"/></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0" Type="http://schemas.openxmlformats.org/officeDocument/2006/relationships/image" Target="../media/image1.png"/><Relationship Id="rId1" Type="http://schemas.microsoft.com/office/2007/relationships/media" Target="../media/media5.m4a"/><Relationship Id="rId2" Type="http://schemas.openxmlformats.org/officeDocument/2006/relationships/audio" Target="../media/media5.m4a"/></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4.png"/><Relationship Id="rId6" Type="http://schemas.openxmlformats.org/officeDocument/2006/relationships/image" Target="../media/image1.png"/><Relationship Id="rId1" Type="http://schemas.microsoft.com/office/2007/relationships/media" Target="../media/media6.m4a"/><Relationship Id="rId2" Type="http://schemas.openxmlformats.org/officeDocument/2006/relationships/audio" Target="../media/media6.m4a"/></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diagramData" Target="../diagrams/data3.xml"/><Relationship Id="rId6" Type="http://schemas.openxmlformats.org/officeDocument/2006/relationships/diagramLayout" Target="../diagrams/layout3.xml"/><Relationship Id="rId7" Type="http://schemas.openxmlformats.org/officeDocument/2006/relationships/diagramQuickStyle" Target="../diagrams/quickStyle3.xml"/><Relationship Id="rId8" Type="http://schemas.openxmlformats.org/officeDocument/2006/relationships/diagramColors" Target="../diagrams/colors3.xml"/><Relationship Id="rId9" Type="http://schemas.microsoft.com/office/2007/relationships/diagramDrawing" Target="../diagrams/drawing3.xml"/><Relationship Id="rId10" Type="http://schemas.openxmlformats.org/officeDocument/2006/relationships/image" Target="../media/image1.png"/><Relationship Id="rId1" Type="http://schemas.microsoft.com/office/2007/relationships/media" Target="../media/media7.m4a"/><Relationship Id="rId2" Type="http://schemas.openxmlformats.org/officeDocument/2006/relationships/audio" Target="../media/media7.m4a"/></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4257"/>
            <a:ext cx="9144000" cy="3041877"/>
          </a:xfrm>
        </p:spPr>
        <p:txBody>
          <a:bodyPr>
            <a:normAutofit/>
          </a:bodyPr>
          <a:lstStyle/>
          <a:p>
            <a:r>
              <a:rPr lang="en-US" sz="3200" b="1" dirty="0" smtClean="0"/>
              <a:t>Lecture 1. </a:t>
            </a:r>
            <a:r>
              <a:rPr lang="en-US" sz="3200" dirty="0" smtClean="0"/>
              <a:t/>
            </a:r>
            <a:br>
              <a:rPr lang="en-US" sz="3200" dirty="0" smtClean="0"/>
            </a:br>
            <a:r>
              <a:rPr lang="en-US" sz="3200" dirty="0" smtClean="0"/>
              <a:t>An Introduction to Competitive Programming. Advantages of being a competitive programmer. Stages of Technical Interview. </a:t>
            </a:r>
            <a:br>
              <a:rPr lang="en-US" sz="3200" dirty="0" smtClean="0"/>
            </a:br>
            <a:r>
              <a:rPr lang="en-US" sz="3200" dirty="0" smtClean="0"/>
              <a:t>Practice on arrays and strings. </a:t>
            </a:r>
            <a:endParaRPr lang="en-US" sz="3200" dirty="0"/>
          </a:p>
        </p:txBody>
      </p:sp>
      <p:sp>
        <p:nvSpPr>
          <p:cNvPr id="3" name="Subtitle 2"/>
          <p:cNvSpPr>
            <a:spLocks noGrp="1"/>
          </p:cNvSpPr>
          <p:nvPr>
            <p:ph type="subTitle" idx="1"/>
          </p:nvPr>
        </p:nvSpPr>
        <p:spPr>
          <a:xfrm>
            <a:off x="1524000" y="4788582"/>
            <a:ext cx="9144000" cy="1655762"/>
          </a:xfrm>
        </p:spPr>
        <p:txBody>
          <a:bodyPr/>
          <a:lstStyle/>
          <a:p>
            <a:endParaRPr lang="en-US" dirty="0" smtClean="0"/>
          </a:p>
          <a:p>
            <a:endParaRPr lang="en-US" dirty="0"/>
          </a:p>
          <a:p>
            <a:r>
              <a:rPr lang="en-US" dirty="0" smtClean="0"/>
              <a:t>Yeskendir Sultanov</a:t>
            </a:r>
            <a:endParaRPr lang="en-US" dirty="0"/>
          </a:p>
        </p:txBody>
      </p:sp>
      <p:pic>
        <p:nvPicPr>
          <p:cNvPr id="5" name="Sound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767509576"/>
      </p:ext>
    </p:extLst>
  </p:cSld>
  <p:clrMapOvr>
    <a:masterClrMapping/>
  </p:clrMapOvr>
  <mc:AlternateContent xmlns:mc="http://schemas.openxmlformats.org/markup-compatibility/2006" xmlns:p14="http://schemas.microsoft.com/office/powerpoint/2010/main">
    <mc:Choice Requires="p14">
      <p:transition spd="slow" p14:dur="2000" advTm="33536"/>
    </mc:Choice>
    <mc:Fallback xmlns="">
      <p:transition spd="slow" advTm="335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for the </a:t>
            </a:r>
            <a:r>
              <a:rPr lang="en-US" b="1" dirty="0" smtClean="0"/>
              <a:t>Future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50482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416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to </a:t>
            </a:r>
            <a:r>
              <a:rPr lang="en-US" b="1" dirty="0" smtClean="0"/>
              <a:t>companies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01108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813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 to Coding </a:t>
            </a:r>
            <a:r>
              <a:rPr lang="en-US" b="1" dirty="0" smtClean="0"/>
              <a:t>interviews</a:t>
            </a:r>
            <a:endParaRPr lang="en-US" dirty="0"/>
          </a:p>
        </p:txBody>
      </p:sp>
      <p:sp>
        <p:nvSpPr>
          <p:cNvPr id="3" name="Content Placeholder 2"/>
          <p:cNvSpPr>
            <a:spLocks noGrp="1"/>
          </p:cNvSpPr>
          <p:nvPr>
            <p:ph idx="1"/>
          </p:nvPr>
        </p:nvSpPr>
        <p:spPr/>
        <p:txBody>
          <a:bodyPr/>
          <a:lstStyle/>
          <a:p>
            <a:r>
              <a:rPr lang="en-US" b="1" dirty="0"/>
              <a:t>How to prepare</a:t>
            </a:r>
          </a:p>
          <a:p>
            <a:r>
              <a:rPr lang="en-US" b="1" dirty="0"/>
              <a:t>Learning algorithms</a:t>
            </a:r>
          </a:p>
          <a:p>
            <a:r>
              <a:rPr lang="en-US" b="1" dirty="0"/>
              <a:t>Knowing you language</a:t>
            </a:r>
          </a:p>
          <a:p>
            <a:r>
              <a:rPr lang="en-US" b="1" dirty="0"/>
              <a:t>Coding interview tips</a:t>
            </a:r>
          </a:p>
          <a:p>
            <a:endParaRPr lang="en-US" dirty="0"/>
          </a:p>
        </p:txBody>
      </p:sp>
    </p:spTree>
    <p:extLst>
      <p:ext uri="{BB962C8B-B14F-4D97-AF65-F5344CB8AC3E}">
        <p14:creationId xmlns:p14="http://schemas.microsoft.com/office/powerpoint/2010/main" val="3841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Picking a </a:t>
            </a:r>
            <a:r>
              <a:rPr lang="en-US" b="1" dirty="0" smtClean="0"/>
              <a:t>Language</a:t>
            </a:r>
            <a:endParaRPr lang="en-US" dirty="0"/>
          </a:p>
        </p:txBody>
      </p:sp>
      <p:sp>
        <p:nvSpPr>
          <p:cNvPr id="3" name="Content Placeholder 2"/>
          <p:cNvSpPr>
            <a:spLocks noGrp="1"/>
          </p:cNvSpPr>
          <p:nvPr>
            <p:ph idx="1"/>
          </p:nvPr>
        </p:nvSpPr>
        <p:spPr/>
        <p:txBody>
          <a:bodyPr/>
          <a:lstStyle/>
          <a:p>
            <a:r>
              <a:rPr lang="en-US" b="1" dirty="0"/>
              <a:t>Style guide</a:t>
            </a:r>
          </a:p>
          <a:p>
            <a:r>
              <a:rPr lang="en-US" b="1" dirty="0"/>
              <a:t>Getting good at the language</a:t>
            </a:r>
          </a:p>
          <a:p>
            <a:r>
              <a:rPr lang="en-US" b="1" dirty="0"/>
              <a:t>Learn your libraries</a:t>
            </a:r>
          </a:p>
          <a:p>
            <a:r>
              <a:rPr lang="en-US" b="1" dirty="0"/>
              <a:t>Learn from others</a:t>
            </a:r>
          </a:p>
          <a:p>
            <a:endParaRPr lang="en-US" dirty="0"/>
          </a:p>
        </p:txBody>
      </p:sp>
    </p:spTree>
    <p:extLst>
      <p:ext uri="{BB962C8B-B14F-4D97-AF65-F5344CB8AC3E}">
        <p14:creationId xmlns:p14="http://schemas.microsoft.com/office/powerpoint/2010/main" val="19634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Leetcode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42859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8498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Coding Interview </a:t>
            </a:r>
            <a:r>
              <a:rPr lang="en-US" b="1" dirty="0" smtClean="0"/>
              <a:t>Tips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Problem solving </a:t>
            </a:r>
            <a:r>
              <a:rPr lang="en-US" b="1" dirty="0" smtClean="0"/>
              <a:t>approach</a:t>
            </a:r>
          </a:p>
          <a:p>
            <a:pPr lvl="1"/>
            <a:r>
              <a:rPr lang="en-US" b="1" dirty="0"/>
              <a:t>Read or listen to the problem statement carefully</a:t>
            </a:r>
            <a:r>
              <a:rPr lang="en-US" b="1" dirty="0" smtClean="0"/>
              <a:t>.</a:t>
            </a:r>
          </a:p>
          <a:p>
            <a:pPr lvl="1"/>
            <a:r>
              <a:rPr lang="en-US" b="1" dirty="0"/>
              <a:t>Ask clarifying questions and think of edge cases</a:t>
            </a:r>
            <a:r>
              <a:rPr lang="en-US" b="1" dirty="0" smtClean="0"/>
              <a:t>.</a:t>
            </a:r>
          </a:p>
          <a:p>
            <a:pPr lvl="1"/>
            <a:r>
              <a:rPr lang="en-US" b="1" dirty="0"/>
              <a:t>Build some examples</a:t>
            </a:r>
            <a:r>
              <a:rPr lang="en-US" b="1" dirty="0" smtClean="0"/>
              <a:t>.</a:t>
            </a:r>
          </a:p>
          <a:p>
            <a:pPr lvl="1"/>
            <a:r>
              <a:rPr lang="en-US" b="1" dirty="0"/>
              <a:t>Think about straightforward solution</a:t>
            </a:r>
            <a:r>
              <a:rPr lang="en-US" b="1" dirty="0" smtClean="0"/>
              <a:t>.</a:t>
            </a:r>
          </a:p>
          <a:p>
            <a:pPr lvl="1"/>
            <a:r>
              <a:rPr lang="en-US" b="1" dirty="0"/>
              <a:t>Think of and discuss the optimal solution.</a:t>
            </a:r>
            <a:r>
              <a:rPr lang="en-US" dirty="0"/>
              <a:t> </a:t>
            </a:r>
            <a:endParaRPr lang="en-US" dirty="0" smtClean="0"/>
          </a:p>
          <a:p>
            <a:pPr lvl="1"/>
            <a:r>
              <a:rPr lang="en-US" b="1" dirty="0"/>
              <a:t>Think how your code would look like before implementing it</a:t>
            </a:r>
            <a:r>
              <a:rPr lang="en-US" b="1" dirty="0" smtClean="0"/>
              <a:t>.</a:t>
            </a:r>
          </a:p>
          <a:p>
            <a:pPr lvl="1"/>
            <a:r>
              <a:rPr lang="en-US" b="1" dirty="0"/>
              <a:t>Handle bad inputs and edge cases</a:t>
            </a:r>
            <a:r>
              <a:rPr lang="en-US" b="1" dirty="0" smtClean="0"/>
              <a:t>.</a:t>
            </a:r>
          </a:p>
          <a:p>
            <a:pPr lvl="1"/>
            <a:r>
              <a:rPr lang="en-US" b="1" dirty="0"/>
              <a:t>Check the code after you are done</a:t>
            </a:r>
            <a:r>
              <a:rPr lang="en-US" b="1" dirty="0" smtClean="0"/>
              <a:t>.</a:t>
            </a:r>
          </a:p>
          <a:p>
            <a:pPr lvl="1"/>
            <a:r>
              <a:rPr lang="en-US" b="1" dirty="0"/>
              <a:t>See if anything can be improved.</a:t>
            </a:r>
            <a:r>
              <a:rPr lang="en-US" dirty="0"/>
              <a:t> </a:t>
            </a:r>
            <a:endParaRPr lang="en-US" b="1" dirty="0"/>
          </a:p>
          <a:p>
            <a:r>
              <a:rPr lang="en-US" b="1" dirty="0"/>
              <a:t>Coding </a:t>
            </a:r>
            <a:r>
              <a:rPr lang="en-US" b="1" dirty="0" smtClean="0"/>
              <a:t>style</a:t>
            </a:r>
          </a:p>
          <a:p>
            <a:pPr lvl="1"/>
            <a:r>
              <a:rPr lang="en-US" b="1" dirty="0"/>
              <a:t>Use good names for your variables and everything else</a:t>
            </a:r>
            <a:r>
              <a:rPr lang="en-US" b="1" dirty="0" smtClean="0"/>
              <a:t>.</a:t>
            </a:r>
          </a:p>
          <a:p>
            <a:pPr lvl="1"/>
            <a:r>
              <a:rPr lang="en-US" b="1" dirty="0"/>
              <a:t>Check input parameters.</a:t>
            </a:r>
            <a:r>
              <a:rPr lang="en-US" dirty="0"/>
              <a:t> </a:t>
            </a:r>
            <a:endParaRPr lang="en-US" dirty="0" smtClean="0"/>
          </a:p>
          <a:p>
            <a:pPr lvl="1"/>
            <a:r>
              <a:rPr lang="en-US" b="1" dirty="0"/>
              <a:t>Keep your variable scope limited</a:t>
            </a:r>
            <a:r>
              <a:rPr lang="en-US" b="1" dirty="0" smtClean="0"/>
              <a:t>.</a:t>
            </a:r>
          </a:p>
          <a:p>
            <a:pPr lvl="1"/>
            <a:r>
              <a:rPr lang="en-US" b="1" dirty="0"/>
              <a:t>Use the right keywords.</a:t>
            </a:r>
            <a:r>
              <a:rPr lang="en-US" dirty="0"/>
              <a:t> </a:t>
            </a:r>
            <a:endParaRPr lang="en-US" b="1" dirty="0"/>
          </a:p>
          <a:p>
            <a:r>
              <a:rPr lang="en-US" b="1" dirty="0"/>
              <a:t>Preparing for interview </a:t>
            </a:r>
            <a:r>
              <a:rPr lang="en-US" b="1" dirty="0" smtClean="0"/>
              <a:t>types</a:t>
            </a:r>
          </a:p>
          <a:p>
            <a:pPr lvl="1"/>
            <a:r>
              <a:rPr lang="en-US" b="1"/>
              <a:t>Phone/online interviews</a:t>
            </a:r>
          </a:p>
          <a:p>
            <a:pPr lvl="1"/>
            <a:r>
              <a:rPr lang="en-US" b="1"/>
              <a:t>Onsite interviews</a:t>
            </a:r>
          </a:p>
          <a:p>
            <a:pPr lvl="1"/>
            <a:endParaRPr lang="en-US" b="1" dirty="0"/>
          </a:p>
          <a:p>
            <a:r>
              <a:rPr lang="en-US" b="1" dirty="0"/>
              <a:t>Mock interviews</a:t>
            </a:r>
          </a:p>
          <a:p>
            <a:endParaRPr lang="en-US" dirty="0"/>
          </a:p>
        </p:txBody>
      </p:sp>
    </p:spTree>
    <p:extLst>
      <p:ext uri="{BB962C8B-B14F-4D97-AF65-F5344CB8AC3E}">
        <p14:creationId xmlns:p14="http://schemas.microsoft.com/office/powerpoint/2010/main" val="207896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a:t>
            </a:r>
            <a:r>
              <a:rPr lang="en-US" b="1" dirty="0" smtClean="0"/>
              <a:t>algorithms</a:t>
            </a:r>
            <a:endParaRPr lang="en-US" dirty="0"/>
          </a:p>
        </p:txBody>
      </p:sp>
      <p:sp>
        <p:nvSpPr>
          <p:cNvPr id="3" name="Content Placeholder 2"/>
          <p:cNvSpPr>
            <a:spLocks noGrp="1"/>
          </p:cNvSpPr>
          <p:nvPr>
            <p:ph idx="1"/>
          </p:nvPr>
        </p:nvSpPr>
        <p:spPr/>
        <p:txBody>
          <a:bodyPr/>
          <a:lstStyle/>
          <a:p>
            <a:r>
              <a:rPr lang="en-US" b="1" dirty="0"/>
              <a:t>Where to study algorithms</a:t>
            </a:r>
            <a:r>
              <a:rPr lang="en-US" b="1" dirty="0" smtClean="0"/>
              <a:t>?</a:t>
            </a:r>
          </a:p>
          <a:p>
            <a:pPr lvl="1"/>
            <a:r>
              <a:rPr lang="en-US" u="sng" dirty="0">
                <a:hlinkClick r:id="rId3"/>
              </a:rPr>
              <a:t>Introduction to Algorithms by </a:t>
            </a:r>
            <a:r>
              <a:rPr lang="en-US" u="sng" dirty="0" smtClean="0">
                <a:hlinkClick r:id="rId3"/>
              </a:rPr>
              <a:t>Cormen</a:t>
            </a:r>
            <a:endParaRPr lang="en-US" u="sng" dirty="0" smtClean="0"/>
          </a:p>
          <a:p>
            <a:pPr lvl="1"/>
            <a:r>
              <a:rPr lang="en-US" u="sng" dirty="0">
                <a:hlinkClick r:id="rId4"/>
              </a:rPr>
              <a:t>Competitive Programmer’s Handbook by Antti Laaksonen</a:t>
            </a:r>
            <a:r>
              <a:rPr lang="en-US" dirty="0"/>
              <a:t> </a:t>
            </a:r>
            <a:endParaRPr lang="en-US" dirty="0" smtClean="0"/>
          </a:p>
          <a:p>
            <a:pPr lvl="1"/>
            <a:r>
              <a:rPr lang="en-US" u="sng" dirty="0">
                <a:hlinkClick r:id="rId5"/>
              </a:rPr>
              <a:t>Cracking the Coding Interview by Gayle McDowell</a:t>
            </a:r>
            <a:r>
              <a:rPr lang="en-US" dirty="0"/>
              <a:t> </a:t>
            </a:r>
            <a:endParaRPr lang="en-US" dirty="0" smtClean="0"/>
          </a:p>
          <a:p>
            <a:pPr lvl="1"/>
            <a:r>
              <a:rPr lang="en-US" u="sng" dirty="0">
                <a:hlinkClick r:id="rId6"/>
              </a:rPr>
              <a:t>CP-Algorithms.com</a:t>
            </a:r>
            <a:endParaRPr lang="en-US" b="1" dirty="0"/>
          </a:p>
          <a:p>
            <a:r>
              <a:rPr lang="en-US" b="1" dirty="0"/>
              <a:t>Solve problems</a:t>
            </a:r>
          </a:p>
          <a:p>
            <a:endParaRPr lang="en-US" dirty="0"/>
          </a:p>
        </p:txBody>
      </p:sp>
    </p:spTree>
    <p:extLst>
      <p:ext uri="{BB962C8B-B14F-4D97-AF65-F5344CB8AC3E}">
        <p14:creationId xmlns:p14="http://schemas.microsoft.com/office/powerpoint/2010/main" val="105765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a:t>
            </a:r>
            <a:endParaRPr lang="en-US" dirty="0"/>
          </a:p>
        </p:txBody>
      </p:sp>
      <p:sp>
        <p:nvSpPr>
          <p:cNvPr id="3" name="Content Placeholder 2"/>
          <p:cNvSpPr>
            <a:spLocks noGrp="1"/>
          </p:cNvSpPr>
          <p:nvPr>
            <p:ph idx="1"/>
          </p:nvPr>
        </p:nvSpPr>
        <p:spPr>
          <a:xfrm>
            <a:off x="838200" y="1543987"/>
            <a:ext cx="10515600" cy="4632976"/>
          </a:xfrm>
        </p:spPr>
        <p:txBody>
          <a:bodyPr/>
          <a:lstStyle/>
          <a:p>
            <a:pPr marL="0" indent="0" algn="just">
              <a:buNone/>
            </a:pPr>
            <a:r>
              <a:rPr lang="en-US" dirty="0"/>
              <a:t>Arrays are one of the most important building blocks in your solutions. In this section, let's practice problems with arrays and study some related techniques.</a:t>
            </a:r>
          </a:p>
        </p:txBody>
      </p:sp>
    </p:spTree>
    <p:extLst>
      <p:ext uri="{BB962C8B-B14F-4D97-AF65-F5344CB8AC3E}">
        <p14:creationId xmlns:p14="http://schemas.microsoft.com/office/powerpoint/2010/main" val="104010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1D arrays. Prefix </a:t>
            </a:r>
            <a:r>
              <a:rPr lang="en-US" b="1" dirty="0" smtClean="0"/>
              <a:t>sums</a:t>
            </a:r>
            <a:endParaRPr lang="en-US" dirty="0"/>
          </a:p>
        </p:txBody>
      </p:sp>
      <p:sp>
        <p:nvSpPr>
          <p:cNvPr id="3" name="Content Placeholder 2"/>
          <p:cNvSpPr>
            <a:spLocks noGrp="1"/>
          </p:cNvSpPr>
          <p:nvPr>
            <p:ph idx="1"/>
          </p:nvPr>
        </p:nvSpPr>
        <p:spPr>
          <a:xfrm>
            <a:off x="838200" y="1825625"/>
            <a:ext cx="10515600" cy="812644"/>
          </a:xfrm>
        </p:spPr>
        <p:txBody>
          <a:bodyPr>
            <a:normAutofit lnSpcReduction="10000"/>
          </a:bodyPr>
          <a:lstStyle/>
          <a:p>
            <a:pPr marL="0" indent="0">
              <a:buNone/>
            </a:pPr>
            <a:r>
              <a:rPr lang="en-US" dirty="0" smtClean="0"/>
              <a:t>Prefix </a:t>
            </a:r>
            <a:r>
              <a:rPr lang="en-US" dirty="0"/>
              <a:t>sums are one of the most important techniques with the arrays. Here is how you build prefix sums arrays:</a:t>
            </a:r>
          </a:p>
        </p:txBody>
      </p:sp>
      <p:sp>
        <p:nvSpPr>
          <p:cNvPr id="4" name="Rectangle 3"/>
          <p:cNvSpPr/>
          <p:nvPr/>
        </p:nvSpPr>
        <p:spPr>
          <a:xfrm>
            <a:off x="1528996" y="3244332"/>
            <a:ext cx="8574373" cy="369332"/>
          </a:xfrm>
          <a:prstGeom prst="rect">
            <a:avLst/>
          </a:prstGeom>
        </p:spPr>
        <p:txBody>
          <a:bodyPr wrap="square">
            <a:spAutoFit/>
          </a:bodyPr>
          <a:lstStyle/>
          <a:p>
            <a:r>
              <a:rPr lang="mr-IN">
                <a:solidFill>
                  <a:srgbClr val="E2E8F0"/>
                </a:solidFill>
                <a:latin typeface="Menlo" charset="0"/>
              </a:rPr>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82" y="2638269"/>
            <a:ext cx="5969000" cy="1866900"/>
          </a:xfrm>
          <a:prstGeom prst="rect">
            <a:avLst/>
          </a:prstGeom>
        </p:spPr>
      </p:pic>
      <p:sp>
        <p:nvSpPr>
          <p:cNvPr id="6" name="Rectangle 5"/>
          <p:cNvSpPr/>
          <p:nvPr/>
        </p:nvSpPr>
        <p:spPr>
          <a:xfrm>
            <a:off x="926995" y="4856148"/>
            <a:ext cx="10135746" cy="923330"/>
          </a:xfrm>
          <a:prstGeom prst="rect">
            <a:avLst/>
          </a:prstGeom>
        </p:spPr>
        <p:txBody>
          <a:bodyPr wrap="square">
            <a:spAutoFit/>
          </a:bodyPr>
          <a:lstStyle/>
          <a:p>
            <a:r>
              <a:rPr lang="en-US" dirty="0">
                <a:solidFill>
                  <a:srgbClr val="4A5568"/>
                </a:solidFill>
                <a:latin typeface="system-ui" charset="0"/>
              </a:rPr>
              <a:t>Note how </a:t>
            </a:r>
            <a:r>
              <a:rPr lang="en-US" dirty="0" err="1">
                <a:solidFill>
                  <a:srgbClr val="4A5568"/>
                </a:solidFill>
                <a:latin typeface="system-ui" charset="0"/>
              </a:rPr>
              <a:t>prefixSum</a:t>
            </a:r>
            <a:r>
              <a:rPr lang="en-US" dirty="0">
                <a:solidFill>
                  <a:srgbClr val="4A5568"/>
                </a:solidFill>
                <a:latin typeface="system-ui" charset="0"/>
              </a:rPr>
              <a:t>[</a:t>
            </a:r>
            <a:r>
              <a:rPr lang="en-US" dirty="0" err="1">
                <a:solidFill>
                  <a:srgbClr val="4A5568"/>
                </a:solidFill>
                <a:latin typeface="system-ui" charset="0"/>
              </a:rPr>
              <a:t>i</a:t>
            </a:r>
            <a:r>
              <a:rPr lang="en-US" dirty="0">
                <a:solidFill>
                  <a:srgbClr val="4A5568"/>
                </a:solidFill>
                <a:latin typeface="system-ui" charset="0"/>
              </a:rPr>
              <a:t>] here keeps sum of the initial array elements from indexes 0 to </a:t>
            </a:r>
            <a:r>
              <a:rPr lang="en-US" dirty="0" err="1">
                <a:solidFill>
                  <a:srgbClr val="4A5568"/>
                </a:solidFill>
                <a:latin typeface="system-ui" charset="0"/>
              </a:rPr>
              <a:t>i</a:t>
            </a:r>
            <a:r>
              <a:rPr lang="en-US" dirty="0">
                <a:solidFill>
                  <a:srgbClr val="4A5568"/>
                </a:solidFill>
                <a:latin typeface="system-ui" charset="0"/>
              </a:rPr>
              <a:t>.</a:t>
            </a:r>
          </a:p>
          <a:p>
            <a:endParaRPr lang="en-US" dirty="0" smtClean="0">
              <a:solidFill>
                <a:srgbClr val="4A5568"/>
              </a:solidFill>
              <a:latin typeface="system-ui" charset="0"/>
            </a:endParaRPr>
          </a:p>
          <a:p>
            <a:r>
              <a:rPr lang="en-US" dirty="0" smtClean="0">
                <a:solidFill>
                  <a:srgbClr val="4A5568"/>
                </a:solidFill>
                <a:latin typeface="system-ui" charset="0"/>
              </a:rPr>
              <a:t>Not </a:t>
            </a:r>
            <a:r>
              <a:rPr lang="en-US" dirty="0">
                <a:solidFill>
                  <a:srgbClr val="4A5568"/>
                </a:solidFill>
                <a:latin typeface="system-ui" charset="0"/>
              </a:rPr>
              <a:t>sure yet how this may be useful? Try solving this problem:</a:t>
            </a:r>
            <a:endParaRPr lang="en-US" b="0" i="0" dirty="0">
              <a:solidFill>
                <a:srgbClr val="4A5568"/>
              </a:solidFill>
              <a:effectLst/>
              <a:latin typeface="system-ui" charset="0"/>
            </a:endParaRPr>
          </a:p>
        </p:txBody>
      </p:sp>
    </p:spTree>
    <p:extLst>
      <p:ext uri="{BB962C8B-B14F-4D97-AF65-F5344CB8AC3E}">
        <p14:creationId xmlns:p14="http://schemas.microsoft.com/office/powerpoint/2010/main" val="82268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413" y="365125"/>
            <a:ext cx="7841105" cy="5726383"/>
          </a:xfrm>
        </p:spPr>
      </p:pic>
    </p:spTree>
    <p:extLst>
      <p:ext uri="{BB962C8B-B14F-4D97-AF65-F5344CB8AC3E}">
        <p14:creationId xmlns:p14="http://schemas.microsoft.com/office/powerpoint/2010/main" val="14000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Introduction to Competitive Programming.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483078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28228087"/>
      </p:ext>
    </p:extLst>
  </p:cSld>
  <p:clrMapOvr>
    <a:masterClrMapping/>
  </p:clrMapOvr>
  <mc:AlternateContent xmlns:mc="http://schemas.openxmlformats.org/markup-compatibility/2006" xmlns:p14="http://schemas.microsoft.com/office/powerpoint/2010/main">
    <mc:Choice Requires="p14">
      <p:transition spd="slow" p14:dur="2000" advTm="6210"/>
    </mc:Choice>
    <mc:Fallback xmlns="">
      <p:transition spd="slow" advTm="6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Leetcode.com</a:t>
            </a:r>
            <a:r>
              <a:rPr lang="en-US" dirty="0"/>
              <a:t/>
            </a:r>
            <a:br>
              <a:rPr lang="en-US" dirty="0"/>
            </a:br>
            <a:r>
              <a:rPr lang="en-US" dirty="0" smtClean="0"/>
              <a:t>303. Range Sum Query - Immutable </a:t>
            </a:r>
            <a:endParaRPr lang="en-US" dirty="0"/>
          </a:p>
        </p:txBody>
      </p:sp>
      <p:sp>
        <p:nvSpPr>
          <p:cNvPr id="3" name="Content Placeholder 2"/>
          <p:cNvSpPr>
            <a:spLocks noGrp="1"/>
          </p:cNvSpPr>
          <p:nvPr>
            <p:ph idx="1"/>
          </p:nvPr>
        </p:nvSpPr>
        <p:spPr/>
        <p:txBody>
          <a:bodyPr/>
          <a:lstStyle/>
          <a:p>
            <a:r>
              <a:rPr lang="en-US" dirty="0"/>
              <a:t>Use prefix sums to get sum in the range fast</a:t>
            </a:r>
            <a:r>
              <a:rPr lang="en-US" dirty="0" smtClean="0"/>
              <a:t>.</a:t>
            </a:r>
          </a:p>
          <a:p>
            <a:r>
              <a:rPr lang="en-US" dirty="0" smtClean="0"/>
              <a:t>Solution: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733" y="2267068"/>
            <a:ext cx="5150162" cy="4486001"/>
          </a:xfrm>
          <a:prstGeom prst="rect">
            <a:avLst/>
          </a:prstGeom>
        </p:spPr>
      </p:pic>
    </p:spTree>
    <p:extLst>
      <p:ext uri="{BB962C8B-B14F-4D97-AF65-F5344CB8AC3E}">
        <p14:creationId xmlns:p14="http://schemas.microsoft.com/office/powerpoint/2010/main" val="150649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Strings</a:t>
            </a:r>
            <a:endParaRPr lang="en-US" dirty="0"/>
          </a:p>
        </p:txBody>
      </p:sp>
      <p:sp>
        <p:nvSpPr>
          <p:cNvPr id="3" name="Content Placeholder 2"/>
          <p:cNvSpPr>
            <a:spLocks noGrp="1"/>
          </p:cNvSpPr>
          <p:nvPr>
            <p:ph idx="1"/>
          </p:nvPr>
        </p:nvSpPr>
        <p:spPr/>
        <p:txBody>
          <a:bodyPr/>
          <a:lstStyle/>
          <a:p>
            <a:r>
              <a:rPr lang="en-US" dirty="0"/>
              <a:t>Strings are very common in the interview questions. In this section, we will cover some common string manipulation techniques, and solve some typical problems.</a:t>
            </a:r>
          </a:p>
          <a:p>
            <a:r>
              <a:rPr lang="en-US" dirty="0"/>
              <a:t>String concatenation</a:t>
            </a:r>
          </a:p>
          <a:p>
            <a:r>
              <a:rPr lang="en-US" dirty="0" smtClean="0"/>
              <a:t>Parsing</a:t>
            </a:r>
          </a:p>
          <a:p>
            <a:r>
              <a:rPr lang="en-US" dirty="0"/>
              <a:t>Building a </a:t>
            </a:r>
            <a:r>
              <a:rPr lang="en-US" dirty="0" smtClean="0"/>
              <a:t>string</a:t>
            </a:r>
            <a:endParaRPr lang="en-US" dirty="0"/>
          </a:p>
          <a:p>
            <a:endParaRPr lang="en-US" dirty="0"/>
          </a:p>
        </p:txBody>
      </p:sp>
    </p:spTree>
    <p:extLst>
      <p:ext uri="{BB962C8B-B14F-4D97-AF65-F5344CB8AC3E}">
        <p14:creationId xmlns:p14="http://schemas.microsoft.com/office/powerpoint/2010/main" val="45071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t>
            </a:r>
            <a:r>
              <a:rPr lang="en-US" b="1" dirty="0" smtClean="0"/>
              <a:t>concatenation</a:t>
            </a:r>
            <a:endParaRPr lang="en-US" dirty="0"/>
          </a:p>
        </p:txBody>
      </p:sp>
      <p:sp>
        <p:nvSpPr>
          <p:cNvPr id="3" name="Content Placeholder 2"/>
          <p:cNvSpPr>
            <a:spLocks noGrp="1"/>
          </p:cNvSpPr>
          <p:nvPr>
            <p:ph idx="1"/>
          </p:nvPr>
        </p:nvSpPr>
        <p:spPr>
          <a:xfrm>
            <a:off x="838200" y="1409075"/>
            <a:ext cx="10515600" cy="4767888"/>
          </a:xfrm>
        </p:spPr>
        <p:txBody>
          <a:bodyPr/>
          <a:lstStyle/>
          <a:p>
            <a:pPr marL="0" indent="0">
              <a:buNone/>
            </a:pPr>
            <a:r>
              <a:rPr lang="en-US" dirty="0"/>
              <a:t>In C++, strings are mutable, but you still should be careful with concatenation. As a rule of thumb, you should use += operator or append method (they append to the original string object), and avoid + operator (it creates a new string object):</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766" y="3080169"/>
            <a:ext cx="5666225" cy="3620433"/>
          </a:xfrm>
          <a:prstGeom prst="rect">
            <a:avLst/>
          </a:prstGeom>
        </p:spPr>
      </p:pic>
    </p:spTree>
    <p:extLst>
      <p:ext uri="{BB962C8B-B14F-4D97-AF65-F5344CB8AC3E}">
        <p14:creationId xmlns:p14="http://schemas.microsoft.com/office/powerpoint/2010/main" val="32844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Quiz </a:t>
            </a:r>
            <a:endParaRPr lang="en-US" dirty="0"/>
          </a:p>
        </p:txBody>
      </p:sp>
      <p:sp>
        <p:nvSpPr>
          <p:cNvPr id="3" name="Content Placeholder 2"/>
          <p:cNvSpPr>
            <a:spLocks noGrp="1"/>
          </p:cNvSpPr>
          <p:nvPr>
            <p:ph idx="1"/>
          </p:nvPr>
        </p:nvSpPr>
        <p:spPr/>
        <p:txBody>
          <a:bodyPr/>
          <a:lstStyle/>
          <a:p>
            <a:r>
              <a:rPr lang="en-US" dirty="0" smtClean="0"/>
              <a:t>What is competitive programming?</a:t>
            </a:r>
          </a:p>
          <a:p>
            <a:r>
              <a:rPr lang="en-US" dirty="0" smtClean="0"/>
              <a:t>Enlist advantages of competitive programming.</a:t>
            </a:r>
          </a:p>
          <a:p>
            <a:r>
              <a:rPr lang="en-US" dirty="0"/>
              <a:t>What are the four stages of </a:t>
            </a:r>
            <a:r>
              <a:rPr lang="en-US" dirty="0" smtClean="0"/>
              <a:t>interviewing?</a:t>
            </a:r>
          </a:p>
          <a:p>
            <a:r>
              <a:rPr lang="en-US" dirty="0"/>
              <a:t>What are the </a:t>
            </a:r>
            <a:r>
              <a:rPr lang="en-US" dirty="0" smtClean="0"/>
              <a:t>coding interviews?</a:t>
            </a:r>
          </a:p>
          <a:p>
            <a:r>
              <a:rPr lang="en-US" dirty="0"/>
              <a:t>What are the </a:t>
            </a:r>
            <a:r>
              <a:rPr lang="en-US" dirty="0" smtClean="0"/>
              <a:t>behavioral interviews?</a:t>
            </a:r>
          </a:p>
          <a:p>
            <a:r>
              <a:rPr lang="en-US" dirty="0" smtClean="0"/>
              <a:t>What are the system design interviews?</a:t>
            </a:r>
          </a:p>
          <a:p>
            <a:endParaRPr lang="en-US" dirty="0" smtClean="0"/>
          </a:p>
          <a:p>
            <a:endParaRPr lang="en-US" dirty="0"/>
          </a:p>
        </p:txBody>
      </p:sp>
    </p:spTree>
    <p:extLst>
      <p:ext uri="{BB962C8B-B14F-4D97-AF65-F5344CB8AC3E}">
        <p14:creationId xmlns:p14="http://schemas.microsoft.com/office/powerpoint/2010/main" val="113726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081" y="2613650"/>
            <a:ext cx="10515600" cy="1325563"/>
          </a:xfrm>
        </p:spPr>
        <p:txBody>
          <a:bodyPr/>
          <a:lstStyle/>
          <a:p>
            <a:pPr algn="ctr"/>
            <a:r>
              <a:rPr lang="en-US" smtClean="0"/>
              <a:t>Thank you!</a:t>
            </a:r>
            <a:endParaRPr lang="en-US"/>
          </a:p>
        </p:txBody>
      </p:sp>
    </p:spTree>
    <p:extLst>
      <p:ext uri="{BB962C8B-B14F-4D97-AF65-F5344CB8AC3E}">
        <p14:creationId xmlns:p14="http://schemas.microsoft.com/office/powerpoint/2010/main" val="20247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109" y="265545"/>
            <a:ext cx="11112500" cy="6286500"/>
          </a:xfrm>
          <a:prstGeom prst="rect">
            <a:avLst/>
          </a:prstGeom>
        </p:spPr>
      </p:pic>
      <p:sp>
        <p:nvSpPr>
          <p:cNvPr id="8" name="Frame 7"/>
          <p:cNvSpPr/>
          <p:nvPr/>
        </p:nvSpPr>
        <p:spPr>
          <a:xfrm>
            <a:off x="2770909" y="4322618"/>
            <a:ext cx="7938655" cy="1039091"/>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Sound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24171135"/>
      </p:ext>
    </p:extLst>
  </p:cSld>
  <p:clrMapOvr>
    <a:masterClrMapping/>
  </p:clrMapOvr>
  <mc:AlternateContent xmlns:mc="http://schemas.openxmlformats.org/markup-compatibility/2006" xmlns:p14="http://schemas.microsoft.com/office/powerpoint/2010/main">
    <mc:Choice Requires="p14">
      <p:transition spd="slow" p14:dur="2000" advTm="3519"/>
    </mc:Choice>
    <mc:Fallback xmlns="">
      <p:transition spd="slow" advTm="3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you should prepare yourself for this game and participate in it</a:t>
            </a:r>
            <a:r>
              <a:rPr lang="en-US" b="1" dirty="0" smtClean="0"/>
              <a:t>?</a:t>
            </a:r>
            <a:endParaRPr lang="en-US" dirty="0"/>
          </a:p>
        </p:txBody>
      </p:sp>
      <p:sp>
        <p:nvSpPr>
          <p:cNvPr id="3" name="Content Placeholder 2"/>
          <p:cNvSpPr>
            <a:spLocks noGrp="1"/>
          </p:cNvSpPr>
          <p:nvPr>
            <p:ph idx="1"/>
          </p:nvPr>
        </p:nvSpPr>
        <p:spPr>
          <a:xfrm>
            <a:off x="6809508" y="1853334"/>
            <a:ext cx="5036127" cy="3979430"/>
          </a:xfrm>
        </p:spPr>
        <p:txBody>
          <a:bodyPr/>
          <a:lstStyle/>
          <a:p>
            <a:r>
              <a:rPr lang="en-US" dirty="0" smtClean="0"/>
              <a:t>Choose any but highly recommended C/C++/Java</a:t>
            </a:r>
          </a:p>
          <a:p>
            <a:r>
              <a:rPr lang="en-US" dirty="0" smtClean="0"/>
              <a:t>Time and space complexity algorithms analysis.</a:t>
            </a:r>
          </a:p>
          <a:p>
            <a:r>
              <a:rPr lang="en-US" dirty="0" smtClean="0"/>
              <a:t>Ability to think about a Brute Force Solution.</a:t>
            </a:r>
          </a:p>
          <a:p>
            <a:r>
              <a:rPr lang="en-US" dirty="0" smtClean="0"/>
              <a:t>Good practice of all Data Structures like Array, List, Stack, Queue, Tree, Graph, </a:t>
            </a:r>
            <a:r>
              <a:rPr lang="en-US" dirty="0" err="1" smtClean="0"/>
              <a:t>Trie</a:t>
            </a:r>
            <a:r>
              <a:rPr lang="en-US" dirty="0" smtClean="0"/>
              <a:t> etc.</a:t>
            </a:r>
          </a:p>
          <a:p>
            <a:endParaRPr lang="en-US" dirty="0"/>
          </a:p>
        </p:txBody>
      </p:sp>
      <p:pic>
        <p:nvPicPr>
          <p:cNvPr id="1026" name="Picture 2" descr="ow-to-Prepare-for-Competitive-Programm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853334"/>
            <a:ext cx="5698137" cy="3549939"/>
          </a:xfrm>
          <a:prstGeom prst="rect">
            <a:avLst/>
          </a:prstGeom>
          <a:noFill/>
          <a:extLst>
            <a:ext uri="{909E8E84-426E-40DD-AFC4-6F175D3DCCD1}">
              <a14:hiddenFill xmlns:a14="http://schemas.microsoft.com/office/drawing/2010/main">
                <a:solidFill>
                  <a:srgbClr val="FFFFFF"/>
                </a:solidFill>
              </a14:hiddenFill>
            </a:ext>
          </a:extLst>
        </p:spPr>
      </p:pic>
      <p:pic>
        <p:nvPicPr>
          <p:cNvPr id="5" name="Sound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1600872323"/>
      </p:ext>
    </p:extLst>
  </p:cSld>
  <p:clrMapOvr>
    <a:masterClrMapping/>
  </p:clrMapOvr>
  <mc:AlternateContent xmlns:mc="http://schemas.openxmlformats.org/markup-compatibility/2006" xmlns:p14="http://schemas.microsoft.com/office/powerpoint/2010/main">
    <mc:Choice Requires="p14">
      <p:transition spd="slow" p14:dur="2000" advTm="2765"/>
    </mc:Choice>
    <mc:Fallback xmlns="">
      <p:transition spd="slow" advTm="2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prepare yourself for Competitive Programming</a:t>
            </a:r>
            <a:r>
              <a:rPr lang="en-US" b="1"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3904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83390434"/>
      </p:ext>
    </p:extLst>
  </p:cSld>
  <p:clrMapOvr>
    <a:masterClrMapping/>
  </p:clrMapOvr>
  <mc:AlternateContent xmlns:mc="http://schemas.openxmlformats.org/markup-compatibility/2006" xmlns:p14="http://schemas.microsoft.com/office/powerpoint/2010/main">
    <mc:Choice Requires="p14">
      <p:transition spd="slow" p14:dur="2000" advTm="344"/>
    </mc:Choice>
    <mc:Fallback xmlns="">
      <p:transition spd="slow" advTm="3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6854613"/>
          </a:xfrm>
          <a:prstGeom prst="rect">
            <a:avLst/>
          </a:prstGeom>
        </p:spPr>
      </p:pic>
      <p:pic>
        <p:nvPicPr>
          <p:cNvPr id="2" name="Sound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12773092"/>
      </p:ext>
    </p:extLst>
  </p:cSld>
  <p:clrMapOvr>
    <a:masterClrMapping/>
  </p:clrMapOvr>
  <mc:AlternateContent xmlns:mc="http://schemas.openxmlformats.org/markup-compatibility/2006" xmlns:p14="http://schemas.microsoft.com/office/powerpoint/2010/main">
    <mc:Choice Requires="p14">
      <p:transition spd="slow" p14:dur="2000" advTm="666"/>
    </mc:Choice>
    <mc:Fallback xmlns="">
      <p:transition spd="slow" advTm="6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Advantages of being a competitive programmer.</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85372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956814778"/>
      </p:ext>
    </p:extLst>
  </p:cSld>
  <p:clrMapOvr>
    <a:masterClrMapping/>
  </p:clrMapOvr>
  <mc:AlternateContent xmlns:mc="http://schemas.openxmlformats.org/markup-compatibility/2006" xmlns:p14="http://schemas.microsoft.com/office/powerpoint/2010/main">
    <mc:Choice Requires="p14">
      <p:transition spd="slow" p14:dur="2000" advTm="4548"/>
    </mc:Choice>
    <mc:Fallback xmlns="">
      <p:transition spd="slow" advTm="45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stages of Technical Interview.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350849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42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Interview </a:t>
            </a:r>
            <a:r>
              <a:rPr lang="en-US" b="1" dirty="0" smtClean="0"/>
              <a:t>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0892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51318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3|0.5|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EC2E68BC9DC4F8AE348C00C8B71F8" ma:contentTypeVersion="0" ma:contentTypeDescription="Create a new document." ma:contentTypeScope="" ma:versionID="65ef015d926f3ad6fb7791565c5bb93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0E882C-57F3-4D1A-9B20-5107C7AEC513}"/>
</file>

<file path=customXml/itemProps2.xml><?xml version="1.0" encoding="utf-8"?>
<ds:datastoreItem xmlns:ds="http://schemas.openxmlformats.org/officeDocument/2006/customXml" ds:itemID="{CA3475B9-9E21-46EC-BDE3-A504DBAECA67}"/>
</file>

<file path=customXml/itemProps3.xml><?xml version="1.0" encoding="utf-8"?>
<ds:datastoreItem xmlns:ds="http://schemas.openxmlformats.org/officeDocument/2006/customXml" ds:itemID="{21E66BCB-AED0-441E-A253-DE413531216B}"/>
</file>

<file path=docProps/app.xml><?xml version="1.0" encoding="utf-8"?>
<Properties xmlns="http://schemas.openxmlformats.org/officeDocument/2006/extended-properties" xmlns:vt="http://schemas.openxmlformats.org/officeDocument/2006/docPropsVTypes">
  <Template/>
  <TotalTime>174</TotalTime>
  <Words>3038</Words>
  <Application>Microsoft Macintosh PowerPoint</Application>
  <PresentationFormat>Widescreen</PresentationFormat>
  <Paragraphs>372</Paragraphs>
  <Slides>24</Slides>
  <Notes>16</Notes>
  <HiddenSlides>0</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Mangal</vt:lpstr>
      <vt:lpstr>Menlo</vt:lpstr>
      <vt:lpstr>system-ui</vt:lpstr>
      <vt:lpstr>Arial</vt:lpstr>
      <vt:lpstr>Office Theme</vt:lpstr>
      <vt:lpstr>Lecture 1.  An Introduction to Competitive Programming. Advantages of being a competitive programmer. Stages of Technical Interview.  Practice on arrays and strings. </vt:lpstr>
      <vt:lpstr>An Introduction to Competitive Programming.</vt:lpstr>
      <vt:lpstr>PowerPoint Presentation</vt:lpstr>
      <vt:lpstr>Why you should prepare yourself for this game and participate in it?</vt:lpstr>
      <vt:lpstr>How to prepare yourself for Competitive Programming?</vt:lpstr>
      <vt:lpstr>PowerPoint Presentation</vt:lpstr>
      <vt:lpstr>Advantages of being a competitive programmer.</vt:lpstr>
      <vt:lpstr>The four stages of Technical Interview.</vt:lpstr>
      <vt:lpstr>Interview types</vt:lpstr>
      <vt:lpstr>Preparing for the Future</vt:lpstr>
      <vt:lpstr>Applying to companies</vt:lpstr>
      <vt:lpstr>Intro to Coding interviews</vt:lpstr>
      <vt:lpstr>Picking a Language</vt:lpstr>
      <vt:lpstr>Leetcode</vt:lpstr>
      <vt:lpstr>Coding Interview Tips</vt:lpstr>
      <vt:lpstr>Learning algorithms</vt:lpstr>
      <vt:lpstr>Arrays</vt:lpstr>
      <vt:lpstr>1D arrays. Prefix sums</vt:lpstr>
      <vt:lpstr>PowerPoint Presentation</vt:lpstr>
      <vt:lpstr>Leetcode.com 303. Range Sum Query - Immutable </vt:lpstr>
      <vt:lpstr>Strings</vt:lpstr>
      <vt:lpstr>String concatenation</vt:lpstr>
      <vt:lpstr>Lecture Quiz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An Introduction to Competitive Programming. Advantages of being a competitive programmer. Interview processes.  Practice on arrays and strings. </dc:title>
  <dc:creator>Microsoft Office User</dc:creator>
  <cp:lastModifiedBy>Microsoft Office User</cp:lastModifiedBy>
  <cp:revision>15</cp:revision>
  <dcterms:created xsi:type="dcterms:W3CDTF">2020-08-31T18:50:56Z</dcterms:created>
  <dcterms:modified xsi:type="dcterms:W3CDTF">2020-08-31T22:38:33Z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0x010100144EC2E68BC9DC4F8AE348C00C8B71F8</vt:lpwstr>
  </property>
</Properties>
</file>