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53a37879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53a37879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53a3787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53a3787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53a37879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53a37879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53a37879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53a37879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53a37879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53a37879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53a37879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53a37879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53a37879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53a37879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53a37879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53a37879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53a37879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53a37879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53a37879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53a37879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3a3787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3a3787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53a37879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53a37879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3a37879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3a37879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53a37879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53a37879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53a37879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53a37879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53a37879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53a37879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3a3787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3a3787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53a37879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53a3787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53a3787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53a3787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53a3787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53a3787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53a3787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53a3787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53a37879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53a37879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53a3787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53a3787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4800">
                <a:latin typeface="Times New Roman"/>
                <a:ea typeface="Times New Roman"/>
                <a:cs typeface="Times New Roman"/>
                <a:sym typeface="Times New Roman"/>
              </a:rPr>
              <a:t>Time complexity. Sorting</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311700" y="4267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Yeskendir Sultanov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388538" y="152400"/>
            <a:ext cx="836691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417050"/>
            <a:ext cx="8520600" cy="4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350">
                <a:solidFill>
                  <a:srgbClr val="333333"/>
                </a:solidFill>
                <a:highlight>
                  <a:srgbClr val="FFFFFF"/>
                </a:highlight>
              </a:rPr>
              <a:t>Time complexity is the time required to run the program. it can also be termed as the running time of the program. the increasing order of complexity is as follows:</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constant-----O(1)  [a simple hello world program]</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logarithmic----O(logn) [for binary searches]</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linear------O(n) [a program with no nested loops]</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quadratic----O(n^2) [a program with two nested loops]</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cubic-----O(n^3) [a program with three nested loops]</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exponential----O(x^n),x=2,3,4....[generating subsets of a problem]</a:t>
            </a:r>
            <a:endParaRPr sz="13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ru" sz="1350">
                <a:solidFill>
                  <a:srgbClr val="333333"/>
                </a:solidFill>
                <a:highlight>
                  <a:srgbClr val="FFFFFF"/>
                </a:highlight>
              </a:rPr>
              <a:t>factorial--------O(n!) [finding out all possibilities or a permutation problem]</a:t>
            </a:r>
            <a:endParaRPr sz="1350">
              <a:solidFill>
                <a:srgbClr val="333333"/>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Sorting algorithms</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20000"/>
              </a:lnSpc>
              <a:spcBef>
                <a:spcPts val="0"/>
              </a:spcBef>
              <a:spcAft>
                <a:spcPts val="0"/>
              </a:spcAft>
              <a:buSzPts val="1800"/>
              <a:buFont typeface="Times New Roman"/>
              <a:buChar char="●"/>
            </a:pPr>
            <a:r>
              <a:rPr lang="ru">
                <a:solidFill>
                  <a:schemeClr val="dk1"/>
                </a:solidFill>
                <a:highlight>
                  <a:srgbClr val="FFFFFF"/>
                </a:highlight>
                <a:latin typeface="Times New Roman"/>
                <a:ea typeface="Times New Roman"/>
                <a:cs typeface="Times New Roman"/>
                <a:sym typeface="Times New Roman"/>
              </a:rPr>
              <a:t>Selection Sort</a:t>
            </a:r>
            <a:endParaRPr>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20000"/>
              </a:lnSpc>
              <a:spcBef>
                <a:spcPts val="0"/>
              </a:spcBef>
              <a:spcAft>
                <a:spcPts val="0"/>
              </a:spcAft>
              <a:buClr>
                <a:schemeClr val="dk1"/>
              </a:buClr>
              <a:buSzPts val="1800"/>
              <a:buFont typeface="Times New Roman"/>
              <a:buChar char="●"/>
            </a:pPr>
            <a:r>
              <a:rPr lang="ru">
                <a:solidFill>
                  <a:schemeClr val="dk1"/>
                </a:solidFill>
                <a:highlight>
                  <a:srgbClr val="FFFFFF"/>
                </a:highlight>
                <a:latin typeface="Times New Roman"/>
                <a:ea typeface="Times New Roman"/>
                <a:cs typeface="Times New Roman"/>
                <a:sym typeface="Times New Roman"/>
              </a:rPr>
              <a:t>Bubble Sort</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Insertion Sort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ru">
                <a:latin typeface="Times New Roman"/>
                <a:ea typeface="Times New Roman"/>
                <a:cs typeface="Times New Roman"/>
                <a:sym typeface="Times New Roman"/>
              </a:rPr>
              <a:t>Merge Sort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Selection Sort</a:t>
            </a:r>
            <a:r>
              <a:rPr lang="ru"/>
              <a:t>, Time Complexity O(N^2)</a:t>
            </a:r>
            <a:endParaRPr/>
          </a:p>
          <a:p>
            <a:pPr indent="0" lvl="0" marL="0" rtl="0" algn="l">
              <a:spcBef>
                <a:spcPts val="0"/>
              </a:spcBef>
              <a:spcAft>
                <a:spcPts val="0"/>
              </a:spcAft>
              <a:buNone/>
            </a:pPr>
            <a:r>
              <a:t/>
            </a:r>
            <a:endParaRPr/>
          </a:p>
        </p:txBody>
      </p:sp>
      <p:sp>
        <p:nvSpPr>
          <p:cNvPr id="122" name="Google Shape;122;p25"/>
          <p:cNvSpPr txBox="1"/>
          <p:nvPr>
            <p:ph idx="1" type="body"/>
          </p:nvPr>
        </p:nvSpPr>
        <p:spPr>
          <a:xfrm>
            <a:off x="311700" y="1152475"/>
            <a:ext cx="53742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ru" sz="1200">
                <a:solidFill>
                  <a:schemeClr val="dk1"/>
                </a:solidFill>
                <a:highlight>
                  <a:srgbClr val="FFFFFF"/>
                </a:highlight>
                <a:latin typeface="Times New Roman"/>
                <a:ea typeface="Times New Roman"/>
                <a:cs typeface="Times New Roman"/>
                <a:sym typeface="Times New Roman"/>
              </a:rPr>
              <a:t>The selection sort algorithm sorts an array by repeatedly finding the minimum element (considering ascending order) from unsorted part and putting it at the beginning. The algorithm maintains two subarrays in a given array.</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ru" sz="1200">
                <a:solidFill>
                  <a:schemeClr val="dk1"/>
                </a:solidFill>
                <a:highlight>
                  <a:srgbClr val="FFFFFF"/>
                </a:highlight>
                <a:latin typeface="Times New Roman"/>
                <a:ea typeface="Times New Roman"/>
                <a:cs typeface="Times New Roman"/>
                <a:sym typeface="Times New Roman"/>
              </a:rPr>
              <a:t>1) The subarray which is already sorted.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ru" sz="1200">
                <a:solidFill>
                  <a:schemeClr val="dk1"/>
                </a:solidFill>
                <a:highlight>
                  <a:srgbClr val="FFFFFF"/>
                </a:highlight>
                <a:latin typeface="Times New Roman"/>
                <a:ea typeface="Times New Roman"/>
                <a:cs typeface="Times New Roman"/>
                <a:sym typeface="Times New Roman"/>
              </a:rPr>
              <a:t>2) Remaining subarray which is unsorted.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ru" sz="1200">
                <a:solidFill>
                  <a:schemeClr val="dk1"/>
                </a:solidFill>
                <a:highlight>
                  <a:srgbClr val="FFFFFF"/>
                </a:highlight>
                <a:latin typeface="Times New Roman"/>
                <a:ea typeface="Times New Roman"/>
                <a:cs typeface="Times New Roman"/>
                <a:sym typeface="Times New Roman"/>
              </a:rPr>
              <a:t>In every iteration of selection sort, the minimum element (considering ascending order) from the unsorted subarray is picked and moved to the sorted subarray.</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ru" sz="1200">
                <a:solidFill>
                  <a:schemeClr val="dk1"/>
                </a:solidFill>
                <a:highlight>
                  <a:srgbClr val="FFFFFF"/>
                </a:highlight>
                <a:latin typeface="Times New Roman"/>
                <a:ea typeface="Times New Roman"/>
                <a:cs typeface="Times New Roman"/>
                <a:sym typeface="Times New Roman"/>
              </a:rPr>
              <a:t>Following example explains the above steps: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latin typeface="Times New Roman"/>
              <a:ea typeface="Times New Roman"/>
              <a:cs typeface="Times New Roman"/>
              <a:sym typeface="Times New Roman"/>
            </a:endParaRPr>
          </a:p>
        </p:txBody>
      </p:sp>
      <p:pic>
        <p:nvPicPr>
          <p:cNvPr id="123" name="Google Shape;123;p25"/>
          <p:cNvPicPr preferRelativeResize="0"/>
          <p:nvPr/>
        </p:nvPicPr>
        <p:blipFill>
          <a:blip r:embed="rId3">
            <a:alphaModFix/>
          </a:blip>
          <a:stretch>
            <a:fillRect/>
          </a:stretch>
        </p:blipFill>
        <p:spPr>
          <a:xfrm>
            <a:off x="5735225" y="1168975"/>
            <a:ext cx="3153300" cy="33834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Implementation</a:t>
            </a:r>
            <a:endParaRPr/>
          </a:p>
        </p:txBody>
      </p:sp>
      <p:pic>
        <p:nvPicPr>
          <p:cNvPr id="129" name="Google Shape;129;p26"/>
          <p:cNvPicPr preferRelativeResize="0"/>
          <p:nvPr/>
        </p:nvPicPr>
        <p:blipFill>
          <a:blip r:embed="rId3">
            <a:alphaModFix/>
          </a:blip>
          <a:stretch>
            <a:fillRect/>
          </a:stretch>
        </p:blipFill>
        <p:spPr>
          <a:xfrm>
            <a:off x="3256553" y="0"/>
            <a:ext cx="457959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700"/>
              <a:t>Bubble Sort,</a:t>
            </a:r>
            <a:endParaRPr sz="2700"/>
          </a:p>
          <a:p>
            <a:pPr indent="0" lvl="0" marL="0" rtl="0" algn="l">
              <a:spcBef>
                <a:spcPts val="0"/>
              </a:spcBef>
              <a:spcAft>
                <a:spcPts val="0"/>
              </a:spcAft>
              <a:buNone/>
            </a:pPr>
            <a:r>
              <a:t/>
            </a:r>
            <a:endParaRPr sz="2700"/>
          </a:p>
          <a:p>
            <a:pPr indent="0" lvl="0" marL="0" rtl="0" algn="l">
              <a:spcBef>
                <a:spcPts val="0"/>
              </a:spcBef>
              <a:spcAft>
                <a:spcPts val="0"/>
              </a:spcAft>
              <a:buClr>
                <a:schemeClr val="dk1"/>
              </a:buClr>
              <a:buSzPts val="1100"/>
              <a:buFont typeface="Arial"/>
              <a:buNone/>
            </a:pPr>
            <a:r>
              <a:rPr lang="ru" sz="1800"/>
              <a:t>Time Complexity O(N^2)</a:t>
            </a:r>
            <a:endParaRPr sz="1800"/>
          </a:p>
          <a:p>
            <a:pPr indent="0" lvl="0" marL="0" rtl="0" algn="l">
              <a:spcBef>
                <a:spcPts val="0"/>
              </a:spcBef>
              <a:spcAft>
                <a:spcPts val="0"/>
              </a:spcAft>
              <a:buNone/>
            </a:pPr>
            <a:r>
              <a:t/>
            </a:r>
            <a:endParaRPr sz="2700"/>
          </a:p>
        </p:txBody>
      </p:sp>
      <p:pic>
        <p:nvPicPr>
          <p:cNvPr id="135" name="Google Shape;135;p27"/>
          <p:cNvPicPr preferRelativeResize="0"/>
          <p:nvPr/>
        </p:nvPicPr>
        <p:blipFill>
          <a:blip r:embed="rId3">
            <a:alphaModFix/>
          </a:blip>
          <a:stretch>
            <a:fillRect/>
          </a:stretch>
        </p:blipFill>
        <p:spPr>
          <a:xfrm>
            <a:off x="2993780" y="0"/>
            <a:ext cx="561109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Implementation</a:t>
            </a:r>
            <a:endParaRPr/>
          </a:p>
        </p:txBody>
      </p:sp>
      <p:pic>
        <p:nvPicPr>
          <p:cNvPr id="141" name="Google Shape;141;p28"/>
          <p:cNvPicPr preferRelativeResize="0"/>
          <p:nvPr/>
        </p:nvPicPr>
        <p:blipFill>
          <a:blip r:embed="rId3">
            <a:alphaModFix/>
          </a:blip>
          <a:stretch>
            <a:fillRect/>
          </a:stretch>
        </p:blipFill>
        <p:spPr>
          <a:xfrm>
            <a:off x="3594102" y="0"/>
            <a:ext cx="33005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Insertion Sort, Time Complexity O(N^2)</a:t>
            </a:r>
            <a:endParaRPr/>
          </a:p>
        </p:txBody>
      </p:sp>
      <p:pic>
        <p:nvPicPr>
          <p:cNvPr id="147" name="Google Shape;147;p29"/>
          <p:cNvPicPr preferRelativeResize="0"/>
          <p:nvPr/>
        </p:nvPicPr>
        <p:blipFill>
          <a:blip r:embed="rId3">
            <a:alphaModFix/>
          </a:blip>
          <a:stretch>
            <a:fillRect/>
          </a:stretch>
        </p:blipFill>
        <p:spPr>
          <a:xfrm>
            <a:off x="433475" y="1160750"/>
            <a:ext cx="8230126" cy="319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Example</a:t>
            </a:r>
            <a:endParaRPr/>
          </a:p>
        </p:txBody>
      </p:sp>
      <p:pic>
        <p:nvPicPr>
          <p:cNvPr id="153" name="Google Shape;153;p30"/>
          <p:cNvPicPr preferRelativeResize="0"/>
          <p:nvPr/>
        </p:nvPicPr>
        <p:blipFill>
          <a:blip r:embed="rId3">
            <a:alphaModFix/>
          </a:blip>
          <a:stretch>
            <a:fillRect/>
          </a:stretch>
        </p:blipFill>
        <p:spPr>
          <a:xfrm>
            <a:off x="2429025" y="1017725"/>
            <a:ext cx="4629133"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Merge Sort, Time Complexity O(N*log2N)</a:t>
            </a:r>
            <a:endParaRPr/>
          </a:p>
        </p:txBody>
      </p:sp>
      <p:pic>
        <p:nvPicPr>
          <p:cNvPr id="159" name="Google Shape;159;p31"/>
          <p:cNvPicPr preferRelativeResize="0"/>
          <p:nvPr/>
        </p:nvPicPr>
        <p:blipFill>
          <a:blip r:embed="rId3">
            <a:alphaModFix/>
          </a:blip>
          <a:stretch>
            <a:fillRect/>
          </a:stretch>
        </p:blipFill>
        <p:spPr>
          <a:xfrm>
            <a:off x="1145200" y="1152463"/>
            <a:ext cx="6591300"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Time complexity and Space complexity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ru" sz="1200">
                <a:solidFill>
                  <a:srgbClr val="252C33"/>
                </a:solidFill>
                <a:latin typeface="Times New Roman"/>
                <a:ea typeface="Times New Roman"/>
                <a:cs typeface="Times New Roman"/>
                <a:sym typeface="Times New Roman"/>
              </a:rPr>
              <a:t>Sometimes, there are more than one way to solve a problem. We need to learn how to compare the performance different algorithms and choose the best one to solve a particular problem. While analyzing an algorithm, we mostly consider time complexity and space complexity. Time complexity of an algorithm quantifies the amount of time taken by an algorithm to run as a function of the length of the input. Similarly, Space complexity of an algorithm quantifies the amount of space or memory taken by an algorithm to run as a function of the length of the input.</a:t>
            </a:r>
            <a:endParaRPr sz="1200">
              <a:solidFill>
                <a:srgbClr val="252C33"/>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ru" sz="1200">
                <a:solidFill>
                  <a:srgbClr val="252C33"/>
                </a:solidFill>
                <a:highlight>
                  <a:srgbClr val="FFFFFF"/>
                </a:highlight>
                <a:latin typeface="Times New Roman"/>
                <a:ea typeface="Times New Roman"/>
                <a:cs typeface="Times New Roman"/>
                <a:sym typeface="Times New Roman"/>
              </a:rPr>
              <a:t>Time and space complexity depends on lots of things like hardware, operating system, processors, etc. However, we don't consider any of these factors while analyzing the algorithm. We will only consider the execution time of an algorithm.</a:t>
            </a:r>
            <a:endParaRPr sz="1200">
              <a:solidFill>
                <a:srgbClr val="252C33"/>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830825" y="292950"/>
            <a:ext cx="7482349" cy="466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152400" y="152400"/>
            <a:ext cx="3743484" cy="4838700"/>
          </a:xfrm>
          <a:prstGeom prst="rect">
            <a:avLst/>
          </a:prstGeom>
          <a:noFill/>
          <a:ln>
            <a:noFill/>
          </a:ln>
        </p:spPr>
      </p:pic>
      <p:pic>
        <p:nvPicPr>
          <p:cNvPr id="170" name="Google Shape;170;p33"/>
          <p:cNvPicPr preferRelativeResize="0"/>
          <p:nvPr/>
        </p:nvPicPr>
        <p:blipFill>
          <a:blip r:embed="rId4">
            <a:alphaModFix/>
          </a:blip>
          <a:stretch>
            <a:fillRect/>
          </a:stretch>
        </p:blipFill>
        <p:spPr>
          <a:xfrm>
            <a:off x="4610400" y="152400"/>
            <a:ext cx="2940025" cy="4937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 STL Sort - 1</a:t>
            </a:r>
            <a:endParaRPr/>
          </a:p>
        </p:txBody>
      </p:sp>
      <p:pic>
        <p:nvPicPr>
          <p:cNvPr id="176" name="Google Shape;176;p34"/>
          <p:cNvPicPr preferRelativeResize="0"/>
          <p:nvPr/>
        </p:nvPicPr>
        <p:blipFill>
          <a:blip r:embed="rId3">
            <a:alphaModFix/>
          </a:blip>
          <a:stretch>
            <a:fillRect/>
          </a:stretch>
        </p:blipFill>
        <p:spPr>
          <a:xfrm>
            <a:off x="967525" y="1017725"/>
            <a:ext cx="4324350" cy="401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 STL Sort - 2</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5"/>
          <p:cNvPicPr preferRelativeResize="0"/>
          <p:nvPr/>
        </p:nvPicPr>
        <p:blipFill>
          <a:blip r:embed="rId3">
            <a:alphaModFix/>
          </a:blip>
          <a:stretch>
            <a:fillRect/>
          </a:stretch>
        </p:blipFill>
        <p:spPr>
          <a:xfrm>
            <a:off x="61225" y="1152475"/>
            <a:ext cx="9021550" cy="375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 STL Sort - 3</a:t>
            </a:r>
            <a:endParaRPr/>
          </a:p>
        </p:txBody>
      </p:sp>
      <p:pic>
        <p:nvPicPr>
          <p:cNvPr id="189" name="Google Shape;189;p36"/>
          <p:cNvPicPr preferRelativeResize="0"/>
          <p:nvPr/>
        </p:nvPicPr>
        <p:blipFill>
          <a:blip r:embed="rId3">
            <a:alphaModFix/>
          </a:blip>
          <a:stretch>
            <a:fillRect/>
          </a:stretch>
        </p:blipFill>
        <p:spPr>
          <a:xfrm>
            <a:off x="311700" y="1152513"/>
            <a:ext cx="6019800" cy="399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501425"/>
            <a:ext cx="8520600" cy="40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rgbClr val="252C33"/>
                </a:solidFill>
                <a:highlight>
                  <a:srgbClr val="FFFFFF"/>
                </a:highlight>
                <a:latin typeface="Times New Roman"/>
                <a:ea typeface="Times New Roman"/>
                <a:cs typeface="Times New Roman"/>
                <a:sym typeface="Times New Roman"/>
              </a:rPr>
              <a:t>Let’s start with a simple example. Suppose you are given an array A and an integer  x and you have to find if  x exists in array  A. Simple solution to this problem is traverse the whole array A and check if the any element is equal to x.</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52C33"/>
              </a:solidFill>
              <a:highlight>
                <a:srgbClr val="FFFFFF"/>
              </a:highlight>
            </a:endParaRPr>
          </a:p>
          <a:p>
            <a:pPr indent="0" lvl="0" marL="0" rtl="0" algn="l">
              <a:spcBef>
                <a:spcPts val="0"/>
              </a:spcBef>
              <a:spcAft>
                <a:spcPts val="0"/>
              </a:spcAft>
              <a:buNone/>
            </a:pPr>
            <a:r>
              <a:rPr lang="ru" sz="1400">
                <a:solidFill>
                  <a:srgbClr val="252C33"/>
                </a:solidFill>
                <a:highlight>
                  <a:srgbClr val="FFFFFF"/>
                </a:highlight>
                <a:latin typeface="Times New Roman"/>
                <a:ea typeface="Times New Roman"/>
                <a:cs typeface="Times New Roman"/>
                <a:sym typeface="Times New Roman"/>
              </a:rPr>
              <a:t>Each of the operation in computer take approximately constant time. Let each operation takes c time. The number of lines of code executed is actually depends on the value of x. During analyses of algorithm, mostly we will consider worst case scenario, i.e., when x is not present in the array A. In the worst case, the if condition will run N times where N is the length of the array A. So in the worst case, total execution time will be  (N∗c+c). N∗c for the if condition and c for the return statement ( ignoring some operations like assignment of i).</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ru" sz="1400">
                <a:solidFill>
                  <a:srgbClr val="252C33"/>
                </a:solidFill>
                <a:highlight>
                  <a:srgbClr val="FFFFFF"/>
                </a:highlight>
                <a:latin typeface="Times New Roman"/>
                <a:ea typeface="Times New Roman"/>
                <a:cs typeface="Times New Roman"/>
                <a:sym typeface="Times New Roman"/>
              </a:rPr>
              <a:t>As we can see that the total time depends on the length of the array A. If the length of the array will increase the time of execution will also increase.</a:t>
            </a:r>
            <a:endParaRPr sz="1400">
              <a:solidFill>
                <a:srgbClr val="252C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252C33"/>
              </a:solidFill>
              <a:highlight>
                <a:srgbClr val="FFFFFF"/>
              </a:highlight>
            </a:endParaRPr>
          </a:p>
        </p:txBody>
      </p:sp>
      <p:pic>
        <p:nvPicPr>
          <p:cNvPr id="67" name="Google Shape;67;p15"/>
          <p:cNvPicPr preferRelativeResize="0"/>
          <p:nvPr/>
        </p:nvPicPr>
        <p:blipFill>
          <a:blip r:embed="rId3">
            <a:alphaModFix/>
          </a:blip>
          <a:stretch>
            <a:fillRect/>
          </a:stretch>
        </p:blipFill>
        <p:spPr>
          <a:xfrm>
            <a:off x="951163" y="1295550"/>
            <a:ext cx="3400425" cy="139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424100" y="1389488"/>
            <a:ext cx="8458200"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508425" y="1448575"/>
            <a:ext cx="8362950" cy="16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428625" y="1432175"/>
            <a:ext cx="8286750"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Time complexity notations</a:t>
            </a:r>
            <a:endParaRPr/>
          </a:p>
        </p:txBody>
      </p:sp>
      <p:pic>
        <p:nvPicPr>
          <p:cNvPr id="88" name="Google Shape;88;p19"/>
          <p:cNvPicPr preferRelativeResize="0"/>
          <p:nvPr/>
        </p:nvPicPr>
        <p:blipFill>
          <a:blip r:embed="rId3">
            <a:alphaModFix/>
          </a:blip>
          <a:stretch>
            <a:fillRect/>
          </a:stretch>
        </p:blipFill>
        <p:spPr>
          <a:xfrm>
            <a:off x="311700" y="1107163"/>
            <a:ext cx="8648700" cy="322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311688" y="1152463"/>
            <a:ext cx="8772525"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1"/>
          <p:cNvPicPr preferRelativeResize="0"/>
          <p:nvPr/>
        </p:nvPicPr>
        <p:blipFill>
          <a:blip r:embed="rId3">
            <a:alphaModFix/>
          </a:blip>
          <a:stretch>
            <a:fillRect/>
          </a:stretch>
        </p:blipFill>
        <p:spPr>
          <a:xfrm>
            <a:off x="233363" y="395288"/>
            <a:ext cx="8677275" cy="435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