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99e91811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99e91811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99e91811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99e91811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99e91811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999e91811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99e91811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99e91811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99e9181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99e9181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99e91811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99e91811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99e91811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999e91811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999e9181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999e9181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999e91811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999e91811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999e91811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999e91811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99e91811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99e91811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99e91811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99e91811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Stack. Queue.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 of Deque:</a:t>
            </a:r>
            <a:endParaRPr/>
          </a:p>
        </p:txBody>
      </p:sp>
      <p:sp>
        <p:nvSpPr>
          <p:cNvPr id="106" name="Google Shape;10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Since Deque supports both stack and queue operations, it can be used as both. The Deque data structure supports clockwise and anticlockwise rotations in O(1) time which can be useful in certain applications. Also, the problems where elements need to be removed and or added both ends can be efficiently solved using Deque. For example see Maximum of all subarrays of size k problem., 0-1 BFS and Find the first circular tour that visits all petrol pumps.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Priority Queue</a:t>
            </a:r>
            <a:endParaRPr/>
          </a:p>
        </p:txBody>
      </p:sp>
      <p:sp>
        <p:nvSpPr>
          <p:cNvPr id="112" name="Google Shape;11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4A5568"/>
                </a:solidFill>
                <a:latin typeface="Roboto"/>
                <a:ea typeface="Roboto"/>
                <a:cs typeface="Roboto"/>
                <a:sym typeface="Roboto"/>
              </a:rPr>
              <a:t>Priority queue is a data structure that supports at least the following operations:</a:t>
            </a:r>
            <a:endParaRPr sz="1200">
              <a:solidFill>
                <a:srgbClr val="4A5568"/>
              </a:solidFill>
              <a:latin typeface="Roboto"/>
              <a:ea typeface="Roboto"/>
              <a:cs typeface="Roboto"/>
              <a:sym typeface="Roboto"/>
            </a:endParaRPr>
          </a:p>
          <a:p>
            <a:pPr indent="-304800" lvl="0" marL="457200" rtl="0" algn="l">
              <a:spcBef>
                <a:spcPts val="3500"/>
              </a:spcBef>
              <a:spcAft>
                <a:spcPts val="0"/>
              </a:spcAft>
              <a:buClr>
                <a:srgbClr val="4A5568"/>
              </a:buClr>
              <a:buSzPts val="1200"/>
              <a:buFont typeface="Roboto"/>
              <a:buAutoNum type="arabicPeriod"/>
            </a:pPr>
            <a:r>
              <a:rPr lang="en" sz="1200">
                <a:solidFill>
                  <a:srgbClr val="4A5568"/>
                </a:solidFill>
                <a:latin typeface="Roboto"/>
                <a:ea typeface="Roboto"/>
                <a:cs typeface="Roboto"/>
                <a:sym typeface="Roboto"/>
              </a:rPr>
              <a:t>Insert an element in the queue in O(logN) time (where N is the size of the queue).</a:t>
            </a:r>
            <a:endParaRPr sz="1200">
              <a:solidFill>
                <a:srgbClr val="4A5568"/>
              </a:solidFill>
              <a:latin typeface="Roboto"/>
              <a:ea typeface="Roboto"/>
              <a:cs typeface="Roboto"/>
              <a:sym typeface="Roboto"/>
            </a:endParaRPr>
          </a:p>
          <a:p>
            <a:pPr indent="-304800" lvl="0" marL="457200" rtl="0" algn="l">
              <a:spcBef>
                <a:spcPts val="0"/>
              </a:spcBef>
              <a:spcAft>
                <a:spcPts val="0"/>
              </a:spcAft>
              <a:buClr>
                <a:srgbClr val="4A5568"/>
              </a:buClr>
              <a:buSzPts val="1200"/>
              <a:buFont typeface="Roboto"/>
              <a:buAutoNum type="arabicPeriod"/>
            </a:pPr>
            <a:r>
              <a:rPr lang="en" sz="1200">
                <a:solidFill>
                  <a:srgbClr val="4A5568"/>
                </a:solidFill>
                <a:latin typeface="Roboto"/>
                <a:ea typeface="Roboto"/>
                <a:cs typeface="Roboto"/>
                <a:sym typeface="Roboto"/>
              </a:rPr>
              <a:t>Find the largest (or the smallest) element in the queue in O(1) time.</a:t>
            </a:r>
            <a:endParaRPr sz="1200">
              <a:solidFill>
                <a:srgbClr val="4A5568"/>
              </a:solidFill>
              <a:latin typeface="Roboto"/>
              <a:ea typeface="Roboto"/>
              <a:cs typeface="Roboto"/>
              <a:sym typeface="Roboto"/>
            </a:endParaRPr>
          </a:p>
          <a:p>
            <a:pPr indent="-304800" lvl="0" marL="457200" rtl="0" algn="l">
              <a:spcBef>
                <a:spcPts val="0"/>
              </a:spcBef>
              <a:spcAft>
                <a:spcPts val="0"/>
              </a:spcAft>
              <a:buClr>
                <a:srgbClr val="4A5568"/>
              </a:buClr>
              <a:buSzPts val="1200"/>
              <a:buFont typeface="Roboto"/>
              <a:buAutoNum type="arabicPeriod"/>
            </a:pPr>
            <a:r>
              <a:rPr lang="en" sz="1200">
                <a:solidFill>
                  <a:srgbClr val="4A5568"/>
                </a:solidFill>
                <a:latin typeface="Roboto"/>
                <a:ea typeface="Roboto"/>
                <a:cs typeface="Roboto"/>
                <a:sym typeface="Roboto"/>
              </a:rPr>
              <a:t>Remove an element from the queue in O(logN) time.</a:t>
            </a:r>
            <a:endParaRPr sz="1200">
              <a:solidFill>
                <a:srgbClr val="4A5568"/>
              </a:solidFill>
              <a:latin typeface="Roboto"/>
              <a:ea typeface="Roboto"/>
              <a:cs typeface="Roboto"/>
              <a:sym typeface="Roboto"/>
            </a:endParaRPr>
          </a:p>
          <a:p>
            <a:pPr indent="0" lvl="0" marL="0" rtl="0" algn="l">
              <a:spcBef>
                <a:spcPts val="35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4"/>
          <p:cNvPicPr preferRelativeResize="0"/>
          <p:nvPr/>
        </p:nvPicPr>
        <p:blipFill>
          <a:blip r:embed="rId3">
            <a:alphaModFix/>
          </a:blip>
          <a:stretch>
            <a:fillRect/>
          </a:stretch>
        </p:blipFill>
        <p:spPr>
          <a:xfrm>
            <a:off x="1787075" y="1063500"/>
            <a:ext cx="5950899" cy="3222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5"/>
          <p:cNvPicPr preferRelativeResize="0"/>
          <p:nvPr/>
        </p:nvPicPr>
        <p:blipFill>
          <a:blip r:embed="rId3">
            <a:alphaModFix/>
          </a:blip>
          <a:stretch>
            <a:fillRect/>
          </a:stretch>
        </p:blipFill>
        <p:spPr>
          <a:xfrm>
            <a:off x="1569825" y="610063"/>
            <a:ext cx="6333650" cy="3923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Stack</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A5568"/>
                </a:solidFill>
                <a:latin typeface="Roboto"/>
                <a:ea typeface="Roboto"/>
                <a:cs typeface="Roboto"/>
                <a:sym typeface="Roboto"/>
              </a:rPr>
              <a:t>Stack is a linear data structure which follows a particular order in which the operations are performed. The order may be LIFO(Last In First Out) or FILO(First In Last Out). Mainly the following three basic operations are performed in the stack: </a:t>
            </a:r>
            <a:endParaRPr sz="1200">
              <a:solidFill>
                <a:srgbClr val="4A5568"/>
              </a:solidFill>
              <a:latin typeface="Roboto"/>
              <a:ea typeface="Roboto"/>
              <a:cs typeface="Roboto"/>
              <a:sym typeface="Roboto"/>
            </a:endParaRPr>
          </a:p>
          <a:p>
            <a:pPr indent="0" lvl="0" marL="0" rtl="0" algn="l">
              <a:spcBef>
                <a:spcPts val="1600"/>
              </a:spcBef>
              <a:spcAft>
                <a:spcPts val="0"/>
              </a:spcAft>
              <a:buNone/>
            </a:pPr>
            <a:r>
              <a:rPr lang="en" sz="1200">
                <a:solidFill>
                  <a:srgbClr val="4A5568"/>
                </a:solidFill>
                <a:latin typeface="Roboto"/>
                <a:ea typeface="Roboto"/>
                <a:cs typeface="Roboto"/>
                <a:sym typeface="Roboto"/>
              </a:rPr>
              <a:t>Push: Adds an item in the stack. If the stack is full, then it is said to be an Overflow condition. </a:t>
            </a:r>
            <a:endParaRPr sz="1200">
              <a:solidFill>
                <a:srgbClr val="4A5568"/>
              </a:solidFill>
              <a:latin typeface="Roboto"/>
              <a:ea typeface="Roboto"/>
              <a:cs typeface="Roboto"/>
              <a:sym typeface="Roboto"/>
            </a:endParaRPr>
          </a:p>
          <a:p>
            <a:pPr indent="0" lvl="0" marL="0" rtl="0" algn="l">
              <a:spcBef>
                <a:spcPts val="1600"/>
              </a:spcBef>
              <a:spcAft>
                <a:spcPts val="0"/>
              </a:spcAft>
              <a:buNone/>
            </a:pPr>
            <a:r>
              <a:rPr lang="en" sz="1200">
                <a:solidFill>
                  <a:srgbClr val="4A5568"/>
                </a:solidFill>
                <a:latin typeface="Roboto"/>
                <a:ea typeface="Roboto"/>
                <a:cs typeface="Roboto"/>
                <a:sym typeface="Roboto"/>
              </a:rPr>
              <a:t>Pop: Removes an item from the stack. The items are popped in the reversed order in which they are pushed. If the stack is empty, then it is said to be an Underflow condition. </a:t>
            </a:r>
            <a:endParaRPr sz="1200">
              <a:solidFill>
                <a:srgbClr val="4A5568"/>
              </a:solidFill>
              <a:latin typeface="Roboto"/>
              <a:ea typeface="Roboto"/>
              <a:cs typeface="Roboto"/>
              <a:sym typeface="Roboto"/>
            </a:endParaRPr>
          </a:p>
          <a:p>
            <a:pPr indent="0" lvl="0" marL="0" rtl="0" algn="l">
              <a:spcBef>
                <a:spcPts val="1600"/>
              </a:spcBef>
              <a:spcAft>
                <a:spcPts val="0"/>
              </a:spcAft>
              <a:buNone/>
            </a:pPr>
            <a:r>
              <a:rPr lang="en" sz="1200">
                <a:solidFill>
                  <a:srgbClr val="4A5568"/>
                </a:solidFill>
                <a:latin typeface="Roboto"/>
                <a:ea typeface="Roboto"/>
                <a:cs typeface="Roboto"/>
                <a:sym typeface="Roboto"/>
              </a:rPr>
              <a:t>Peek or Top: Returns top element of stack. </a:t>
            </a:r>
            <a:endParaRPr sz="1200">
              <a:solidFill>
                <a:srgbClr val="4A5568"/>
              </a:solidFill>
              <a:latin typeface="Roboto"/>
              <a:ea typeface="Roboto"/>
              <a:cs typeface="Roboto"/>
              <a:sym typeface="Roboto"/>
            </a:endParaRPr>
          </a:p>
          <a:p>
            <a:pPr indent="0" lvl="0" marL="0" rtl="0" algn="l">
              <a:spcBef>
                <a:spcPts val="1600"/>
              </a:spcBef>
              <a:spcAft>
                <a:spcPts val="1600"/>
              </a:spcAft>
              <a:buNone/>
            </a:pPr>
            <a:r>
              <a:rPr lang="en" sz="1200">
                <a:solidFill>
                  <a:srgbClr val="4A5568"/>
                </a:solidFill>
                <a:latin typeface="Roboto"/>
                <a:ea typeface="Roboto"/>
                <a:cs typeface="Roboto"/>
                <a:sym typeface="Roboto"/>
              </a:rPr>
              <a:t>isEmpty: Returns true if stack is empty, else false.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361825" y="1213400"/>
            <a:ext cx="8420350" cy="2904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A5568"/>
                </a:solidFill>
                <a:latin typeface="Roboto"/>
                <a:ea typeface="Roboto"/>
                <a:cs typeface="Roboto"/>
                <a:sym typeface="Roboto"/>
              </a:rPr>
              <a:t>There is a built-in stack in most languages. In most cases, you should use it when solving interview questions:</a:t>
            </a:r>
            <a:endParaRPr sz="1200">
              <a:solidFill>
                <a:srgbClr val="4A5568"/>
              </a:solidFill>
              <a:latin typeface="Roboto"/>
              <a:ea typeface="Roboto"/>
              <a:cs typeface="Roboto"/>
              <a:sym typeface="Roboto"/>
            </a:endParaRPr>
          </a:p>
          <a:p>
            <a:pPr indent="0" lvl="0" marL="0" rtl="0" algn="l">
              <a:spcBef>
                <a:spcPts val="1600"/>
              </a:spcBef>
              <a:spcAft>
                <a:spcPts val="0"/>
              </a:spcAft>
              <a:buNone/>
            </a:pPr>
            <a:r>
              <a:t/>
            </a:r>
            <a:endParaRPr sz="1200">
              <a:solidFill>
                <a:srgbClr val="4A5568"/>
              </a:solidFill>
              <a:latin typeface="Roboto"/>
              <a:ea typeface="Roboto"/>
              <a:cs typeface="Roboto"/>
              <a:sym typeface="Roboto"/>
            </a:endParaRPr>
          </a:p>
          <a:p>
            <a:pPr indent="0" lvl="0" marL="0" rtl="0" algn="l">
              <a:spcBef>
                <a:spcPts val="1600"/>
              </a:spcBef>
              <a:spcAft>
                <a:spcPts val="0"/>
              </a:spcAft>
              <a:buNone/>
            </a:pPr>
            <a:r>
              <a:t/>
            </a:r>
            <a:endParaRPr sz="1200">
              <a:solidFill>
                <a:srgbClr val="4A5568"/>
              </a:solidFill>
              <a:latin typeface="Roboto"/>
              <a:ea typeface="Roboto"/>
              <a:cs typeface="Roboto"/>
              <a:sym typeface="Roboto"/>
            </a:endParaRPr>
          </a:p>
          <a:p>
            <a:pPr indent="0" lvl="0" marL="0" rtl="0" algn="l">
              <a:spcBef>
                <a:spcPts val="1600"/>
              </a:spcBef>
              <a:spcAft>
                <a:spcPts val="0"/>
              </a:spcAft>
              <a:buNone/>
            </a:pPr>
            <a:r>
              <a:t/>
            </a:r>
            <a:endParaRPr sz="1200">
              <a:solidFill>
                <a:srgbClr val="4A5568"/>
              </a:solidFill>
              <a:latin typeface="Roboto"/>
              <a:ea typeface="Roboto"/>
              <a:cs typeface="Roboto"/>
              <a:sym typeface="Roboto"/>
            </a:endParaRPr>
          </a:p>
          <a:p>
            <a:pPr indent="0" lvl="0" marL="0" rtl="0" algn="l">
              <a:spcBef>
                <a:spcPts val="1600"/>
              </a:spcBef>
              <a:spcAft>
                <a:spcPts val="0"/>
              </a:spcAft>
              <a:buNone/>
            </a:pPr>
            <a:r>
              <a:t/>
            </a:r>
            <a:endParaRPr sz="1200">
              <a:solidFill>
                <a:srgbClr val="4A5568"/>
              </a:solidFill>
              <a:latin typeface="Roboto"/>
              <a:ea typeface="Roboto"/>
              <a:cs typeface="Roboto"/>
              <a:sym typeface="Roboto"/>
            </a:endParaRPr>
          </a:p>
          <a:p>
            <a:pPr indent="0" lvl="0" marL="0" rtl="0" algn="l">
              <a:spcBef>
                <a:spcPts val="1600"/>
              </a:spcBef>
              <a:spcAft>
                <a:spcPts val="0"/>
              </a:spcAft>
              <a:buNone/>
            </a:pPr>
            <a:r>
              <a:t/>
            </a:r>
            <a:endParaRPr sz="1200">
              <a:solidFill>
                <a:srgbClr val="4A5568"/>
              </a:solidFill>
              <a:latin typeface="Roboto"/>
              <a:ea typeface="Roboto"/>
              <a:cs typeface="Roboto"/>
              <a:sym typeface="Roboto"/>
            </a:endParaRPr>
          </a:p>
          <a:p>
            <a:pPr indent="0" lvl="0" marL="0" rtl="0" algn="l">
              <a:spcBef>
                <a:spcPts val="1600"/>
              </a:spcBef>
              <a:spcAft>
                <a:spcPts val="1600"/>
              </a:spcAft>
              <a:buNone/>
            </a:pPr>
            <a:r>
              <a:t/>
            </a:r>
            <a:endParaRPr sz="1200">
              <a:solidFill>
                <a:srgbClr val="4A5568"/>
              </a:solidFill>
              <a:latin typeface="Roboto"/>
              <a:ea typeface="Roboto"/>
              <a:cs typeface="Roboto"/>
              <a:sym typeface="Roboto"/>
            </a:endParaRPr>
          </a:p>
        </p:txBody>
      </p:sp>
      <p:pic>
        <p:nvPicPr>
          <p:cNvPr id="72" name="Google Shape;72;p16"/>
          <p:cNvPicPr preferRelativeResize="0"/>
          <p:nvPr/>
        </p:nvPicPr>
        <p:blipFill>
          <a:blip r:embed="rId3">
            <a:alphaModFix/>
          </a:blip>
          <a:stretch>
            <a:fillRect/>
          </a:stretch>
        </p:blipFill>
        <p:spPr>
          <a:xfrm>
            <a:off x="2657475" y="1598625"/>
            <a:ext cx="3829050" cy="2133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71429"/>
              </a:lnSpc>
              <a:spcBef>
                <a:spcPts val="0"/>
              </a:spcBef>
              <a:spcAft>
                <a:spcPts val="0"/>
              </a:spcAft>
              <a:buClr>
                <a:schemeClr val="dk1"/>
              </a:buClr>
              <a:buSzPts val="1100"/>
              <a:buFont typeface="Arial"/>
              <a:buNone/>
            </a:pPr>
            <a:r>
              <a:rPr b="1" lang="en" sz="1200">
                <a:solidFill>
                  <a:schemeClr val="dk1"/>
                </a:solidFill>
                <a:highlight>
                  <a:srgbClr val="FFFFFF"/>
                </a:highlight>
                <a:latin typeface="Roboto"/>
                <a:ea typeface="Roboto"/>
                <a:cs typeface="Roboto"/>
                <a:sym typeface="Roboto"/>
              </a:rPr>
              <a:t>Time Complexities of operations on stack:</a:t>
            </a:r>
            <a:endParaRPr b="1" sz="1200">
              <a:solidFill>
                <a:schemeClr val="dk1"/>
              </a:solidFill>
              <a:highlight>
                <a:srgbClr val="FFFFFF"/>
              </a:highlight>
              <a:latin typeface="Roboto"/>
              <a:ea typeface="Roboto"/>
              <a:cs typeface="Roboto"/>
              <a:sym typeface="Roboto"/>
            </a:endParaRPr>
          </a:p>
          <a:p>
            <a:pPr indent="0" lvl="0" marL="0" rtl="0" algn="l">
              <a:lnSpc>
                <a:spcPct val="171429"/>
              </a:lnSpc>
              <a:spcBef>
                <a:spcPts val="800"/>
              </a:spcBef>
              <a:spcAft>
                <a:spcPts val="0"/>
              </a:spcAft>
              <a:buClr>
                <a:schemeClr val="dk1"/>
              </a:buClr>
              <a:buSzPts val="1100"/>
              <a:buFont typeface="Arial"/>
              <a:buNone/>
            </a:pPr>
            <a:r>
              <a:rPr lang="en" sz="1200">
                <a:solidFill>
                  <a:schemeClr val="dk1"/>
                </a:solidFill>
                <a:highlight>
                  <a:srgbClr val="FFFFFF"/>
                </a:highlight>
                <a:latin typeface="Roboto"/>
                <a:ea typeface="Roboto"/>
                <a:cs typeface="Roboto"/>
                <a:sym typeface="Roboto"/>
              </a:rPr>
              <a:t>push(), pop(), isEmpty() and peek() all take O(1) time. We do not run any loop in any of these operations.</a:t>
            </a:r>
            <a:endParaRPr sz="1200">
              <a:solidFill>
                <a:schemeClr val="dk1"/>
              </a:solidFill>
              <a:highlight>
                <a:srgbClr val="FFFFFF"/>
              </a:highlight>
              <a:latin typeface="Roboto"/>
              <a:ea typeface="Roboto"/>
              <a:cs typeface="Roboto"/>
              <a:sym typeface="Roboto"/>
            </a:endParaRPr>
          </a:p>
          <a:p>
            <a:pPr indent="0" lvl="0" marL="0" rtl="0" algn="l">
              <a:spcBef>
                <a:spcPts val="8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Queue</a:t>
            </a:r>
            <a:endParaRPr/>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Queue is a linear structure which follows a particular order in which the operations are performed. The order is First In First Out (FIFO). A good example of a queue is any queue of consumers for a resource where the consumer that came first is served first. The difference between stacks and queues is in removing. In a stack we remove the item the most recently added; in a queue, we remove the item the least recently added.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9"/>
          <p:cNvPicPr preferRelativeResize="0"/>
          <p:nvPr/>
        </p:nvPicPr>
        <p:blipFill>
          <a:blip r:embed="rId3">
            <a:alphaModFix/>
          </a:blip>
          <a:stretch>
            <a:fillRect/>
          </a:stretch>
        </p:blipFill>
        <p:spPr>
          <a:xfrm>
            <a:off x="245628" y="1072750"/>
            <a:ext cx="8652726" cy="3176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 of Queue Data Structure</a:t>
            </a:r>
            <a:endParaRPr/>
          </a:p>
        </p:txBody>
      </p:sp>
      <p:sp>
        <p:nvSpPr>
          <p:cNvPr id="94" name="Google Shape;9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Queue is used when things don’t have to be processed immediately, but have to be processed in First In First Out order like Breadth First Search. This property of Queue makes it also useful in following kind of scenarios. </a:t>
            </a:r>
            <a:endParaRPr/>
          </a:p>
          <a:p>
            <a:pPr indent="0" lvl="0" marL="0" rtl="0" algn="l">
              <a:spcBef>
                <a:spcPts val="1600"/>
              </a:spcBef>
              <a:spcAft>
                <a:spcPts val="0"/>
              </a:spcAft>
              <a:buNone/>
            </a:pPr>
            <a:r>
              <a:rPr lang="en"/>
              <a:t>1) When a resource is shared among multiple consumers. Examples include CPU scheduling, Disk Scheduling. </a:t>
            </a:r>
            <a:endParaRPr/>
          </a:p>
          <a:p>
            <a:pPr indent="0" lvl="0" marL="0" rtl="0" algn="l">
              <a:spcBef>
                <a:spcPts val="1600"/>
              </a:spcBef>
              <a:spcAft>
                <a:spcPts val="1600"/>
              </a:spcAft>
              <a:buNone/>
            </a:pPr>
            <a:r>
              <a:rPr lang="en"/>
              <a:t>2) When data is transferred asynchronously (data not necessarily received at same rate as sent) between two processes. Examples include IO Buffers, pipes, file IO, etc.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type="title"/>
          </p:nvPr>
        </p:nvSpPr>
        <p:spPr>
          <a:xfrm>
            <a:off x="311700" y="27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Deque</a:t>
            </a:r>
            <a:endParaRPr/>
          </a:p>
        </p:txBody>
      </p:sp>
      <p:sp>
        <p:nvSpPr>
          <p:cNvPr id="100" name="Google Shape;100;p21"/>
          <p:cNvSpPr txBox="1"/>
          <p:nvPr>
            <p:ph idx="1" type="body"/>
          </p:nvPr>
        </p:nvSpPr>
        <p:spPr>
          <a:xfrm>
            <a:off x="311700" y="960425"/>
            <a:ext cx="8520600" cy="360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Deque or Double Ended Queue is a generalized version of Queue data structure that allows insert and delete at both ends.</a:t>
            </a:r>
            <a:endParaRPr sz="1400"/>
          </a:p>
          <a:p>
            <a:pPr indent="0" lvl="0" marL="0" rtl="0" algn="l">
              <a:spcBef>
                <a:spcPts val="1600"/>
              </a:spcBef>
              <a:spcAft>
                <a:spcPts val="0"/>
              </a:spcAft>
              <a:buNone/>
            </a:pPr>
            <a:r>
              <a:rPr lang="en" sz="1400"/>
              <a:t>Operations on Deque: Mainly the following four basic operations are performed on queue: </a:t>
            </a:r>
            <a:endParaRPr sz="1400"/>
          </a:p>
          <a:p>
            <a:pPr indent="0" lvl="0" marL="0" rtl="0" algn="l">
              <a:spcBef>
                <a:spcPts val="1600"/>
              </a:spcBef>
              <a:spcAft>
                <a:spcPts val="0"/>
              </a:spcAft>
              <a:buNone/>
            </a:pPr>
            <a:r>
              <a:rPr lang="en" sz="1400"/>
              <a:t>insertFront(): Adds an item at the front of Deque. </a:t>
            </a:r>
            <a:endParaRPr sz="1400"/>
          </a:p>
          <a:p>
            <a:pPr indent="0" lvl="0" marL="0" rtl="0" algn="l">
              <a:spcBef>
                <a:spcPts val="1600"/>
              </a:spcBef>
              <a:spcAft>
                <a:spcPts val="0"/>
              </a:spcAft>
              <a:buNone/>
            </a:pPr>
            <a:r>
              <a:rPr lang="en" sz="1400"/>
              <a:t>insertLast(): Adds an item at the rear of Deque. </a:t>
            </a:r>
            <a:endParaRPr sz="1400"/>
          </a:p>
          <a:p>
            <a:pPr indent="0" lvl="0" marL="0" rtl="0" algn="l">
              <a:spcBef>
                <a:spcPts val="1600"/>
              </a:spcBef>
              <a:spcAft>
                <a:spcPts val="0"/>
              </a:spcAft>
              <a:buNone/>
            </a:pPr>
            <a:r>
              <a:rPr lang="en" sz="1400"/>
              <a:t>deleteFront(): Deletes an item from front of Deque. </a:t>
            </a:r>
            <a:endParaRPr sz="1400"/>
          </a:p>
          <a:p>
            <a:pPr indent="0" lvl="0" marL="0" rtl="0" algn="l">
              <a:spcBef>
                <a:spcPts val="1600"/>
              </a:spcBef>
              <a:spcAft>
                <a:spcPts val="0"/>
              </a:spcAft>
              <a:buNone/>
            </a:pPr>
            <a:r>
              <a:rPr lang="en" sz="1400"/>
              <a:t>deleteLast(): Deletes an item from rear of Deque. </a:t>
            </a:r>
            <a:endParaRPr sz="1400"/>
          </a:p>
          <a:p>
            <a:pPr indent="0" lvl="0" marL="0" rtl="0" algn="l">
              <a:spcBef>
                <a:spcPts val="1600"/>
              </a:spcBef>
              <a:spcAft>
                <a:spcPts val="1600"/>
              </a:spcAft>
              <a:buNone/>
            </a:pPr>
            <a:r>
              <a:rPr lang="en" sz="1400"/>
              <a:t>In addition to above operations, following operations are also supported getFront(): Gets the front item from queue. getRear(): Gets the last item from queue. isEmpty(): Checks whether Deque is empty or not. isFull(): Checks whether Deque is full or not.</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