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9509f2a1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9509f2a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9509f2a1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9509f2a1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9509f2a1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9509f2a1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9509f2a1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9509f2a1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9509f2a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9509f2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9509f2a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9509f2a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9509f2a1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9509f2a1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9509f2a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9509f2a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9509f2a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9509f2a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9509f2a1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9509f2a1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9509f2a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9509f2a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9509f2a1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9509f2a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aste.ofcode.org/CBjqMBYyaus7GqaWDyKJm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Linked List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Yeskendir Sultanov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example</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311711" y="1218725"/>
            <a:ext cx="7901750" cy="221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over singly linked list</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 DLL can be traversed in both forward and backward direction. </a:t>
            </a:r>
            <a:endParaRPr/>
          </a:p>
          <a:p>
            <a:pPr indent="0" lvl="0" marL="0" rtl="0" algn="l">
              <a:spcBef>
                <a:spcPts val="1600"/>
              </a:spcBef>
              <a:spcAft>
                <a:spcPts val="0"/>
              </a:spcAft>
              <a:buNone/>
            </a:pPr>
            <a:r>
              <a:rPr lang="en"/>
              <a:t>2) The delete operation in DLL is more efficient if pointer to the node to be deleted is given. </a:t>
            </a:r>
            <a:endParaRPr/>
          </a:p>
          <a:p>
            <a:pPr indent="0" lvl="0" marL="0" rtl="0" algn="l">
              <a:spcBef>
                <a:spcPts val="1600"/>
              </a:spcBef>
              <a:spcAft>
                <a:spcPts val="1600"/>
              </a:spcAft>
              <a:buNone/>
            </a:pPr>
            <a:r>
              <a:rPr lang="en"/>
              <a:t>3) We can quickly insert a new node before a given node. In singly linked list, to delete a node, pointer to the previous node is needed. To get this previous node, sometimes the list is traversed. In DLL, we can get the previous node using previous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over singly linked list</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Every node of DLL Require extra space for an previous pointer. It is possible to implement DLL with single pointer though</a:t>
            </a:r>
            <a:endParaRPr/>
          </a:p>
          <a:p>
            <a:pPr indent="0" lvl="0" marL="0" rtl="0" algn="l">
              <a:spcBef>
                <a:spcPts val="1600"/>
              </a:spcBef>
              <a:spcAft>
                <a:spcPts val="1600"/>
              </a:spcAft>
              <a:buNone/>
            </a:pPr>
            <a:r>
              <a:rPr lang="en"/>
              <a:t>2)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Insertion</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node can be added in four ways </a:t>
            </a:r>
            <a:endParaRPr/>
          </a:p>
          <a:p>
            <a:pPr indent="0" lvl="0" marL="0" rtl="0" algn="l">
              <a:spcBef>
                <a:spcPts val="1600"/>
              </a:spcBef>
              <a:spcAft>
                <a:spcPts val="0"/>
              </a:spcAft>
              <a:buNone/>
            </a:pPr>
            <a:r>
              <a:rPr lang="en"/>
              <a:t>1) At the front of the DLL </a:t>
            </a:r>
            <a:endParaRPr/>
          </a:p>
          <a:p>
            <a:pPr indent="0" lvl="0" marL="0" rtl="0" algn="l">
              <a:spcBef>
                <a:spcPts val="1600"/>
              </a:spcBef>
              <a:spcAft>
                <a:spcPts val="0"/>
              </a:spcAft>
              <a:buNone/>
            </a:pPr>
            <a:r>
              <a:rPr lang="en"/>
              <a:t>2) After a given node. </a:t>
            </a:r>
            <a:endParaRPr/>
          </a:p>
          <a:p>
            <a:pPr indent="0" lvl="0" marL="0" rtl="0" algn="l">
              <a:spcBef>
                <a:spcPts val="1600"/>
              </a:spcBef>
              <a:spcAft>
                <a:spcPts val="0"/>
              </a:spcAft>
              <a:buNone/>
            </a:pPr>
            <a:r>
              <a:rPr lang="en"/>
              <a:t>3) At the end of the DLL </a:t>
            </a:r>
            <a:endParaRPr/>
          </a:p>
          <a:p>
            <a:pPr indent="0" lvl="0" marL="0" rtl="0" algn="l">
              <a:spcBef>
                <a:spcPts val="1600"/>
              </a:spcBef>
              <a:spcAft>
                <a:spcPts val="1600"/>
              </a:spcAft>
              <a:buNone/>
            </a:pPr>
            <a:r>
              <a:rPr lang="en"/>
              <a:t>4) Before a given node.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 List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A linked list is a linear data structure, in which the elements are not stored at contiguous memory locations. The elements in a linked list are linked using pointers as shown in the below image:</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chemeClr val="dk1"/>
                </a:solidFill>
                <a:highlight>
                  <a:srgbClr val="FFFFFF"/>
                </a:highlight>
                <a:latin typeface="Times New Roman"/>
                <a:ea typeface="Times New Roman"/>
                <a:cs typeface="Times New Roman"/>
                <a:sym typeface="Times New Roman"/>
              </a:rPr>
              <a:t>In simple words, a linked list consists of nodes where each node contains a data field and a reference(link) to the next node in the list.</a:t>
            </a:r>
            <a:endParaRPr sz="1400">
              <a:solidFill>
                <a:schemeClr val="dk1"/>
              </a:solidFill>
              <a:highlight>
                <a:srgbClr val="FFFFFF"/>
              </a:highlight>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957263" y="1926588"/>
            <a:ext cx="7229475" cy="160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lang="en" sz="2100">
                <a:highlight>
                  <a:srgbClr val="FFFFFF"/>
                </a:highlight>
                <a:latin typeface="Roboto"/>
                <a:ea typeface="Roboto"/>
                <a:cs typeface="Roboto"/>
                <a:sym typeface="Roboto"/>
              </a:rPr>
              <a:t>Linked List</a:t>
            </a:r>
            <a:endParaRPr sz="2100">
              <a:highlight>
                <a:srgbClr val="FFFFFF"/>
              </a:highlight>
              <a:latin typeface="Roboto"/>
              <a:ea typeface="Roboto"/>
              <a:cs typeface="Roboto"/>
              <a:sym typeface="Roboto"/>
            </a:endParaRPr>
          </a:p>
          <a:p>
            <a:pPr indent="0" lvl="0" marL="0" rtl="0" algn="l">
              <a:spcBef>
                <a:spcPts val="110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rgbClr val="FFFFFF"/>
                </a:highlight>
                <a:latin typeface="Times New Roman"/>
                <a:ea typeface="Times New Roman"/>
                <a:cs typeface="Times New Roman"/>
                <a:sym typeface="Times New Roman"/>
              </a:rPr>
              <a:t>Like arrays, Linked List is a linear data structure. Unlike arrays, linked list elements are not stored at a contiguous location; the elements are linked using pointers.</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400">
              <a:solidFill>
                <a:schemeClr val="dk1"/>
              </a:solidFill>
              <a:highlight>
                <a:srgbClr val="FFFFFF"/>
              </a:highlight>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957250" y="1966538"/>
            <a:ext cx="7229475" cy="160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highlight>
                  <a:srgbClr val="FFFFFF"/>
                </a:highlight>
                <a:latin typeface="Times New Roman"/>
                <a:ea typeface="Times New Roman"/>
                <a:cs typeface="Times New Roman"/>
                <a:sym typeface="Times New Roman"/>
              </a:rPr>
              <a:t>Why Linked List?</a:t>
            </a:r>
            <a:endParaRPr sz="2300">
              <a:latin typeface="Times New Roman"/>
              <a:ea typeface="Times New Roman"/>
              <a:cs typeface="Times New Roman"/>
              <a:sym typeface="Times New Roman"/>
            </a:endParaRPr>
          </a:p>
        </p:txBody>
      </p:sp>
      <p:sp>
        <p:nvSpPr>
          <p:cNvPr id="75" name="Google Shape;75;p16"/>
          <p:cNvSpPr txBox="1"/>
          <p:nvPr>
            <p:ph idx="1" type="body"/>
          </p:nvPr>
        </p:nvSpPr>
        <p:spPr>
          <a:xfrm>
            <a:off x="311700" y="866025"/>
            <a:ext cx="8520600" cy="37029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Arrays can be used to store linear data of similar types, but arrays have the following limitations.</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 sz="1200">
                <a:solidFill>
                  <a:schemeClr val="dk1"/>
                </a:solidFill>
                <a:highlight>
                  <a:srgbClr val="FFFFFF"/>
                </a:highlight>
                <a:latin typeface="Times New Roman"/>
                <a:ea typeface="Times New Roman"/>
                <a:cs typeface="Times New Roman"/>
                <a:sym typeface="Times New Roman"/>
              </a:rPr>
              <a:t>1)</a:t>
            </a:r>
            <a:r>
              <a:rPr lang="en" sz="1200">
                <a:solidFill>
                  <a:schemeClr val="dk1"/>
                </a:solidFill>
                <a:highlight>
                  <a:srgbClr val="FFFFFF"/>
                </a:highlight>
                <a:latin typeface="Times New Roman"/>
                <a:ea typeface="Times New Roman"/>
                <a:cs typeface="Times New Roman"/>
                <a:sym typeface="Times New Roman"/>
              </a:rPr>
              <a:t> The size of the arrays is fixed: So we must know the upper limit on the number of elements in advance. Also, generally, the allocated memory is equal to the upper limit irrespective of the usage.</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b="1" lang="en" sz="1200">
                <a:solidFill>
                  <a:schemeClr val="dk1"/>
                </a:solidFill>
                <a:highlight>
                  <a:srgbClr val="FFFFFF"/>
                </a:highlight>
                <a:latin typeface="Times New Roman"/>
                <a:ea typeface="Times New Roman"/>
                <a:cs typeface="Times New Roman"/>
                <a:sym typeface="Times New Roman"/>
              </a:rPr>
              <a:t>2)</a:t>
            </a:r>
            <a:r>
              <a:rPr lang="en" sz="1200">
                <a:solidFill>
                  <a:schemeClr val="dk1"/>
                </a:solidFill>
                <a:highlight>
                  <a:srgbClr val="FFFFFF"/>
                </a:highlight>
                <a:latin typeface="Times New Roman"/>
                <a:ea typeface="Times New Roman"/>
                <a:cs typeface="Times New Roman"/>
                <a:sym typeface="Times New Roman"/>
              </a:rPr>
              <a:t> Inserting a new element in an array of elements is expensive because the room has to be created for the new elements and to create room existing elements have to be shifted.</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For example, in a system, if we maintain a sorted list of IDs in an array id[].</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None/>
            </a:pPr>
            <a:r>
              <a:rPr lang="en" sz="1200">
                <a:solidFill>
                  <a:schemeClr val="dk1"/>
                </a:solidFill>
                <a:highlight>
                  <a:srgbClr val="FFFFFF"/>
                </a:highlight>
                <a:latin typeface="Times New Roman"/>
                <a:ea typeface="Times New Roman"/>
                <a:cs typeface="Times New Roman"/>
                <a:sym typeface="Times New Roman"/>
              </a:rPr>
              <a:t>id[] = [1000, 1010, 1050, 2000, 2040].</a:t>
            </a:r>
            <a:endParaRPr sz="1200">
              <a:solidFill>
                <a:schemeClr val="dk1"/>
              </a:solidFill>
              <a:highlight>
                <a:srgbClr val="FFFFFF"/>
              </a:highlight>
              <a:latin typeface="Times New Roman"/>
              <a:ea typeface="Times New Roman"/>
              <a:cs typeface="Times New Roman"/>
              <a:sym typeface="Times New Roman"/>
            </a:endParaRPr>
          </a:p>
          <a:p>
            <a:pPr indent="0" lvl="0" marL="0" rtl="0" algn="l">
              <a:lnSpc>
                <a:spcPct val="171429"/>
              </a:lnSpc>
              <a:spcBef>
                <a:spcPts val="8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And if we want to insert a new ID 1005, then to maintain the sorted order, we have to move all the elements after 1000 (excluding 1000). Deletion is also expensive with arrays until unless some special techniques are used. For example, to delete 1010 in id[], everything after 1010 has to be moved.</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over arrays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Dynamic size </a:t>
            </a:r>
            <a:endParaRPr/>
          </a:p>
          <a:p>
            <a:pPr indent="0" lvl="0" marL="0" rtl="0" algn="l">
              <a:spcBef>
                <a:spcPts val="1600"/>
              </a:spcBef>
              <a:spcAft>
                <a:spcPts val="1600"/>
              </a:spcAft>
              <a:buNone/>
            </a:pPr>
            <a:r>
              <a:rPr lang="en"/>
              <a:t>2) Ease of insertion/deletion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Random access is not allowed. We have to access elements sequentially starting from the first node. So we cannot do binary search with linked lists efficiently with its default implementation. Read about it here. </a:t>
            </a:r>
            <a:endParaRPr/>
          </a:p>
          <a:p>
            <a:pPr indent="0" lvl="0" marL="0" rtl="0" algn="l">
              <a:spcBef>
                <a:spcPts val="1600"/>
              </a:spcBef>
              <a:spcAft>
                <a:spcPts val="0"/>
              </a:spcAft>
              <a:buNone/>
            </a:pPr>
            <a:r>
              <a:rPr lang="en"/>
              <a:t>2) Extra memory space for a pointer is required with each element of the list. </a:t>
            </a:r>
            <a:endParaRPr/>
          </a:p>
          <a:p>
            <a:pPr indent="0" lvl="0" marL="0" rtl="0" algn="l">
              <a:spcBef>
                <a:spcPts val="1600"/>
              </a:spcBef>
              <a:spcAft>
                <a:spcPts val="1600"/>
              </a:spcAft>
              <a:buNone/>
            </a:pPr>
            <a:r>
              <a:rPr lang="en"/>
              <a:t>3) Not cache friendly. Since array elements are contiguous locations, there is locality of reference which is not there in case of linked lists.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linked list is represented by a pointer to the first node of the linked list. The first node is called the head. If the linked list is empty, then the value of the head is NULL. Each node in a list consists of at least two parts: </a:t>
            </a:r>
            <a:endParaRPr/>
          </a:p>
          <a:p>
            <a:pPr indent="0" lvl="0" marL="0" rtl="0" algn="l">
              <a:spcBef>
                <a:spcPts val="1600"/>
              </a:spcBef>
              <a:spcAft>
                <a:spcPts val="0"/>
              </a:spcAft>
              <a:buNone/>
            </a:pPr>
            <a:r>
              <a:rPr lang="en"/>
              <a:t>1) data </a:t>
            </a:r>
            <a:endParaRPr/>
          </a:p>
          <a:p>
            <a:pPr indent="0" lvl="0" marL="0" rtl="0" algn="l">
              <a:spcBef>
                <a:spcPts val="1600"/>
              </a:spcBef>
              <a:spcAft>
                <a:spcPts val="1600"/>
              </a:spcAft>
              <a:buNone/>
            </a:pPr>
            <a:r>
              <a:rPr lang="en"/>
              <a:t>2) Pointer (Or Reference) to the next node In C, we can represent a node using structures. Below is an example of a linked list node with integer data. In Java or C#, LinkedList can be represented as a class and a Node as a separate class. The LinkedList class contains a reference of Node class 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CPP code for linked list</a:t>
            </a:r>
            <a:endParaRPr/>
          </a:p>
          <a:p>
            <a:pPr indent="0" lvl="0" marL="0" rtl="0" algn="l">
              <a:spcBef>
                <a:spcPts val="1600"/>
              </a:spcBef>
              <a:spcAft>
                <a:spcPts val="0"/>
              </a:spcAft>
              <a:buNone/>
            </a:pPr>
            <a:r>
              <a:rPr lang="en" u="sng">
                <a:solidFill>
                  <a:schemeClr val="hlink"/>
                </a:solidFill>
                <a:hlinkClick r:id="rId3"/>
              </a:rPr>
              <a:t>https://paste.ofcode.org/CBjqMBYyaus7GqaWDyKJmx</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20000"/>
              </a:lnSpc>
              <a:spcBef>
                <a:spcPts val="0"/>
              </a:spcBef>
              <a:spcAft>
                <a:spcPts val="0"/>
              </a:spcAft>
              <a:buClr>
                <a:schemeClr val="dk1"/>
              </a:buClr>
              <a:buSzPts val="1100"/>
              <a:buFont typeface="Arial"/>
              <a:buNone/>
            </a:pPr>
            <a:r>
              <a:rPr lang="en" sz="2100">
                <a:highlight>
                  <a:srgbClr val="FFFFFF"/>
                </a:highlight>
                <a:latin typeface="Roboto"/>
                <a:ea typeface="Roboto"/>
                <a:cs typeface="Roboto"/>
                <a:sym typeface="Roboto"/>
              </a:rPr>
              <a:t>Doubly Linked List</a:t>
            </a:r>
            <a:endParaRPr sz="2100">
              <a:highlight>
                <a:srgbClr val="FFFFFF"/>
              </a:highlight>
              <a:latin typeface="Roboto"/>
              <a:ea typeface="Roboto"/>
              <a:cs typeface="Roboto"/>
              <a:sym typeface="Roboto"/>
            </a:endParaRPr>
          </a:p>
          <a:p>
            <a:pPr indent="0" lvl="0" marL="0" rtl="0" algn="l">
              <a:spcBef>
                <a:spcPts val="110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Doubly Linked List (DLL) contains an extra pointer, typically called previous pointer, together with next pointer and data which are there in singly linked list.</a:t>
            </a:r>
            <a:endParaRPr/>
          </a:p>
          <a:p>
            <a:pPr indent="0" lvl="0" marL="0" rtl="0" algn="l">
              <a:spcBef>
                <a:spcPts val="1600"/>
              </a:spcBef>
              <a:spcAft>
                <a:spcPts val="1600"/>
              </a:spcAft>
              <a:buNone/>
            </a:pPr>
            <a:r>
              <a:t/>
            </a:r>
            <a:endParaRPr/>
          </a:p>
        </p:txBody>
      </p:sp>
      <p:pic>
        <p:nvPicPr>
          <p:cNvPr id="106" name="Google Shape;106;p21"/>
          <p:cNvPicPr preferRelativeResize="0"/>
          <p:nvPr/>
        </p:nvPicPr>
        <p:blipFill>
          <a:blip r:embed="rId3">
            <a:alphaModFix/>
          </a:blip>
          <a:stretch>
            <a:fillRect/>
          </a:stretch>
        </p:blipFill>
        <p:spPr>
          <a:xfrm>
            <a:off x="252413" y="2134575"/>
            <a:ext cx="8639175" cy="177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