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6" autoAdjust="0"/>
    <p:restoredTop sz="94638" autoAdjust="0"/>
  </p:normalViewPr>
  <p:slideViewPr>
    <p:cSldViewPr snapToGrid="0" snapToObjects="1">
      <p:cViewPr varScale="1">
        <p:scale>
          <a:sx n="116" d="100"/>
          <a:sy n="116" d="100"/>
        </p:scale>
        <p:origin x="-7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6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7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0155-F246-1644-B162-8B23FBAD2EAC}" type="datetimeFigureOut">
              <a:rPr lang="en-US" smtClean="0"/>
              <a:t>2013-09-08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D6FF-110B-4148-9C33-4CA62D2F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7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31.132.32.35:457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9-08 at 9.26.36 AM.png"/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0"/>
            <a:ext cx="80511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72" y="1724987"/>
            <a:ext cx="8347760" cy="147002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SpaceMan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Building Space Management System</a:t>
            </a:r>
            <a:br>
              <a:rPr lang="en-US" b="1" dirty="0" smtClean="0"/>
            </a:br>
            <a:r>
              <a:rPr lang="en-US" b="1" dirty="0" err="1" smtClean="0"/>
              <a:t>Gestion</a:t>
            </a:r>
            <a:r>
              <a:rPr lang="en-US" b="1" dirty="0" smtClean="0"/>
              <a:t> des </a:t>
            </a:r>
            <a:r>
              <a:rPr lang="en-US" b="1" dirty="0" err="1" smtClean="0"/>
              <a:t>espaces</a:t>
            </a:r>
            <a:r>
              <a:rPr lang="en-US" b="1" dirty="0" smtClean="0"/>
              <a:t> de travail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95479"/>
            <a:ext cx="6400800" cy="1752600"/>
          </a:xfrm>
        </p:spPr>
        <p:txBody>
          <a:bodyPr/>
          <a:lstStyle/>
          <a:p>
            <a:r>
              <a:rPr lang="en-US" b="1" dirty="0" smtClean="0"/>
              <a:t>Concepts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380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Processus</a:t>
            </a:r>
            <a:r>
              <a:rPr lang="en-US" dirty="0" smtClean="0"/>
              <a:t> de </a:t>
            </a:r>
            <a:r>
              <a:rPr lang="en-US" dirty="0" err="1" smtClean="0"/>
              <a:t>saisie</a:t>
            </a:r>
            <a:r>
              <a:rPr lang="en-US" dirty="0" smtClean="0"/>
              <a:t> de </a:t>
            </a:r>
            <a:r>
              <a:rPr lang="en-US" dirty="0" err="1" smtClean="0"/>
              <a:t>l’information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Dépendances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0206" y="4048457"/>
            <a:ext cx="1553531" cy="6917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Édifices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53468" y="2947071"/>
            <a:ext cx="1553531" cy="6917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</a:t>
            </a:r>
            <a:r>
              <a:rPr lang="en-US" dirty="0" err="1" smtClean="0"/>
              <a:t>d’espaces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4583" y="2018559"/>
            <a:ext cx="1803003" cy="5783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Équipements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6611" y="5216504"/>
            <a:ext cx="3821457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Sections / Services</a:t>
            </a:r>
            <a:br>
              <a:rPr lang="en-US" dirty="0" smtClean="0"/>
            </a:br>
            <a:r>
              <a:rPr lang="en-US" dirty="0" smtClean="0"/>
              <a:t>(Personnel et </a:t>
            </a:r>
            <a:r>
              <a:rPr lang="en-US" dirty="0" err="1" smtClean="0"/>
              <a:t>Besoins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77357" y="2515451"/>
            <a:ext cx="170094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Attributions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5" idx="1"/>
          </p:cNvCxnSpPr>
          <p:nvPr/>
        </p:nvCxnSpPr>
        <p:spPr>
          <a:xfrm rot="16200000" flipH="1">
            <a:off x="1906757" y="2646237"/>
            <a:ext cx="696038" cy="5973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4" idx="1"/>
          </p:cNvCxnSpPr>
          <p:nvPr/>
        </p:nvCxnSpPr>
        <p:spPr>
          <a:xfrm rot="16200000" flipH="1">
            <a:off x="3227466" y="3741593"/>
            <a:ext cx="755509" cy="5499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8" idx="1"/>
          </p:cNvCxnSpPr>
          <p:nvPr/>
        </p:nvCxnSpPr>
        <p:spPr>
          <a:xfrm flipV="1">
            <a:off x="5433737" y="2849988"/>
            <a:ext cx="543620" cy="15443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8" idx="1"/>
          </p:cNvCxnSpPr>
          <p:nvPr/>
        </p:nvCxnSpPr>
        <p:spPr>
          <a:xfrm flipV="1">
            <a:off x="5428068" y="2849988"/>
            <a:ext cx="549289" cy="27010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4" idx="1"/>
          </p:cNvCxnSpPr>
          <p:nvPr/>
        </p:nvCxnSpPr>
        <p:spPr>
          <a:xfrm rot="16200000" flipH="1">
            <a:off x="2019433" y="2533561"/>
            <a:ext cx="1797424" cy="19241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8" idx="1"/>
          </p:cNvCxnSpPr>
          <p:nvPr/>
        </p:nvCxnSpPr>
        <p:spPr>
          <a:xfrm>
            <a:off x="2857586" y="2307735"/>
            <a:ext cx="3119771" cy="5422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6195057" y="4740211"/>
            <a:ext cx="1096330" cy="612648"/>
          </a:xfrm>
          <a:prstGeom prst="wedgeEllipseCallout">
            <a:avLst>
              <a:gd name="adj1" fmla="val -146253"/>
              <a:gd name="adj2" fmla="val -8002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Oval Callout 26"/>
          <p:cNvSpPr/>
          <p:nvPr/>
        </p:nvSpPr>
        <p:spPr>
          <a:xfrm>
            <a:off x="457200" y="3564418"/>
            <a:ext cx="914400" cy="612648"/>
          </a:xfrm>
          <a:prstGeom prst="wedgeEllipseCallout">
            <a:avLst>
              <a:gd name="adj1" fmla="val 93258"/>
              <a:gd name="adj2" fmla="val -228109"/>
            </a:avLst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I.E. / CDC</a:t>
            </a:r>
            <a:endParaRPr lang="en-US" dirty="0"/>
          </a:p>
        </p:txBody>
      </p:sp>
      <p:sp>
        <p:nvSpPr>
          <p:cNvPr id="28" name="Oval Callout 27"/>
          <p:cNvSpPr/>
          <p:nvPr/>
        </p:nvSpPr>
        <p:spPr>
          <a:xfrm>
            <a:off x="371467" y="4589741"/>
            <a:ext cx="914400" cy="612648"/>
          </a:xfrm>
          <a:prstGeom prst="wedgeEllipseCallout">
            <a:avLst>
              <a:gd name="adj1" fmla="val 222230"/>
              <a:gd name="adj2" fmla="val -242917"/>
            </a:avLst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I.E. / CDC</a:t>
            </a:r>
            <a:endParaRPr lang="en-US" dirty="0"/>
          </a:p>
        </p:txBody>
      </p:sp>
      <p:sp>
        <p:nvSpPr>
          <p:cNvPr id="29" name="Oval Callout 28"/>
          <p:cNvSpPr/>
          <p:nvPr/>
        </p:nvSpPr>
        <p:spPr>
          <a:xfrm>
            <a:off x="7291387" y="3564418"/>
            <a:ext cx="1395413" cy="722186"/>
          </a:xfrm>
          <a:prstGeom prst="wedgeEllipseCallout">
            <a:avLst>
              <a:gd name="adj1" fmla="val -84491"/>
              <a:gd name="adj2" fmla="val -12058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0" name="Oval Callout 29"/>
          <p:cNvSpPr/>
          <p:nvPr/>
        </p:nvSpPr>
        <p:spPr>
          <a:xfrm>
            <a:off x="6746080" y="5871462"/>
            <a:ext cx="1395413" cy="722186"/>
          </a:xfrm>
          <a:prstGeom prst="wedgeEllipseCallout">
            <a:avLst>
              <a:gd name="adj1" fmla="val -179569"/>
              <a:gd name="adj2" fmla="val -6719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9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 y </a:t>
            </a:r>
            <a:r>
              <a:rPr lang="en-US" dirty="0" err="1" smtClean="0"/>
              <a:t>accéder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 DRENET</a:t>
            </a:r>
          </a:p>
          <a:p>
            <a:r>
              <a:rPr lang="en-US" dirty="0" err="1" smtClean="0"/>
              <a:t>Adresse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http://131.132.32.35:4577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Login: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d’accès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DRENET (nom </a:t>
            </a:r>
            <a:r>
              <a:rPr lang="en-US" dirty="0" err="1" smtClean="0"/>
              <a:t>d’utilisateur</a:t>
            </a:r>
            <a:r>
              <a:rPr lang="en-US" dirty="0" smtClean="0"/>
              <a:t> et mot de </a:t>
            </a:r>
            <a:r>
              <a:rPr lang="en-US" dirty="0" err="1" smtClean="0"/>
              <a:t>passe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Accessible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: lecture </a:t>
            </a:r>
            <a:r>
              <a:rPr lang="en-US" dirty="0" err="1" smtClean="0"/>
              <a:t>seulement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C’est</a:t>
            </a:r>
            <a:r>
              <a:rPr lang="en-US" dirty="0" smtClean="0"/>
              <a:t> quoi?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Outil</a:t>
            </a:r>
            <a:r>
              <a:rPr lang="en-US" dirty="0" smtClean="0"/>
              <a:t> web </a:t>
            </a:r>
            <a:r>
              <a:rPr lang="en-US" dirty="0" err="1" smtClean="0"/>
              <a:t>permettant</a:t>
            </a:r>
            <a:r>
              <a:rPr lang="en-US" dirty="0" smtClean="0"/>
              <a:t> la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édifices</a:t>
            </a:r>
            <a:r>
              <a:rPr lang="en-US" dirty="0" smtClean="0"/>
              <a:t> du point de </a:t>
            </a:r>
            <a:r>
              <a:rPr lang="en-US" dirty="0" err="1" smtClean="0"/>
              <a:t>vue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utilisation</a:t>
            </a:r>
            <a:r>
              <a:rPr lang="en-US" dirty="0"/>
              <a:t> </a:t>
            </a:r>
            <a:r>
              <a:rPr lang="en-US" dirty="0" smtClean="0"/>
              <a:t>par le personnel:</a:t>
            </a:r>
          </a:p>
          <a:p>
            <a:r>
              <a:rPr lang="en-US" sz="2800" dirty="0" err="1" smtClean="0"/>
              <a:t>Planification</a:t>
            </a:r>
            <a:r>
              <a:rPr lang="en-US" sz="2800" dirty="0" smtClean="0"/>
              <a:t> de </a:t>
            </a:r>
            <a:r>
              <a:rPr lang="en-US" sz="2800" b="1" dirty="0" err="1" smtClean="0"/>
              <a:t>l’usage</a:t>
            </a:r>
            <a:r>
              <a:rPr lang="en-US" sz="2800" dirty="0" smtClean="0"/>
              <a:t> des </a:t>
            </a:r>
            <a:r>
              <a:rPr lang="en-US" sz="2800" dirty="0" err="1" smtClean="0"/>
              <a:t>espaces</a:t>
            </a:r>
            <a:r>
              <a:rPr lang="en-US" sz="2800" dirty="0" smtClean="0"/>
              <a:t> de travail</a:t>
            </a:r>
          </a:p>
          <a:p>
            <a:pPr lvl="1"/>
            <a:r>
              <a:rPr lang="en-US" sz="2400" dirty="0" smtClean="0"/>
              <a:t>Attribution des </a:t>
            </a:r>
            <a:r>
              <a:rPr lang="en-US" sz="2400" dirty="0" err="1" smtClean="0"/>
              <a:t>espaces</a:t>
            </a:r>
            <a:r>
              <a:rPr lang="en-US" sz="2400" dirty="0" smtClean="0"/>
              <a:t> aux </a:t>
            </a:r>
            <a:r>
              <a:rPr lang="en-US" sz="2400" dirty="0" err="1" smtClean="0"/>
              <a:t>employés</a:t>
            </a:r>
            <a:r>
              <a:rPr lang="en-US" sz="2400" dirty="0" smtClean="0"/>
              <a:t>, </a:t>
            </a:r>
            <a:r>
              <a:rPr lang="en-US" sz="2400" dirty="0" err="1" smtClean="0"/>
              <a:t>projets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tout </a:t>
            </a:r>
            <a:r>
              <a:rPr lang="en-US" sz="2400" dirty="0" err="1" smtClean="0"/>
              <a:t>autre</a:t>
            </a:r>
            <a:r>
              <a:rPr lang="en-US" sz="2400" dirty="0" smtClean="0"/>
              <a:t> </a:t>
            </a:r>
            <a:r>
              <a:rPr lang="en-US" sz="2400" dirty="0" err="1" smtClean="0"/>
              <a:t>besoin</a:t>
            </a:r>
            <a:r>
              <a:rPr lang="en-US" sz="2400" dirty="0" smtClean="0"/>
              <a:t> identifiable</a:t>
            </a:r>
          </a:p>
          <a:p>
            <a:r>
              <a:rPr lang="en-US" sz="2800" dirty="0" smtClean="0"/>
              <a:t>Identification des </a:t>
            </a:r>
            <a:r>
              <a:rPr lang="en-US" sz="2800" dirty="0" err="1" smtClean="0"/>
              <a:t>besoins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d’acquisitions</a:t>
            </a:r>
            <a:r>
              <a:rPr lang="en-US" sz="2800" b="1" dirty="0" smtClean="0"/>
              <a:t> </a:t>
            </a:r>
            <a:r>
              <a:rPr lang="en-US" sz="2800" dirty="0" smtClean="0"/>
              <a:t>en </a:t>
            </a:r>
            <a:r>
              <a:rPr lang="en-US" sz="2800" dirty="0" err="1" smtClean="0"/>
              <a:t>équipement</a:t>
            </a:r>
            <a:endParaRPr lang="en-US" sz="2800" dirty="0"/>
          </a:p>
          <a:p>
            <a:r>
              <a:rPr lang="en-US" sz="2800" dirty="0" smtClean="0"/>
              <a:t>Identification des </a:t>
            </a:r>
            <a:r>
              <a:rPr lang="en-US" sz="2800" dirty="0" err="1" smtClean="0"/>
              <a:t>besoins</a:t>
            </a:r>
            <a:r>
              <a:rPr lang="en-US" sz="2800" dirty="0" smtClean="0"/>
              <a:t> de </a:t>
            </a:r>
            <a:r>
              <a:rPr lang="en-US" sz="2800" b="1" dirty="0" err="1" smtClean="0"/>
              <a:t>déplacements</a:t>
            </a:r>
            <a:r>
              <a:rPr lang="en-US" sz="2800" dirty="0" smtClean="0"/>
              <a:t> </a:t>
            </a:r>
            <a:r>
              <a:rPr lang="en-US" sz="2800" dirty="0" err="1" smtClean="0"/>
              <a:t>d’équipement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4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Caractéristiques</a:t>
            </a:r>
            <a:r>
              <a:rPr lang="en-US" dirty="0" smtClean="0"/>
              <a:t> de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 via le </a:t>
            </a:r>
            <a:r>
              <a:rPr lang="en-US" dirty="0" err="1" smtClean="0"/>
              <a:t>fureteur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/>
              <a:t>IE 9, Firefox, Chrome, Safari</a:t>
            </a:r>
          </a:p>
          <a:p>
            <a:r>
              <a:rPr lang="en-US" dirty="0" smtClean="0"/>
              <a:t>Base de </a:t>
            </a:r>
            <a:r>
              <a:rPr lang="en-US" dirty="0" err="1" smtClean="0"/>
              <a:t>données</a:t>
            </a:r>
            <a:r>
              <a:rPr lang="en-US" dirty="0" smtClean="0"/>
              <a:t> exploitable</a:t>
            </a:r>
          </a:p>
          <a:p>
            <a:r>
              <a:rPr lang="en-US" dirty="0" err="1" smtClean="0"/>
              <a:t>Partage</a:t>
            </a:r>
            <a:r>
              <a:rPr lang="en-US" dirty="0" smtClean="0"/>
              <a:t> de la </a:t>
            </a:r>
            <a:r>
              <a:rPr lang="en-US" dirty="0" err="1" smtClean="0"/>
              <a:t>saisie</a:t>
            </a:r>
            <a:r>
              <a:rPr lang="en-US" dirty="0" smtClean="0"/>
              <a:t> de </a:t>
            </a:r>
            <a:r>
              <a:rPr lang="en-US" dirty="0" err="1" smtClean="0"/>
              <a:t>l’information</a:t>
            </a:r>
            <a:r>
              <a:rPr lang="en-US" dirty="0" smtClean="0"/>
              <a:t> entre les </a:t>
            </a:r>
            <a:r>
              <a:rPr lang="en-US" dirty="0" err="1" smtClean="0"/>
              <a:t>intervenants</a:t>
            </a:r>
            <a:endParaRPr lang="en-US" dirty="0" smtClean="0"/>
          </a:p>
          <a:p>
            <a:pPr lvl="1"/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droits</a:t>
            </a:r>
            <a:r>
              <a:rPr lang="en-US" dirty="0" smtClean="0"/>
              <a:t> </a:t>
            </a:r>
            <a:r>
              <a:rPr lang="en-US" dirty="0" err="1" smtClean="0"/>
              <a:t>d’édition</a:t>
            </a:r>
            <a:endParaRPr lang="en-US" dirty="0" smtClean="0"/>
          </a:p>
          <a:p>
            <a:r>
              <a:rPr lang="en-US" dirty="0" err="1" smtClean="0"/>
              <a:t>Intégration</a:t>
            </a:r>
            <a:r>
              <a:rPr lang="en-US" dirty="0" smtClean="0"/>
              <a:t> avec les plans </a:t>
            </a:r>
            <a:r>
              <a:rPr lang="en-US" dirty="0" err="1" smtClean="0"/>
              <a:t>architecturaux</a:t>
            </a:r>
            <a:endParaRPr lang="en-US" dirty="0" smtClean="0"/>
          </a:p>
          <a:p>
            <a:r>
              <a:rPr lang="en-US" dirty="0" smtClean="0"/>
              <a:t>Accessible par </a:t>
            </a:r>
            <a:r>
              <a:rPr lang="en-US" dirty="0" err="1" smtClean="0"/>
              <a:t>tous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68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de base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22626" y="1837117"/>
            <a:ext cx="1780323" cy="10773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Espaces</a:t>
            </a:r>
            <a:r>
              <a:rPr lang="en-US" dirty="0" smtClean="0"/>
              <a:t> de travail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17345" y="1837116"/>
            <a:ext cx="1519511" cy="10773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Équipements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69634" y="1837117"/>
            <a:ext cx="1519511" cy="10773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Besoins</a:t>
            </a:r>
            <a:r>
              <a:rPr lang="en-US" dirty="0" smtClean="0"/>
              <a:t> </a:t>
            </a:r>
            <a:r>
              <a:rPr lang="en-US" dirty="0" err="1" smtClean="0"/>
              <a:t>utilisateurs</a:t>
            </a:r>
            <a:endParaRPr lang="en-US" dirty="0"/>
          </a:p>
        </p:txBody>
      </p:sp>
      <p:sp>
        <p:nvSpPr>
          <p:cNvPr id="7" name="Magnetic Disk 6"/>
          <p:cNvSpPr/>
          <p:nvPr/>
        </p:nvSpPr>
        <p:spPr>
          <a:xfrm>
            <a:off x="6565648" y="4173202"/>
            <a:ext cx="1428795" cy="167835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de </a:t>
            </a:r>
            <a:r>
              <a:rPr lang="en-US" dirty="0" err="1" smtClean="0"/>
              <a:t>données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6" idx="0"/>
          </p:cNvCxnSpPr>
          <p:nvPr/>
        </p:nvCxnSpPr>
        <p:spPr>
          <a:xfrm>
            <a:off x="2012788" y="2914438"/>
            <a:ext cx="2386991" cy="1542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16" idx="0"/>
          </p:cNvCxnSpPr>
          <p:nvPr/>
        </p:nvCxnSpPr>
        <p:spPr>
          <a:xfrm flipH="1">
            <a:off x="4399779" y="2914438"/>
            <a:ext cx="2329611" cy="1542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6" idx="0"/>
          </p:cNvCxnSpPr>
          <p:nvPr/>
        </p:nvCxnSpPr>
        <p:spPr>
          <a:xfrm>
            <a:off x="4377101" y="2914437"/>
            <a:ext cx="22678" cy="1542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90551" y="4456708"/>
            <a:ext cx="2018456" cy="11113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Attributions</a:t>
            </a:r>
            <a:endParaRPr lang="en-US" dirty="0"/>
          </a:p>
        </p:txBody>
      </p:sp>
      <p:cxnSp>
        <p:nvCxnSpPr>
          <p:cNvPr id="24" name="Straight Connector 23"/>
          <p:cNvCxnSpPr>
            <a:stCxn id="16" idx="3"/>
            <a:endCxn id="7" idx="2"/>
          </p:cNvCxnSpPr>
          <p:nvPr/>
        </p:nvCxnSpPr>
        <p:spPr>
          <a:xfrm>
            <a:off x="5409007" y="5012379"/>
            <a:ext cx="1156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ocument 25"/>
          <p:cNvSpPr/>
          <p:nvPr/>
        </p:nvSpPr>
        <p:spPr>
          <a:xfrm>
            <a:off x="918510" y="4524750"/>
            <a:ext cx="1576209" cy="11113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Édifices</a:t>
            </a:r>
            <a:r>
              <a:rPr lang="en-US" dirty="0" smtClean="0"/>
              <a:t> - </a:t>
            </a:r>
            <a:r>
              <a:rPr lang="en-US" dirty="0" err="1" smtClean="0"/>
              <a:t>Taxonomie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6547" y="1627320"/>
            <a:ext cx="1553530" cy="6463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Edifices</a:t>
            </a:r>
            <a:br>
              <a:rPr lang="en-US" dirty="0" smtClean="0"/>
            </a:br>
            <a:r>
              <a:rPr lang="en-US" dirty="0" smtClean="0"/>
              <a:t>(building)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15048" y="4325602"/>
            <a:ext cx="1553530" cy="6463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Planchers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(floor)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1786" y="5431273"/>
            <a:ext cx="1553530" cy="6463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Espaces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(space)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6" idx="1"/>
          </p:cNvCxnSpPr>
          <p:nvPr/>
        </p:nvCxnSpPr>
        <p:spPr>
          <a:xfrm rot="16200000" flipH="1">
            <a:off x="5575562" y="5088245"/>
            <a:ext cx="782475" cy="5499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59331" y="2596910"/>
            <a:ext cx="1553530" cy="6463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Niveaux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(level)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59331" y="3679209"/>
            <a:ext cx="1553530" cy="6463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Ailes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(wing)</a:t>
            </a:r>
            <a:endParaRPr lang="en-US" dirty="0"/>
          </a:p>
        </p:txBody>
      </p:sp>
      <p:cxnSp>
        <p:nvCxnSpPr>
          <p:cNvPr id="12" name="Elbow Connector 11"/>
          <p:cNvCxnSpPr>
            <a:stCxn id="4" idx="2"/>
            <a:endCxn id="9" idx="1"/>
          </p:cNvCxnSpPr>
          <p:nvPr/>
        </p:nvCxnSpPr>
        <p:spPr>
          <a:xfrm rot="16200000" flipH="1">
            <a:off x="1788124" y="2248900"/>
            <a:ext cx="646394" cy="6960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10" idx="1"/>
          </p:cNvCxnSpPr>
          <p:nvPr/>
        </p:nvCxnSpPr>
        <p:spPr>
          <a:xfrm rot="16200000" flipH="1">
            <a:off x="1246975" y="2790049"/>
            <a:ext cx="1728693" cy="6960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5" idx="1"/>
          </p:cNvCxnSpPr>
          <p:nvPr/>
        </p:nvCxnSpPr>
        <p:spPr>
          <a:xfrm>
            <a:off x="4012861" y="2920107"/>
            <a:ext cx="902187" cy="17286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5" idx="1"/>
          </p:cNvCxnSpPr>
          <p:nvPr/>
        </p:nvCxnSpPr>
        <p:spPr>
          <a:xfrm>
            <a:off x="4012861" y="4002406"/>
            <a:ext cx="902187" cy="6463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3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Equipements</a:t>
            </a:r>
            <a:r>
              <a:rPr lang="en-US" dirty="0" smtClean="0"/>
              <a:t> - </a:t>
            </a:r>
            <a:r>
              <a:rPr lang="en-US" dirty="0" err="1" smtClean="0"/>
              <a:t>Taxonomie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5113" y="2193641"/>
            <a:ext cx="1587549" cy="6350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92662" y="3108041"/>
            <a:ext cx="1587549" cy="6959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80211" y="4147184"/>
            <a:ext cx="1587549" cy="5980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34557" y="3277325"/>
            <a:ext cx="1587549" cy="741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</a:t>
            </a:r>
            <a:r>
              <a:rPr lang="en-US" dirty="0" err="1" smtClean="0"/>
              <a:t>d’espaces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34557" y="4215225"/>
            <a:ext cx="1587549" cy="5980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Espaces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34557" y="4997701"/>
            <a:ext cx="1587549" cy="5980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Attributions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5" idx="1"/>
          </p:cNvCxnSpPr>
          <p:nvPr/>
        </p:nvCxnSpPr>
        <p:spPr>
          <a:xfrm rot="16200000" flipH="1">
            <a:off x="1682123" y="2745458"/>
            <a:ext cx="627304" cy="7937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6" idx="1"/>
          </p:cNvCxnSpPr>
          <p:nvPr/>
        </p:nvCxnSpPr>
        <p:spPr>
          <a:xfrm rot="16200000" flipH="1">
            <a:off x="3262206" y="3728183"/>
            <a:ext cx="642236" cy="7937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7" idx="1"/>
          </p:cNvCxnSpPr>
          <p:nvPr/>
        </p:nvCxnSpPr>
        <p:spPr>
          <a:xfrm flipV="1">
            <a:off x="5567760" y="3647961"/>
            <a:ext cx="866797" cy="7982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8" idx="1"/>
          </p:cNvCxnSpPr>
          <p:nvPr/>
        </p:nvCxnSpPr>
        <p:spPr>
          <a:xfrm>
            <a:off x="5567760" y="4446188"/>
            <a:ext cx="866797" cy="680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>
            <a:off x="5567760" y="4446188"/>
            <a:ext cx="866797" cy="8505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6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Besoins</a:t>
            </a:r>
            <a:r>
              <a:rPr lang="en-US" dirty="0" smtClean="0"/>
              <a:t> </a:t>
            </a:r>
            <a:r>
              <a:rPr lang="en-US" dirty="0" err="1" smtClean="0"/>
              <a:t>utilisateurs</a:t>
            </a:r>
            <a:r>
              <a:rPr lang="en-US" dirty="0" smtClean="0"/>
              <a:t> - </a:t>
            </a:r>
            <a:r>
              <a:rPr lang="en-US" dirty="0" err="1" smtClean="0"/>
              <a:t>Taxonomie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1567" y="2063921"/>
            <a:ext cx="1878765" cy="657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 / 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14973" y="3083155"/>
            <a:ext cx="1878765" cy="657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Personnel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14973" y="4189519"/>
            <a:ext cx="1878765" cy="657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Besoins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Projets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dirty="0" err="1" smtClean="0"/>
              <a:t>utres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5" idx="1"/>
          </p:cNvCxnSpPr>
          <p:nvPr/>
        </p:nvCxnSpPr>
        <p:spPr>
          <a:xfrm rot="16200000" flipH="1">
            <a:off x="2332777" y="2729826"/>
            <a:ext cx="690368" cy="6740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6" idx="1"/>
          </p:cNvCxnSpPr>
          <p:nvPr/>
        </p:nvCxnSpPr>
        <p:spPr>
          <a:xfrm rot="16200000" flipH="1">
            <a:off x="1779595" y="3283008"/>
            <a:ext cx="1796732" cy="6740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730130" y="4863569"/>
            <a:ext cx="1878765" cy="657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Équipements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déplacer</a:t>
            </a:r>
            <a:endParaRPr lang="en-US" dirty="0"/>
          </a:p>
        </p:txBody>
      </p:sp>
      <p:cxnSp>
        <p:nvCxnSpPr>
          <p:cNvPr id="13" name="Elbow Connector 12"/>
          <p:cNvCxnSpPr>
            <a:stCxn id="5" idx="3"/>
            <a:endCxn id="11" idx="1"/>
          </p:cNvCxnSpPr>
          <p:nvPr/>
        </p:nvCxnSpPr>
        <p:spPr>
          <a:xfrm>
            <a:off x="4893738" y="3412022"/>
            <a:ext cx="836392" cy="178041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11" idx="1"/>
          </p:cNvCxnSpPr>
          <p:nvPr/>
        </p:nvCxnSpPr>
        <p:spPr>
          <a:xfrm>
            <a:off x="4893738" y="4518386"/>
            <a:ext cx="836392" cy="6740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9" y="2606713"/>
            <a:ext cx="8229600" cy="1143000"/>
          </a:xfrm>
        </p:spPr>
        <p:txBody>
          <a:bodyPr/>
          <a:lstStyle/>
          <a:p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2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Processus</a:t>
            </a:r>
            <a:r>
              <a:rPr lang="en-US" dirty="0" smtClean="0"/>
              <a:t> de </a:t>
            </a:r>
            <a:r>
              <a:rPr lang="en-US" dirty="0" err="1" smtClean="0"/>
              <a:t>saisie</a:t>
            </a:r>
            <a:r>
              <a:rPr lang="en-US" dirty="0" smtClean="0"/>
              <a:t> de </a:t>
            </a:r>
            <a:r>
              <a:rPr lang="en-US" dirty="0" err="1" smtClean="0"/>
              <a:t>l’information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Dépendances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0206" y="4048457"/>
            <a:ext cx="1553531" cy="6917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Édifices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53468" y="2947071"/>
            <a:ext cx="1553531" cy="6917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</a:t>
            </a:r>
            <a:r>
              <a:rPr lang="en-US" dirty="0" err="1" smtClean="0"/>
              <a:t>d’espaces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4583" y="2018559"/>
            <a:ext cx="1803003" cy="5783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Équipements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6611" y="5216504"/>
            <a:ext cx="3821457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Sections / Services</a:t>
            </a:r>
            <a:br>
              <a:rPr lang="en-US" dirty="0" smtClean="0"/>
            </a:br>
            <a:r>
              <a:rPr lang="en-US" dirty="0" smtClean="0"/>
              <a:t>(Personnel et </a:t>
            </a:r>
            <a:r>
              <a:rPr lang="en-US" dirty="0" err="1" smtClean="0"/>
              <a:t>Besoins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77357" y="2515451"/>
            <a:ext cx="170094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Attributions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5" idx="1"/>
          </p:cNvCxnSpPr>
          <p:nvPr/>
        </p:nvCxnSpPr>
        <p:spPr>
          <a:xfrm rot="16200000" flipH="1">
            <a:off x="1906757" y="2646237"/>
            <a:ext cx="696038" cy="5973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4" idx="1"/>
          </p:cNvCxnSpPr>
          <p:nvPr/>
        </p:nvCxnSpPr>
        <p:spPr>
          <a:xfrm rot="16200000" flipH="1">
            <a:off x="3227466" y="3741593"/>
            <a:ext cx="755509" cy="5499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8" idx="1"/>
          </p:cNvCxnSpPr>
          <p:nvPr/>
        </p:nvCxnSpPr>
        <p:spPr>
          <a:xfrm flipV="1">
            <a:off x="5433737" y="2849988"/>
            <a:ext cx="543620" cy="15443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8" idx="1"/>
          </p:cNvCxnSpPr>
          <p:nvPr/>
        </p:nvCxnSpPr>
        <p:spPr>
          <a:xfrm flipV="1">
            <a:off x="5428068" y="2849988"/>
            <a:ext cx="549289" cy="27010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4" idx="1"/>
          </p:cNvCxnSpPr>
          <p:nvPr/>
        </p:nvCxnSpPr>
        <p:spPr>
          <a:xfrm rot="16200000" flipH="1">
            <a:off x="2019433" y="2533561"/>
            <a:ext cx="1797424" cy="19241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8" idx="1"/>
          </p:cNvCxnSpPr>
          <p:nvPr/>
        </p:nvCxnSpPr>
        <p:spPr>
          <a:xfrm>
            <a:off x="2857586" y="2307735"/>
            <a:ext cx="3119771" cy="5422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4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212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SpaceMan Building Space Management System Gestion des espaces de travail</vt:lpstr>
      <vt:lpstr>C’est quoi?</vt:lpstr>
      <vt:lpstr>Caractéristiques de base</vt:lpstr>
      <vt:lpstr>Concept de base</vt:lpstr>
      <vt:lpstr>Édifices - Taxonomie</vt:lpstr>
      <vt:lpstr>Equipements - Taxonomie</vt:lpstr>
      <vt:lpstr>Besoins utilisateurs - Taxonomie</vt:lpstr>
      <vt:lpstr>Démo</vt:lpstr>
      <vt:lpstr>Processus de saisie de l’information  Dépendances</vt:lpstr>
      <vt:lpstr>Processus de saisie de l’information  Dépendances</vt:lpstr>
      <vt:lpstr>Pour y accéder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SpaceMan Building Space Management System Gestion des espaces de travail</dc:title>
  <dc:creator>Guy Turcotte</dc:creator>
  <cp:lastModifiedBy>Guy Turcotte</cp:lastModifiedBy>
  <cp:revision>11</cp:revision>
  <dcterms:created xsi:type="dcterms:W3CDTF">2013-09-08T12:16:55Z</dcterms:created>
  <dcterms:modified xsi:type="dcterms:W3CDTF">2013-09-09T01:45:05Z</dcterms:modified>
</cp:coreProperties>
</file>