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64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70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3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84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3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0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47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7B589-5C87-4A43-A3C2-DAB4DBE265A7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7AE2F-9DF1-4F1A-84D3-B13E61299CA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89B8B-73FC-47EE-85E8-9EF895AB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15" y="1878560"/>
            <a:ext cx="10337636" cy="3281836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High </a:t>
            </a:r>
            <a:r>
              <a:rPr lang="tr-TR" sz="4000" dirty="0" err="1"/>
              <a:t>Power</a:t>
            </a:r>
            <a:r>
              <a:rPr lang="tr-TR" sz="4000" dirty="0"/>
              <a:t> </a:t>
            </a:r>
            <a:r>
              <a:rPr lang="tr-TR" sz="4000" dirty="0" err="1"/>
              <a:t>Efficiency</a:t>
            </a:r>
            <a:r>
              <a:rPr lang="tr-TR" sz="4000" dirty="0"/>
              <a:t> Design </a:t>
            </a:r>
            <a:r>
              <a:rPr lang="tr-TR" sz="4000" dirty="0" err="1"/>
              <a:t>Approach</a:t>
            </a:r>
            <a:r>
              <a:rPr lang="tr-TR" sz="4000" dirty="0"/>
              <a:t> of a LLC </a:t>
            </a:r>
            <a:r>
              <a:rPr lang="tr-TR" sz="4000" dirty="0" err="1"/>
              <a:t>Resonant</a:t>
            </a:r>
            <a:r>
              <a:rPr lang="tr-TR" sz="4000" dirty="0"/>
              <a:t> Converter </a:t>
            </a:r>
            <a:r>
              <a:rPr lang="tr-TR" sz="4000" dirty="0" err="1"/>
              <a:t>for</a:t>
            </a:r>
            <a:r>
              <a:rPr lang="tr-TR" sz="4000" dirty="0"/>
              <a:t> UPS </a:t>
            </a:r>
            <a:r>
              <a:rPr lang="tr-TR" sz="4000" dirty="0" err="1"/>
              <a:t>Battery</a:t>
            </a:r>
            <a:r>
              <a:rPr lang="tr-TR" sz="4000" dirty="0"/>
              <a:t> </a:t>
            </a:r>
            <a:r>
              <a:rPr lang="tr-TR" sz="4000" dirty="0" err="1"/>
              <a:t>Charger</a:t>
            </a:r>
            <a:r>
              <a:rPr lang="tr-TR" sz="4000" dirty="0"/>
              <a:t> Application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Battery</a:t>
            </a:r>
            <a:r>
              <a:rPr lang="tr-TR" sz="4000" dirty="0"/>
              <a:t> </a:t>
            </a:r>
            <a:r>
              <a:rPr lang="tr-TR" sz="4000" dirty="0" err="1"/>
              <a:t>Charge-Discharge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r>
              <a:rPr lang="tr-TR" sz="4000" dirty="0"/>
              <a:t> Model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8B9E98-F9B1-4F74-9BE7-3543F10D9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err="1"/>
              <a:t>Graduatıon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  <a:p>
            <a:pPr algn="ctr"/>
            <a:r>
              <a:rPr lang="tr-TR" dirty="0"/>
              <a:t>Turhan Can </a:t>
            </a:r>
            <a:r>
              <a:rPr lang="tr-TR" dirty="0" err="1"/>
              <a:t>KArgın</a:t>
            </a:r>
            <a:endParaRPr lang="tr-TR" dirty="0"/>
          </a:p>
        </p:txBody>
      </p:sp>
      <p:pic>
        <p:nvPicPr>
          <p:cNvPr id="1026" name="Picture 2" descr="İzmir Kâtip Çelebi Üniversitesi - Vikipedi">
            <a:extLst>
              <a:ext uri="{FF2B5EF4-FFF2-40B4-BE49-F238E27FC236}">
                <a16:creationId xmlns:a16="http://schemas.microsoft.com/office/drawing/2014/main" id="{BDB03E53-EE34-48AD-921B-E794DBD7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58" y="68826"/>
            <a:ext cx="3679084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0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AEE20-6CCB-4522-8F04-AB7B51B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C756D2-EE21-47FA-B5A5-184E52C7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4"/>
            <a:ext cx="12192000" cy="55558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29BEDD6-A5A5-4FA0-9DAD-B18F13DB19EE}"/>
              </a:ext>
            </a:extLst>
          </p:cNvPr>
          <p:cNvSpPr txBox="1"/>
          <p:nvPr/>
        </p:nvSpPr>
        <p:spPr>
          <a:xfrm>
            <a:off x="2674647" y="5589767"/>
            <a:ext cx="69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 of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LLC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352932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E577D5-C16D-4802-B53D-A0CB7131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1C043D-FEA7-4F47-8FAF-DA4664B2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DF9FB5-6C0F-4B4B-9FA7-D00DF79C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86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A8943593-1BA0-4DFD-9F1A-A142EF5F563B}"/>
                  </a:ext>
                </a:extLst>
              </p:cNvPr>
              <p:cNvSpPr/>
              <p:nvPr/>
            </p:nvSpPr>
            <p:spPr>
              <a:xfrm>
                <a:off x="5181807" y="286603"/>
                <a:ext cx="150611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tr-TR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%9</a:t>
                </a:r>
                <a14:m>
                  <m:oMath xmlns:m="http://schemas.openxmlformats.org/officeDocument/2006/math">
                    <m:r>
                      <a:rPr lang="tr-TR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tr-TR" b="0" i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.22</m:t>
                    </m:r>
                    <m:r>
                      <a:rPr lang="tr-TR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A8943593-1BA0-4DFD-9F1A-A142EF5F5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07" y="286603"/>
                <a:ext cx="1506118" cy="391582"/>
              </a:xfrm>
              <a:prstGeom prst="rect">
                <a:avLst/>
              </a:prstGeom>
              <a:blipFill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3ACA0644-BBB2-4CF0-81B2-F3475EEDC565}"/>
              </a:ext>
            </a:extLst>
          </p:cNvPr>
          <p:cNvSpPr txBox="1"/>
          <p:nvPr/>
        </p:nvSpPr>
        <p:spPr>
          <a:xfrm>
            <a:off x="3194201" y="5869094"/>
            <a:ext cx="58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MOSFET voltage (V) and current (A) achieving soft switching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3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F5BB80C-F76B-432F-AF09-907E36F6DCC2}"/>
              </a:ext>
            </a:extLst>
          </p:cNvPr>
          <p:cNvPicPr/>
          <p:nvPr/>
        </p:nvPicPr>
        <p:blipFill rotWithShape="1">
          <a:blip r:embed="rId2"/>
          <a:srcRect l="952" r="952"/>
          <a:stretch/>
        </p:blipFill>
        <p:spPr>
          <a:xfrm>
            <a:off x="6316803" y="604299"/>
            <a:ext cx="5554494" cy="485029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02B9CEA-AC51-4F8A-8DC4-547E52A3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0" y="604299"/>
            <a:ext cx="5796460" cy="485029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A022E80-E8D5-47ED-A89D-EBEBFCAA4610}"/>
              </a:ext>
            </a:extLst>
          </p:cNvPr>
          <p:cNvSpPr txBox="1"/>
          <p:nvPr/>
        </p:nvSpPr>
        <p:spPr>
          <a:xfrm>
            <a:off x="78736" y="5658437"/>
            <a:ext cx="623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waveforms of half-bridge LLC resonant 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0581295-F0B4-4C9D-AED4-E49CF97E913F}"/>
              </a:ext>
            </a:extLst>
          </p:cNvPr>
          <p:cNvSpPr txBox="1"/>
          <p:nvPr/>
        </p:nvSpPr>
        <p:spPr>
          <a:xfrm>
            <a:off x="6669716" y="5658437"/>
            <a:ext cx="488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(V)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waveforms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Resim 71">
            <a:extLst>
              <a:ext uri="{FF2B5EF4-FFF2-40B4-BE49-F238E27FC236}">
                <a16:creationId xmlns:a16="http://schemas.microsoft.com/office/drawing/2014/main" id="{C55D4288-6C06-4BA1-AECF-9D1688E6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4" y="1825508"/>
            <a:ext cx="3517119" cy="353479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Resim 67">
            <a:extLst>
              <a:ext uri="{FF2B5EF4-FFF2-40B4-BE49-F238E27FC236}">
                <a16:creationId xmlns:a16="http://schemas.microsoft.com/office/drawing/2014/main" id="{E2F0AC04-308E-4435-974A-23AF3D2A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23" y="1831814"/>
            <a:ext cx="3537345" cy="35108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Resim 63">
            <a:extLst>
              <a:ext uri="{FF2B5EF4-FFF2-40B4-BE49-F238E27FC236}">
                <a16:creationId xmlns:a16="http://schemas.microsoft.com/office/drawing/2014/main" id="{0932B1BE-B9F3-4628-A432-0299A56A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03" y="1825508"/>
            <a:ext cx="3517120" cy="3517120"/>
          </a:xfrm>
          <a:prstGeom prst="rect">
            <a:avLst/>
          </a:prstGeom>
        </p:spPr>
      </p:pic>
      <p:sp>
        <p:nvSpPr>
          <p:cNvPr id="73" name="Başlık 1">
            <a:extLst>
              <a:ext uri="{FF2B5EF4-FFF2-40B4-BE49-F238E27FC236}">
                <a16:creationId xmlns:a16="http://schemas.microsoft.com/office/drawing/2014/main" id="{250F1E56-C6BC-4ED2-A9FE-54A9CECE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23129"/>
            <a:ext cx="10058400" cy="1450757"/>
          </a:xfrm>
        </p:spPr>
        <p:txBody>
          <a:bodyPr/>
          <a:lstStyle/>
          <a:p>
            <a:r>
              <a:rPr lang="tr-TR" dirty="0"/>
              <a:t>PCB Design </a:t>
            </a:r>
          </a:p>
        </p:txBody>
      </p:sp>
    </p:spTree>
    <p:extLst>
      <p:ext uri="{BB962C8B-B14F-4D97-AF65-F5344CB8AC3E}">
        <p14:creationId xmlns:p14="http://schemas.microsoft.com/office/powerpoint/2010/main" val="321990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8500B9-5EB1-4C91-85C6-0EC4EDF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9" y="639097"/>
            <a:ext cx="51178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with Machine Learning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5A20AFD4-4017-4854-A2E0-C4B03343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129112"/>
                  </p:ext>
                </p:extLst>
              </p:nvPr>
            </p:nvGraphicFramePr>
            <p:xfrm>
              <a:off x="344130" y="1179724"/>
              <a:ext cx="5695239" cy="3974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82511">
                      <a:extLst>
                        <a:ext uri="{9D8B030D-6E8A-4147-A177-3AD203B41FA5}">
                          <a16:colId xmlns:a16="http://schemas.microsoft.com/office/drawing/2014/main" val="1461424851"/>
                        </a:ext>
                      </a:extLst>
                    </a:gridCol>
                    <a:gridCol w="2205908">
                      <a:extLst>
                        <a:ext uri="{9D8B030D-6E8A-4147-A177-3AD203B41FA5}">
                          <a16:colId xmlns:a16="http://schemas.microsoft.com/office/drawing/2014/main" val="466909525"/>
                        </a:ext>
                      </a:extLst>
                    </a:gridCol>
                    <a:gridCol w="1306820">
                      <a:extLst>
                        <a:ext uri="{9D8B030D-6E8A-4147-A177-3AD203B41FA5}">
                          <a16:colId xmlns:a16="http://schemas.microsoft.com/office/drawing/2014/main" val="2333682326"/>
                        </a:ext>
                      </a:extLst>
                    </a:gridCol>
                  </a:tblGrid>
                  <a:tr h="11621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                                        </a:t>
                          </a:r>
                          <a:r>
                            <a:rPr lang="tr-TR" sz="1400" dirty="0" err="1">
                              <a:effectLst/>
                            </a:rPr>
                            <a:t>Results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Regression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Models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Root Mean Square Error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tr-TR" sz="14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Score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035153726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SVR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1057.0299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0.0008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881846771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Linear Regression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77.2032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0.9946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85466090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LGBM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465.0893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0.8065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6446885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XGB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93.0894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0.9922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649385286"/>
                      </a:ext>
                    </a:extLst>
                  </a:tr>
                  <a:tr h="2562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Gradient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Boosting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70.8098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0.9955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407428360"/>
                      </a:ext>
                    </a:extLst>
                  </a:tr>
                  <a:tr h="327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Random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Forest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67.843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0.9959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92132675"/>
                      </a:ext>
                    </a:extLst>
                  </a:tr>
                  <a:tr h="2862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Decision Tree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128.161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0.9853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2777552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MLP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994.0306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0.1164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77104109"/>
                      </a:ext>
                    </a:extLst>
                  </a:tr>
                  <a:tr h="4870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K-</a:t>
                          </a:r>
                          <a:r>
                            <a:rPr lang="tr-TR" sz="1400" dirty="0" err="1">
                              <a:effectLst/>
                            </a:rPr>
                            <a:t>Neighbours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104.8204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70.5056</a:t>
                          </a: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0.9901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0.9956</a:t>
                          </a: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452137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5A20AFD4-4017-4854-A2E0-C4B03343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129112"/>
                  </p:ext>
                </p:extLst>
              </p:nvPr>
            </p:nvGraphicFramePr>
            <p:xfrm>
              <a:off x="344130" y="1179724"/>
              <a:ext cx="5695239" cy="3974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82511">
                      <a:extLst>
                        <a:ext uri="{9D8B030D-6E8A-4147-A177-3AD203B41FA5}">
                          <a16:colId xmlns:a16="http://schemas.microsoft.com/office/drawing/2014/main" val="1461424851"/>
                        </a:ext>
                      </a:extLst>
                    </a:gridCol>
                    <a:gridCol w="2205908">
                      <a:extLst>
                        <a:ext uri="{9D8B030D-6E8A-4147-A177-3AD203B41FA5}">
                          <a16:colId xmlns:a16="http://schemas.microsoft.com/office/drawing/2014/main" val="466909525"/>
                        </a:ext>
                      </a:extLst>
                    </a:gridCol>
                    <a:gridCol w="1306820">
                      <a:extLst>
                        <a:ext uri="{9D8B030D-6E8A-4147-A177-3AD203B41FA5}">
                          <a16:colId xmlns:a16="http://schemas.microsoft.com/office/drawing/2014/main" val="2333682326"/>
                        </a:ext>
                      </a:extLst>
                    </a:gridCol>
                  </a:tblGrid>
                  <a:tr h="11621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                                        </a:t>
                          </a:r>
                          <a:r>
                            <a:rPr lang="tr-TR" sz="1400" dirty="0" err="1">
                              <a:effectLst/>
                            </a:rPr>
                            <a:t>Results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Regression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Models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Root Mean Square Error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91485" marR="91485" marT="0" marB="0">
                        <a:blipFill>
                          <a:blip r:embed="rId2"/>
                          <a:stretch>
                            <a:fillRect l="-335349" t="-524" r="-1860" b="-250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153726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SVR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1057.0299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0.0008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881846771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Linear Regression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77.2032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0.9946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85466090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LGBM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465.0893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0.8065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6446885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XGB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93.0894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0.9922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649385286"/>
                      </a:ext>
                    </a:extLst>
                  </a:tr>
                  <a:tr h="4763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Gradient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Boosting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70.8098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0.9955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2407428360"/>
                      </a:ext>
                    </a:extLst>
                  </a:tr>
                  <a:tr h="327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</a:rPr>
                            <a:t>Random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Forest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67.843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b="1" i="1">
                              <a:effectLst/>
                            </a:rPr>
                            <a:t>0.9959</a:t>
                          </a:r>
                          <a:endParaRPr lang="tr-TR" sz="14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3392132675"/>
                      </a:ext>
                    </a:extLst>
                  </a:tr>
                  <a:tr h="2862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Decision Tree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128.161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0.9853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277755235"/>
                      </a:ext>
                    </a:extLst>
                  </a:tr>
                  <a:tr h="2471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MLP Regressor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994.0306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>
                              <a:effectLst/>
                            </a:rPr>
                            <a:t>0.1164</a:t>
                          </a:r>
                          <a:endParaRPr lang="tr-T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477104109"/>
                      </a:ext>
                    </a:extLst>
                  </a:tr>
                  <a:tr h="4870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K-</a:t>
                          </a:r>
                          <a:r>
                            <a:rPr lang="tr-TR" sz="1400" dirty="0" err="1">
                              <a:effectLst/>
                            </a:rPr>
                            <a:t>Neighbours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</a:rPr>
                            <a:t>Regressor</a:t>
                          </a:r>
                          <a:endParaRPr lang="tr-TR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104.8204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70.5056</a:t>
                          </a:r>
                        </a:p>
                      </a:txBody>
                      <a:tcPr marL="91485" marR="9148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</a:rPr>
                            <a:t>0.9901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0.9956</a:t>
                          </a:r>
                        </a:p>
                      </a:txBody>
                      <a:tcPr marL="91485" marR="91485" marT="0" marB="0"/>
                    </a:tc>
                    <a:extLst>
                      <a:ext uri="{0D108BD9-81ED-4DB2-BD59-A6C34878D82A}">
                        <a16:rowId xmlns:a16="http://schemas.microsoft.com/office/drawing/2014/main" val="14521371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0C83C6-1809-490C-A0F3-367AEBD5D6B6}"/>
              </a:ext>
            </a:extLst>
          </p:cNvPr>
          <p:cNvSpPr txBox="1"/>
          <p:nvPr/>
        </p:nvSpPr>
        <p:spPr>
          <a:xfrm>
            <a:off x="1088143" y="5203456"/>
            <a:ext cx="420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51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FA902AA-11D9-40FD-94C2-D6B02693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0" y="1811242"/>
            <a:ext cx="3194070" cy="20986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6210193-B076-400A-8F07-A73CB17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05" y="3675511"/>
            <a:ext cx="3263885" cy="210179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A84CF7-6457-4015-8F7A-57FF8DA2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802" y="1892651"/>
            <a:ext cx="2775590" cy="1872060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9720939B-11BD-4B8D-AD48-77ED6ABB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0" y="-287404"/>
            <a:ext cx="12359147" cy="2098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with </a:t>
            </a:r>
            <a:br>
              <a:rPr lang="tr-T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0F9C72-B1B5-4D29-9FE6-7B31F63E2506}"/>
              </a:ext>
            </a:extLst>
          </p:cNvPr>
          <p:cNvSpPr txBox="1"/>
          <p:nvPr/>
        </p:nvSpPr>
        <p:spPr>
          <a:xfrm>
            <a:off x="3420804" y="5858718"/>
            <a:ext cx="53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battery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 regression models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B3F456A-4A82-4D4E-A01A-679F54B4E97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0" y="3909888"/>
            <a:ext cx="3078912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CC7954-3B69-41DB-A60C-B3C374C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AB6D18-1BC8-4066-9A9B-0BAEF727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5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88BB9-3644-4CDE-A14D-60A7B9CD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SUPERVISOR: Assoc. Prof. </a:t>
            </a:r>
            <a:r>
              <a:rPr lang="tr-TR" dirty="0"/>
              <a:t>Savaş ŞAHİN</a:t>
            </a:r>
          </a:p>
          <a:p>
            <a:r>
              <a:rPr lang="en-US" dirty="0"/>
              <a:t>CO-SUPERVISOR:</a:t>
            </a:r>
            <a:r>
              <a:rPr lang="tr-TR" dirty="0"/>
              <a:t> </a:t>
            </a:r>
            <a:r>
              <a:rPr lang="en-US" dirty="0" err="1"/>
              <a:t>Fırat</a:t>
            </a:r>
            <a:r>
              <a:rPr lang="en-US" dirty="0"/>
              <a:t> DEVEC</a:t>
            </a:r>
            <a:r>
              <a:rPr lang="tr-TR" dirty="0"/>
              <a:t>İ – TESCOM Elektronik A.Ş.</a:t>
            </a:r>
          </a:p>
          <a:p>
            <a:r>
              <a:rPr lang="en-US" dirty="0"/>
              <a:t>This work is supported by the Scientific and Technical Research Council of Turkey (TUBITAK) under 2209B-Bachelor Final Thesis Focused on Industry Program with Project number 1139B411900874.</a:t>
            </a:r>
            <a:endParaRPr lang="tr-TR" dirty="0"/>
          </a:p>
          <a:p>
            <a:r>
              <a:rPr lang="en-US" dirty="0"/>
              <a:t>This work is presented in 2nd International Conference of Applied Sciences, Engineering and Mathematics (ICASEM 2020).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1727B0B-7942-4AE2-8F0C-20B30EDFEB5B}"/>
              </a:ext>
            </a:extLst>
          </p:cNvPr>
          <p:cNvSpPr/>
          <p:nvPr/>
        </p:nvSpPr>
        <p:spPr>
          <a:xfrm>
            <a:off x="1097281" y="915898"/>
            <a:ext cx="10058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High </a:t>
            </a:r>
            <a:r>
              <a:rPr lang="tr-TR" sz="2400" dirty="0" err="1"/>
              <a:t>Power</a:t>
            </a:r>
            <a:r>
              <a:rPr lang="tr-TR" sz="2400" dirty="0"/>
              <a:t> </a:t>
            </a:r>
            <a:r>
              <a:rPr lang="tr-TR" sz="2400" dirty="0" err="1"/>
              <a:t>Efficiency</a:t>
            </a:r>
            <a:r>
              <a:rPr lang="tr-TR" sz="2400" dirty="0"/>
              <a:t> Design </a:t>
            </a:r>
            <a:r>
              <a:rPr lang="tr-TR" sz="2400" dirty="0" err="1"/>
              <a:t>Approach</a:t>
            </a:r>
            <a:r>
              <a:rPr lang="tr-TR" sz="2400" dirty="0"/>
              <a:t> of a LLC </a:t>
            </a:r>
            <a:r>
              <a:rPr lang="tr-TR" sz="2400" dirty="0" err="1"/>
              <a:t>Resonant</a:t>
            </a:r>
            <a:r>
              <a:rPr lang="tr-TR" sz="2400" dirty="0"/>
              <a:t> Converter </a:t>
            </a:r>
            <a:r>
              <a:rPr lang="tr-TR" sz="2400" dirty="0" err="1"/>
              <a:t>for</a:t>
            </a:r>
            <a:r>
              <a:rPr lang="tr-TR" sz="2400" dirty="0"/>
              <a:t> UPS </a:t>
            </a:r>
            <a:r>
              <a:rPr lang="tr-TR" sz="2400" dirty="0" err="1"/>
              <a:t>Battery</a:t>
            </a:r>
            <a:r>
              <a:rPr lang="tr-TR" sz="2400" dirty="0"/>
              <a:t> </a:t>
            </a:r>
            <a:r>
              <a:rPr lang="tr-TR" sz="2400" dirty="0" err="1"/>
              <a:t>Charger</a:t>
            </a:r>
            <a:r>
              <a:rPr lang="tr-TR" sz="2400" dirty="0"/>
              <a:t> Application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Battery</a:t>
            </a:r>
            <a:r>
              <a:rPr lang="tr-TR" sz="2400" dirty="0"/>
              <a:t> </a:t>
            </a:r>
            <a:r>
              <a:rPr lang="tr-TR" sz="2400" dirty="0" err="1"/>
              <a:t>Charge-Discharge</a:t>
            </a:r>
            <a:r>
              <a:rPr lang="tr-TR" sz="2400" dirty="0"/>
              <a:t> </a:t>
            </a:r>
            <a:r>
              <a:rPr lang="tr-TR" sz="2400" dirty="0" err="1"/>
              <a:t>Regression</a:t>
            </a:r>
            <a:r>
              <a:rPr lang="tr-TR" sz="2400" dirty="0"/>
              <a:t> Model</a:t>
            </a:r>
          </a:p>
        </p:txBody>
      </p:sp>
      <p:pic>
        <p:nvPicPr>
          <p:cNvPr id="1026" name="Picture 2" descr="Tanıtım Materyalleri | BİLİŞİM ve BİLGİ GÜVENLİĞİ İLERİ ...">
            <a:extLst>
              <a:ext uri="{FF2B5EF4-FFF2-40B4-BE49-F238E27FC236}">
                <a16:creationId xmlns:a16="http://schemas.microsoft.com/office/drawing/2014/main" id="{F67AC782-65D4-4326-9DA3-F4D8B67D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26" y="4507842"/>
            <a:ext cx="1760741" cy="16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59378F-C86F-4FF0-97CA-A818ADF5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36" y="4838179"/>
            <a:ext cx="3990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49F0A3-A382-4A6E-8205-4D64735F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8FB503-0C52-4FEA-B12C-AAB49902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presentation</a:t>
            </a:r>
            <a:r>
              <a:rPr lang="tr-TR" sz="2800" dirty="0"/>
              <a:t> </a:t>
            </a:r>
            <a:r>
              <a:rPr lang="tr-TR" sz="2800" dirty="0" err="1"/>
              <a:t>present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analysis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design</a:t>
            </a:r>
            <a:r>
              <a:rPr lang="tr-TR" sz="2800" dirty="0"/>
              <a:t> </a:t>
            </a:r>
            <a:r>
              <a:rPr lang="tr-TR" sz="2800" dirty="0" err="1"/>
              <a:t>considerations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a </a:t>
            </a:r>
            <a:r>
              <a:rPr lang="tr-TR" sz="2800" dirty="0" err="1"/>
              <a:t>half-bridge</a:t>
            </a:r>
            <a:r>
              <a:rPr lang="tr-TR" sz="2800" dirty="0"/>
              <a:t> LLC </a:t>
            </a:r>
            <a:r>
              <a:rPr lang="tr-TR" sz="2800" dirty="0" err="1"/>
              <a:t>resonant</a:t>
            </a:r>
            <a:r>
              <a:rPr lang="tr-TR" sz="2800" dirty="0"/>
              <a:t> DC-DC </a:t>
            </a:r>
            <a:r>
              <a:rPr lang="tr-TR" sz="2800" dirty="0" err="1"/>
              <a:t>converter</a:t>
            </a:r>
            <a:r>
              <a:rPr lang="tr-TR" sz="2800" dirty="0"/>
              <a:t>. Using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fundamental</a:t>
            </a:r>
            <a:r>
              <a:rPr lang="tr-TR" sz="2800" dirty="0"/>
              <a:t> </a:t>
            </a:r>
            <a:r>
              <a:rPr lang="tr-TR" sz="2800" dirty="0" err="1"/>
              <a:t>approximation</a:t>
            </a:r>
            <a:r>
              <a:rPr lang="tr-TR" sz="2800" dirty="0"/>
              <a:t>,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voltage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waveforms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analyzed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gain</a:t>
            </a:r>
            <a:r>
              <a:rPr lang="tr-TR" sz="2800" dirty="0"/>
              <a:t> </a:t>
            </a:r>
            <a:r>
              <a:rPr lang="tr-TR" sz="2800" dirty="0" err="1"/>
              <a:t>equations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obtained</a:t>
            </a:r>
            <a:r>
              <a:rPr lang="tr-TR" sz="2800" dirty="0"/>
              <a:t>. </a:t>
            </a:r>
            <a:r>
              <a:rPr lang="tr-TR" sz="2800" dirty="0" err="1"/>
              <a:t>Half-bridge</a:t>
            </a:r>
            <a:r>
              <a:rPr lang="tr-TR" sz="2800" dirty="0"/>
              <a:t> LLC </a:t>
            </a:r>
            <a:r>
              <a:rPr lang="tr-TR" sz="2800" dirty="0" err="1"/>
              <a:t>resonant</a:t>
            </a:r>
            <a:r>
              <a:rPr lang="tr-TR" sz="2800" dirty="0"/>
              <a:t> </a:t>
            </a:r>
            <a:r>
              <a:rPr lang="tr-TR" sz="2800" dirty="0" err="1"/>
              <a:t>converter</a:t>
            </a:r>
            <a:r>
              <a:rPr lang="tr-TR" sz="2800" dirty="0"/>
              <a:t> has 400V </a:t>
            </a:r>
            <a:r>
              <a:rPr lang="tr-TR" sz="2800" dirty="0" err="1"/>
              <a:t>input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48V/3.1A </a:t>
            </a:r>
            <a:r>
              <a:rPr lang="tr-TR" sz="2800" dirty="0" err="1"/>
              <a:t>output.The</a:t>
            </a:r>
            <a:r>
              <a:rPr lang="tr-TR" sz="2800" dirty="0"/>
              <a:t> </a:t>
            </a:r>
            <a:r>
              <a:rPr lang="tr-TR" sz="2800" dirty="0" err="1"/>
              <a:t>circuit</a:t>
            </a:r>
            <a:r>
              <a:rPr lang="tr-TR" sz="2800" dirty="0"/>
              <a:t> is </a:t>
            </a:r>
            <a:r>
              <a:rPr lang="tr-TR" sz="2800" dirty="0" err="1"/>
              <a:t>simulated</a:t>
            </a:r>
            <a:r>
              <a:rPr lang="tr-TR" sz="2800" dirty="0"/>
              <a:t> </a:t>
            </a:r>
            <a:r>
              <a:rPr lang="tr-TR" sz="2800" dirty="0" err="1"/>
              <a:t>using</a:t>
            </a:r>
            <a:r>
              <a:rPr lang="tr-TR" sz="2800" dirty="0"/>
              <a:t> PSIM software. </a:t>
            </a:r>
            <a:r>
              <a:rPr lang="tr-TR" sz="2800" dirty="0" err="1"/>
              <a:t>In</a:t>
            </a:r>
            <a:r>
              <a:rPr lang="tr-TR" sz="2800" dirty="0"/>
              <a:t> </a:t>
            </a:r>
            <a:r>
              <a:rPr lang="tr-TR" sz="2800" dirty="0" err="1"/>
              <a:t>addition</a:t>
            </a:r>
            <a:r>
              <a:rPr lang="tr-TR" sz="2800" dirty="0"/>
              <a:t>, it is </a:t>
            </a:r>
            <a:r>
              <a:rPr lang="tr-TR" sz="2800" dirty="0" err="1"/>
              <a:t>presented</a:t>
            </a:r>
            <a:r>
              <a:rPr lang="tr-TR" sz="2800" dirty="0"/>
              <a:t> as </a:t>
            </a:r>
            <a:r>
              <a:rPr lang="tr-TR" sz="2800" dirty="0" err="1"/>
              <a:t>secondary</a:t>
            </a:r>
            <a:r>
              <a:rPr lang="tr-TR" sz="2800" dirty="0"/>
              <a:t> </a:t>
            </a:r>
            <a:r>
              <a:rPr lang="tr-TR" sz="2800" dirty="0" err="1"/>
              <a:t>output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charge-discharge</a:t>
            </a:r>
            <a:r>
              <a:rPr lang="tr-TR" sz="2800" dirty="0"/>
              <a:t> </a:t>
            </a:r>
            <a:r>
              <a:rPr lang="tr-TR" sz="2800" dirty="0" err="1"/>
              <a:t>models</a:t>
            </a:r>
            <a:r>
              <a:rPr lang="tr-TR" sz="2800" dirty="0"/>
              <a:t> </a:t>
            </a:r>
            <a:r>
              <a:rPr lang="tr-TR" sz="2800" dirty="0" err="1"/>
              <a:t>under</a:t>
            </a:r>
            <a:r>
              <a:rPr lang="tr-TR" sz="2800" dirty="0"/>
              <a:t> </a:t>
            </a:r>
            <a:r>
              <a:rPr lang="tr-TR" sz="2800" dirty="0" err="1"/>
              <a:t>varying</a:t>
            </a:r>
            <a:r>
              <a:rPr lang="tr-TR" sz="2800" dirty="0"/>
              <a:t> </a:t>
            </a:r>
            <a:r>
              <a:rPr lang="tr-TR" sz="2800" dirty="0" err="1"/>
              <a:t>conditions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deriving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regression</a:t>
            </a:r>
            <a:r>
              <a:rPr lang="tr-TR" sz="2800" dirty="0"/>
              <a:t> </a:t>
            </a:r>
            <a:r>
              <a:rPr lang="tr-TR" sz="2800" dirty="0" err="1"/>
              <a:t>models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machine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 </a:t>
            </a:r>
            <a:r>
              <a:rPr lang="tr-TR" sz="2800" dirty="0" err="1"/>
              <a:t>algorithms</a:t>
            </a:r>
            <a:r>
              <a:rPr lang="tr-TR" sz="2800" dirty="0"/>
              <a:t> </a:t>
            </a:r>
            <a:r>
              <a:rPr lang="tr-TR" sz="2800" dirty="0" err="1"/>
              <a:t>where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battery</a:t>
            </a:r>
            <a:r>
              <a:rPr lang="tr-TR" sz="2800" dirty="0"/>
              <a:t> </a:t>
            </a:r>
            <a:r>
              <a:rPr lang="tr-TR" sz="2800" dirty="0" err="1"/>
              <a:t>electricity</a:t>
            </a:r>
            <a:r>
              <a:rPr lang="tr-TR" sz="2800" dirty="0"/>
              <a:t> </a:t>
            </a:r>
            <a:r>
              <a:rPr lang="tr-TR" sz="2800" dirty="0" err="1"/>
              <a:t>energy</a:t>
            </a:r>
            <a:r>
              <a:rPr lang="tr-TR" sz="2800" dirty="0"/>
              <a:t> </a:t>
            </a:r>
            <a:r>
              <a:rPr lang="tr-TR" sz="2800" dirty="0" err="1"/>
              <a:t>consumption</a:t>
            </a:r>
            <a:r>
              <a:rPr lang="tr-TR" sz="2800" dirty="0"/>
              <a:t>, </a:t>
            </a:r>
            <a:r>
              <a:rPr lang="tr-TR" sz="2800" dirty="0" err="1"/>
              <a:t>battery</a:t>
            </a:r>
            <a:r>
              <a:rPr lang="tr-TR" sz="2800" dirty="0"/>
              <a:t> </a:t>
            </a:r>
            <a:r>
              <a:rPr lang="tr-TR" sz="2800" dirty="0" err="1"/>
              <a:t>status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temperature</a:t>
            </a:r>
            <a:r>
              <a:rPr lang="tr-TR" sz="2800" dirty="0"/>
              <a:t> data can be </a:t>
            </a:r>
            <a:r>
              <a:rPr lang="tr-TR" sz="2800" dirty="0" err="1"/>
              <a:t>analyzed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0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E5382-3421-446C-81C0-52788041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LLC </a:t>
            </a:r>
            <a:r>
              <a:rPr lang="tr-TR" dirty="0" err="1"/>
              <a:t>Rezonant</a:t>
            </a:r>
            <a:r>
              <a:rPr lang="tr-TR" dirty="0"/>
              <a:t> Converter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B58E53-A40D-4FBC-9CD4-495B3F1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of LLC </a:t>
            </a:r>
            <a:r>
              <a:rPr lang="tr-TR" dirty="0" err="1"/>
              <a:t>Rezonant</a:t>
            </a:r>
            <a:r>
              <a:rPr lang="tr-TR" dirty="0"/>
              <a:t> Converter</a:t>
            </a:r>
          </a:p>
          <a:p>
            <a:r>
              <a:rPr lang="tr-TR" dirty="0"/>
              <a:t>2.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as UPS </a:t>
            </a:r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Charger</a:t>
            </a:r>
            <a:endParaRPr lang="tr-T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717C7C0-A8AE-435E-B239-C7505121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88" y="3092690"/>
            <a:ext cx="8006963" cy="314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41BFF5D-79E2-4CD7-9BD8-210EB8D625C1}"/>
              </a:ext>
            </a:extLst>
          </p:cNvPr>
          <p:cNvSpPr txBox="1"/>
          <p:nvPr/>
        </p:nvSpPr>
        <p:spPr>
          <a:xfrm>
            <a:off x="3910837" y="5499762"/>
            <a:ext cx="430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7FB10A-F325-4E67-8799-9E48BB41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77F185-CBB9-4899-BD97-0500BEECD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996" y="1849194"/>
                <a:ext cx="11380967" cy="401644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i="1" dirty="0">
                    <a:latin typeface="Cambria Math" panose="02040503050406030204" pitchFamily="18" charset="0"/>
                  </a:rPr>
                  <a:t> </a:t>
                </a:r>
                <a:r>
                  <a:rPr lang="tr-TR" b="1" dirty="0"/>
                  <a:t>Define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system</a:t>
                </a:r>
                <a:r>
                  <a:rPr lang="tr-TR" b="1" dirty="0"/>
                  <a:t> </a:t>
                </a:r>
                <a:r>
                  <a:rPr lang="tr-TR" b="1" dirty="0" err="1"/>
                  <a:t>specifications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d</a:t>
                </a:r>
                <a:r>
                  <a:rPr lang="en-US" b="1" dirty="0" err="1"/>
                  <a:t>etermine</a:t>
                </a:r>
                <a:r>
                  <a:rPr lang="en-US" b="1" dirty="0"/>
                  <a:t> the maximum and minimum voltage</a:t>
                </a:r>
                <a:r>
                  <a:rPr lang="tr-TR" b="1" dirty="0"/>
                  <a:t> </a:t>
                </a:r>
                <a:r>
                  <a:rPr lang="en-US" b="1" dirty="0"/>
                  <a:t>gains of the resonant network</a:t>
                </a:r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sz="180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𝑃𝐹𝐶</m:t>
                        </m:r>
                      </m:sub>
                    </m:sSub>
                  </m:oMath>
                </a14:m>
                <a:endParaRPr lang="tr-TR" sz="18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tr-TR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𝑃𝐹𝐶</m:t>
                            </m:r>
                          </m:sub>
                          <m:sup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𝐻𝑈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𝐷𝐿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tr-T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77F185-CBB9-4899-BD97-0500BEECD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996" y="1849194"/>
                <a:ext cx="11380967" cy="4016440"/>
              </a:xfrm>
              <a:blipFill>
                <a:blip r:embed="rId2"/>
                <a:stretch>
                  <a:fillRect t="-1366" r="-6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92CD5BC7-7241-47A7-9636-973846C0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63" y="2406026"/>
            <a:ext cx="6477333" cy="32749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DD8C534-A025-49A6-B570-0EECEA623D36}"/>
              </a:ext>
            </a:extLst>
          </p:cNvPr>
          <p:cNvSpPr txBox="1"/>
          <p:nvPr/>
        </p:nvSpPr>
        <p:spPr>
          <a:xfrm>
            <a:off x="6234781" y="5680967"/>
            <a:ext cx="492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schematic of half-bridge LLC resonant 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1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D4134-8BB9-49E0-87AA-76D9A33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EAF5D0-7398-42E6-AD30-36796DB7E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029" y="1845734"/>
                <a:ext cx="11235193" cy="402336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/>
                  <a:t>Calculate the Equivalent Load</a:t>
                </a:r>
                <a:r>
                  <a:rPr lang="tr-TR" b="1" dirty="0"/>
                  <a:t> </a:t>
                </a:r>
                <a:r>
                  <a:rPr lang="en-US" b="1" dirty="0"/>
                  <a:t>Resistance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Design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resonant</a:t>
                </a:r>
                <a:r>
                  <a:rPr lang="tr-TR" b="1" dirty="0"/>
                  <a:t> network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EAF5D0-7398-42E6-AD30-36796DB7E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29" y="1845734"/>
                <a:ext cx="11235193" cy="4023360"/>
              </a:xfrm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A2082FD7-6849-432D-8744-D3F6597884F9}"/>
              </a:ext>
            </a:extLst>
          </p:cNvPr>
          <p:cNvSpPr txBox="1"/>
          <p:nvPr/>
        </p:nvSpPr>
        <p:spPr>
          <a:xfrm>
            <a:off x="6838903" y="5869094"/>
            <a:ext cx="67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Gain (Attainable Maximum Gain) vs.</a:t>
            </a:r>
            <a:r>
              <a:rPr lang="tr-TR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for Different m Values</a:t>
            </a:r>
            <a:endParaRPr lang="tr-TR" sz="1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4C76F7B-384E-4D12-93DF-65AFCC1BE1CA}"/>
              </a:ext>
            </a:extLst>
          </p:cNvPr>
          <p:cNvSpPr txBox="1"/>
          <p:nvPr/>
        </p:nvSpPr>
        <p:spPr>
          <a:xfrm>
            <a:off x="2703230" y="2413337"/>
            <a:ext cx="413567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With </a:t>
            </a:r>
            <a:r>
              <a:rPr lang="en-US" sz="1400" i="1" dirty="0"/>
              <a:t>m </a:t>
            </a:r>
            <a:r>
              <a:rPr lang="en-US" sz="1400" dirty="0"/>
              <a:t>value chosen in </a:t>
            </a:r>
            <a:r>
              <a:rPr lang="tr-TR" sz="1400" dirty="0" err="1"/>
              <a:t>previous</a:t>
            </a:r>
            <a:r>
              <a:rPr lang="tr-TR" sz="1400" dirty="0"/>
              <a:t> </a:t>
            </a:r>
            <a:r>
              <a:rPr lang="tr-TR" sz="1400" dirty="0" err="1"/>
              <a:t>slide</a:t>
            </a:r>
            <a:r>
              <a:rPr lang="en-US" sz="1400" dirty="0"/>
              <a:t>, read proper </a:t>
            </a:r>
            <a:r>
              <a:rPr lang="en-US" sz="1400" i="1" dirty="0"/>
              <a:t>Q </a:t>
            </a:r>
            <a:r>
              <a:rPr lang="en-US" sz="1400" dirty="0"/>
              <a:t>value from</a:t>
            </a:r>
            <a:r>
              <a:rPr lang="tr-TR" sz="1400" dirty="0"/>
              <a:t> </a:t>
            </a:r>
            <a:r>
              <a:rPr lang="en-US" sz="1400" dirty="0"/>
              <a:t>the peak gain curves in Figure that allows enough peak</a:t>
            </a:r>
            <a:r>
              <a:rPr lang="tr-TR" sz="1400" dirty="0"/>
              <a:t> </a:t>
            </a:r>
            <a:r>
              <a:rPr lang="en-US" sz="1400" dirty="0"/>
              <a:t>gain. Considering the load transient and stable zero</a:t>
            </a:r>
            <a:r>
              <a:rPr lang="tr-TR" sz="1400" dirty="0"/>
              <a:t>-</a:t>
            </a:r>
            <a:r>
              <a:rPr lang="en-US" sz="1400" dirty="0"/>
              <a:t>voltages</a:t>
            </a:r>
            <a:r>
              <a:rPr lang="tr-TR" sz="1400" dirty="0"/>
              <a:t>-</a:t>
            </a:r>
            <a:r>
              <a:rPr lang="en-US" sz="1400" dirty="0"/>
              <a:t>witching (ZVS) operation, 10~20% margin</a:t>
            </a:r>
            <a:r>
              <a:rPr lang="tr-TR" sz="1400" dirty="0"/>
              <a:t> </a:t>
            </a:r>
            <a:r>
              <a:rPr lang="en-US" sz="1400" dirty="0"/>
              <a:t>should be introduced on the maximum gain when</a:t>
            </a:r>
            <a:r>
              <a:rPr lang="tr-TR" sz="1400" dirty="0"/>
              <a:t> </a:t>
            </a:r>
            <a:r>
              <a:rPr lang="tr-TR" sz="1400" dirty="0" err="1"/>
              <a:t>determining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peak</a:t>
            </a:r>
            <a:r>
              <a:rPr lang="tr-TR" sz="1400" dirty="0"/>
              <a:t> </a:t>
            </a:r>
            <a:r>
              <a:rPr lang="tr-TR" sz="1400" dirty="0" err="1"/>
              <a:t>gain</a:t>
            </a:r>
            <a:r>
              <a:rPr lang="tr-TR" sz="1400" dirty="0"/>
              <a:t>.</a:t>
            </a: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89ACFF-8207-45BF-89BB-6F1D416C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75" y="2154803"/>
            <a:ext cx="4054172" cy="37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E95FC-EEB7-4CF9-997E-3CD3E14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6A1353D-FE6C-4BFA-8385-5D7ED3A09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929" y="1829830"/>
                <a:ext cx="11863346" cy="402336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tr-TR" b="1" dirty="0"/>
                  <a:t>Design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transformer</a:t>
                </a:r>
                <a:r>
                  <a:rPr lang="tr-TR" b="1" dirty="0"/>
                  <a:t> </a:t>
                </a:r>
                <a:r>
                  <a:rPr lang="tr-TR" b="1" dirty="0" err="1"/>
                  <a:t>and</a:t>
                </a:r>
                <a:r>
                  <a:rPr lang="tr-TR" b="1" dirty="0"/>
                  <a:t> </a:t>
                </a:r>
                <a:r>
                  <a:rPr lang="tr-TR" b="1" dirty="0" err="1"/>
                  <a:t>select</a:t>
                </a:r>
                <a:r>
                  <a:rPr lang="tr-TR" b="1" dirty="0"/>
                  <a:t> </a:t>
                </a:r>
                <a:r>
                  <a:rPr lang="tr-TR" b="1" dirty="0" err="1"/>
                  <a:t>the</a:t>
                </a:r>
                <a:r>
                  <a:rPr lang="tr-TR" b="1" dirty="0"/>
                  <a:t> </a:t>
                </a:r>
                <a:r>
                  <a:rPr lang="tr-TR" b="1" dirty="0" err="1"/>
                  <a:t>resonant</a:t>
                </a:r>
                <a:r>
                  <a:rPr lang="tr-TR" b="1" dirty="0"/>
                  <a:t> </a:t>
                </a:r>
                <a:r>
                  <a:rPr lang="tr-TR" b="1" dirty="0" err="1"/>
                  <a:t>capacitor</a:t>
                </a:r>
                <a:endParaRPr lang="tr-TR" b="1" dirty="0"/>
              </a:p>
              <a:p>
                <a:pPr marL="201168" lvl="1" indent="0">
                  <a:buNone/>
                </a:pPr>
                <a:endParaRPr lang="tr-TR" b="1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.1,12.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201168" lvl="1" indent="0">
                  <a:buNone/>
                </a:pPr>
                <a:endParaRPr lang="tr-TR" b="1" dirty="0"/>
              </a:p>
              <a:p>
                <a:pPr marL="201168"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6A1353D-FE6C-4BFA-8385-5D7ED3A09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29" y="1829830"/>
                <a:ext cx="11863346" cy="4023360"/>
              </a:xfrm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42CD0556-FA65-450F-ACA3-3B08D150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9" y="3169814"/>
            <a:ext cx="5019675" cy="8667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B52921-CC0F-4DA3-B466-268BC7E4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4" y="4058738"/>
            <a:ext cx="3543300" cy="10096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40589E3-F25D-48E0-A51E-964A7FCA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94" y="5090538"/>
            <a:ext cx="3819525" cy="9144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4A3299-3F32-49C9-8F50-910A99EE8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189" y="1836750"/>
            <a:ext cx="4826936" cy="4076925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4C0C1202-3571-4613-B49B-3213123C9143}"/>
              </a:ext>
            </a:extLst>
          </p:cNvPr>
          <p:cNvSpPr txBox="1"/>
          <p:nvPr/>
        </p:nvSpPr>
        <p:spPr>
          <a:xfrm>
            <a:off x="7093865" y="5902597"/>
            <a:ext cx="44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Gain Curves of LLC Resonant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BB161A4-9070-40D9-86D3-69664477153D}"/>
              </a:ext>
            </a:extLst>
          </p:cNvPr>
          <p:cNvSpPr txBox="1"/>
          <p:nvPr/>
        </p:nvSpPr>
        <p:spPr>
          <a:xfrm>
            <a:off x="4162596" y="4356537"/>
            <a:ext cx="26659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From the gain curve of</a:t>
            </a:r>
            <a:r>
              <a:rPr lang="tr-TR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Figure, the minimum switching frequency </a:t>
            </a:r>
            <a:r>
              <a:rPr lang="tr-TR" sz="1400" dirty="0" err="1">
                <a:solidFill>
                  <a:schemeClr val="dk1"/>
                </a:solidFill>
              </a:rPr>
              <a:t>will</a:t>
            </a:r>
            <a:r>
              <a:rPr lang="tr-TR" sz="1400" dirty="0">
                <a:solidFill>
                  <a:schemeClr val="dk1"/>
                </a:solidFill>
              </a:rPr>
              <a:t> be </a:t>
            </a:r>
            <a:r>
              <a:rPr lang="tr-TR" sz="1400" dirty="0" err="1">
                <a:solidFill>
                  <a:schemeClr val="dk1"/>
                </a:solidFill>
              </a:rPr>
              <a:t>obtained</a:t>
            </a:r>
            <a:r>
              <a:rPr lang="tr-TR" sz="14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3DB2B3-3973-4D6A-9565-BF2B9E3661B4}"/>
              </a:ext>
            </a:extLst>
          </p:cNvPr>
          <p:cNvSpPr txBox="1"/>
          <p:nvPr/>
        </p:nvSpPr>
        <p:spPr>
          <a:xfrm>
            <a:off x="7411590" y="5540178"/>
            <a:ext cx="28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Therotical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alculation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ikdörtgen 3">
            <a:extLst>
              <a:ext uri="{FF2B5EF4-FFF2-40B4-BE49-F238E27FC236}">
                <a16:creationId xmlns:a16="http://schemas.microsoft.com/office/drawing/2014/main" id="{E7915E29-D3FF-446F-9146-4FD1A061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" y="840386"/>
            <a:ext cx="2951162" cy="534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4">
            <a:extLst>
              <a:ext uri="{FF2B5EF4-FFF2-40B4-BE49-F238E27FC236}">
                <a16:creationId xmlns:a16="http://schemas.microsoft.com/office/drawing/2014/main" id="{1979A0EC-93A3-4086-A4BC-BABEE510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46" y="1643660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‘n’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5">
            <a:extLst>
              <a:ext uri="{FF2B5EF4-FFF2-40B4-BE49-F238E27FC236}">
                <a16:creationId xmlns:a16="http://schemas.microsoft.com/office/drawing/2014/main" id="{31CCC425-AFA3-4674-996F-44940D8A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46" y="2769198"/>
            <a:ext cx="2941638" cy="322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Value of k and Q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6">
            <a:extLst>
              <a:ext uri="{FF2B5EF4-FFF2-40B4-BE49-F238E27FC236}">
                <a16:creationId xmlns:a16="http://schemas.microsoft.com/office/drawing/2014/main" id="{FA9F265D-0507-45ED-A037-0EA62BDD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84" y="2208810"/>
            <a:ext cx="2941637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Value of Mmax-Mmin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ikdörtgen 7">
            <a:extLst>
              <a:ext uri="{FF2B5EF4-FFF2-40B4-BE49-F238E27FC236}">
                <a16:creationId xmlns:a16="http://schemas.microsoft.com/office/drawing/2014/main" id="{41B1F6B9-11CB-4956-B51C-B4E9FDC9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3396396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M, k and Q Graph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ikdörtgen 8">
            <a:extLst>
              <a:ext uri="{FF2B5EF4-FFF2-40B4-BE49-F238E27FC236}">
                <a16:creationId xmlns:a16="http://schemas.microsoft.com/office/drawing/2014/main" id="{05B90069-FD7E-4345-AB28-D2CC748F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54" y="4048496"/>
            <a:ext cx="2435225" cy="66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values of M, k and Q is in the Limit.(ZVS)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Dikdörtgen 9">
            <a:extLst>
              <a:ext uri="{FF2B5EF4-FFF2-40B4-BE49-F238E27FC236}">
                <a16:creationId xmlns:a16="http://schemas.microsoft.com/office/drawing/2014/main" id="{F23F2361-A769-4109-B64F-69FFDF0C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5891172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‘Cr’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ikdörtgen 10">
            <a:extLst>
              <a:ext uri="{FF2B5EF4-FFF2-40B4-BE49-F238E27FC236}">
                <a16:creationId xmlns:a16="http://schemas.microsoft.com/office/drawing/2014/main" id="{5B8C246B-89B1-476B-A4A6-9D548134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71" y="5228196"/>
            <a:ext cx="2941638" cy="322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‘Rac’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345EBD4C-BC7E-4A5A-B270-A7FE8BA344E5}"/>
              </a:ext>
            </a:extLst>
          </p:cNvPr>
          <p:cNvCxnSpPr>
            <a:cxnSpLocks/>
          </p:cNvCxnSpPr>
          <p:nvPr/>
        </p:nvCxnSpPr>
        <p:spPr>
          <a:xfrm flipH="1">
            <a:off x="2377828" y="3168957"/>
            <a:ext cx="840" cy="1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F2F4C65-2445-4782-BAC2-12E125A4C1BA}"/>
              </a:ext>
            </a:extLst>
          </p:cNvPr>
          <p:cNvCxnSpPr>
            <a:cxnSpLocks/>
          </p:cNvCxnSpPr>
          <p:nvPr/>
        </p:nvCxnSpPr>
        <p:spPr>
          <a:xfrm flipH="1">
            <a:off x="2374202" y="376646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22A7D23E-80C9-434A-834E-0502C8BBAAE2}"/>
              </a:ext>
            </a:extLst>
          </p:cNvPr>
          <p:cNvCxnSpPr>
            <a:cxnSpLocks/>
          </p:cNvCxnSpPr>
          <p:nvPr/>
        </p:nvCxnSpPr>
        <p:spPr>
          <a:xfrm flipH="1">
            <a:off x="2407324" y="198211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A258E49-D63A-4206-B663-5F357AB8A60F}"/>
              </a:ext>
            </a:extLst>
          </p:cNvPr>
          <p:cNvCxnSpPr>
            <a:cxnSpLocks/>
          </p:cNvCxnSpPr>
          <p:nvPr/>
        </p:nvCxnSpPr>
        <p:spPr>
          <a:xfrm flipH="1">
            <a:off x="2407324" y="2542503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5942A68-EB10-4458-AF15-BA82A2826E66}"/>
              </a:ext>
            </a:extLst>
          </p:cNvPr>
          <p:cNvCxnSpPr>
            <a:cxnSpLocks/>
          </p:cNvCxnSpPr>
          <p:nvPr/>
        </p:nvCxnSpPr>
        <p:spPr>
          <a:xfrm flipH="1">
            <a:off x="2402368" y="1416965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A563CBB-9DC4-435B-853B-33229B9056B0}"/>
              </a:ext>
            </a:extLst>
          </p:cNvPr>
          <p:cNvCxnSpPr>
            <a:cxnSpLocks/>
          </p:cNvCxnSpPr>
          <p:nvPr/>
        </p:nvCxnSpPr>
        <p:spPr>
          <a:xfrm>
            <a:off x="2350390" y="4779458"/>
            <a:ext cx="0" cy="35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4488885-9E58-4360-A183-D2FB8CB2A69B}"/>
              </a:ext>
            </a:extLst>
          </p:cNvPr>
          <p:cNvCxnSpPr>
            <a:cxnSpLocks/>
          </p:cNvCxnSpPr>
          <p:nvPr/>
        </p:nvCxnSpPr>
        <p:spPr>
          <a:xfrm flipH="1">
            <a:off x="2350390" y="5611496"/>
            <a:ext cx="0" cy="22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37">
            <a:extLst>
              <a:ext uri="{FF2B5EF4-FFF2-40B4-BE49-F238E27FC236}">
                <a16:creationId xmlns:a16="http://schemas.microsoft.com/office/drawing/2014/main" id="{CB0CF900-A563-4A60-B8C3-3B73C379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30" y="4779458"/>
            <a:ext cx="58217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F2873E1A-B986-4B48-9BB2-30CDBA9F23A0}"/>
              </a:ext>
            </a:extLst>
          </p:cNvPr>
          <p:cNvCxnSpPr>
            <a:cxnSpLocks/>
          </p:cNvCxnSpPr>
          <p:nvPr/>
        </p:nvCxnSpPr>
        <p:spPr>
          <a:xfrm flipH="1" flipV="1">
            <a:off x="647244" y="2962677"/>
            <a:ext cx="218440" cy="1324610"/>
          </a:xfrm>
          <a:prstGeom prst="bentConnector3">
            <a:avLst>
              <a:gd name="adj1" fmla="val 17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37">
            <a:extLst>
              <a:ext uri="{FF2B5EF4-FFF2-40B4-BE49-F238E27FC236}">
                <a16:creationId xmlns:a16="http://schemas.microsoft.com/office/drawing/2014/main" id="{DEBA1613-5CCF-4110-84A8-6082CD7A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28" y="4337427"/>
            <a:ext cx="5616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">
                <a:extLst>
                  <a:ext uri="{FF2B5EF4-FFF2-40B4-BE49-F238E27FC236}">
                    <a16:creationId xmlns:a16="http://schemas.microsoft.com/office/drawing/2014/main" id="{F346DFB4-00C5-4FDD-94BB-BECE34EFF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6298" y="1049934"/>
                <a:ext cx="6192520" cy="48412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results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calculated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as;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%96</a:t>
                </a:r>
                <a14:m>
                  <m:oMath xmlns:m="http://schemas.openxmlformats.org/officeDocument/2006/math"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</m:t>
                    </m:r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363.276V                  k = 9.4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150 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400 V                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148.8W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1.1066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tr-TR" sz="14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=4.375                                                       </m:t>
                    </m:r>
                    <m:sSup>
                      <m:s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1.22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251.9 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Ω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 19.03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nF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110 </a:t>
                </a:r>
                <a:r>
                  <a:rPr lang="tr-TR" sz="1400" dirty="0" err="1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600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𝑙𝑘𝑝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57.78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𝑙𝑘𝑠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2.879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uF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542.2177 </a:t>
                </a:r>
                <a:r>
                  <a:rPr lang="tr-TR" sz="1400" dirty="0" err="1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       </m:t>
                        </m:r>
                        <m:r>
                          <a:rPr lang="tr-TR" sz="1400" b="0" i="1" smtClean="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𝑅𝑀𝑆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1.044 A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</m:t>
                        </m:r>
                      </m:sub>
                      <m:sup>
                        <m:r>
                          <a:rPr lang="tr-TR" sz="1400" i="1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p>
                    </m:sSubSup>
                  </m:oMath>
                </a14:m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tr-TR" sz="1400" dirty="0">
                    <a:solidFill>
                      <a:srgbClr val="595959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495</a:t>
                </a:r>
                <a:r>
                  <a:rPr lang="tr-TR" sz="14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                                                  Q = 0.302</a:t>
                </a:r>
                <a:endParaRPr lang="tr-TR" sz="14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1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000"/>
                  </a:spcAft>
                </a:pPr>
                <a:r>
                  <a:rPr lang="tr-TR" sz="110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4" name="Metin Kutusu 2">
                <a:extLst>
                  <a:ext uri="{FF2B5EF4-FFF2-40B4-BE49-F238E27FC236}">
                    <a16:creationId xmlns:a16="http://schemas.microsoft.com/office/drawing/2014/main" id="{F346DFB4-00C5-4FDD-94BB-BECE34EF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298" y="1049934"/>
                <a:ext cx="6192520" cy="4841238"/>
              </a:xfrm>
              <a:prstGeom prst="rect">
                <a:avLst/>
              </a:prstGeom>
              <a:blipFill>
                <a:blip r:embed="rId2"/>
                <a:stretch>
                  <a:fillRect l="-197" b="-37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Metin kutusu 33">
            <a:extLst>
              <a:ext uri="{FF2B5EF4-FFF2-40B4-BE49-F238E27FC236}">
                <a16:creationId xmlns:a16="http://schemas.microsoft.com/office/drawing/2014/main" id="{96E09660-E870-4B34-880C-353FE3E1D8BC}"/>
              </a:ext>
            </a:extLst>
          </p:cNvPr>
          <p:cNvSpPr txBox="1"/>
          <p:nvPr/>
        </p:nvSpPr>
        <p:spPr>
          <a:xfrm>
            <a:off x="7935402" y="5932725"/>
            <a:ext cx="29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tr-T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tr-T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8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FB106-5C97-4B7F-97EE-4CBF8C08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63885C-34A6-4736-833E-4FC1CD17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828801"/>
            <a:ext cx="11562735" cy="43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974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709</Words>
  <Application>Microsoft Office PowerPoint</Application>
  <PresentationFormat>Geniş ekran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Geçmişe bakış</vt:lpstr>
      <vt:lpstr>High Power Efficiency Design Approach of a LLC Resonant Converter for UPS Battery Charger Application and Battery Charge-Discharge Regression Model </vt:lpstr>
      <vt:lpstr>PowerPoint Sunusu</vt:lpstr>
      <vt:lpstr>Introduction</vt:lpstr>
      <vt:lpstr>LLC Rezonant Converter</vt:lpstr>
      <vt:lpstr>Circuit Design </vt:lpstr>
      <vt:lpstr>Circuit Design </vt:lpstr>
      <vt:lpstr>Circuit Design </vt:lpstr>
      <vt:lpstr>PowerPoint Sunusu</vt:lpstr>
      <vt:lpstr>Simulation Results</vt:lpstr>
      <vt:lpstr>Simulation Results</vt:lpstr>
      <vt:lpstr>PowerPoint Sunusu</vt:lpstr>
      <vt:lpstr>PowerPoint Sunusu</vt:lpstr>
      <vt:lpstr>PCB Design </vt:lpstr>
      <vt:lpstr>Regression Models with Machine Learning </vt:lpstr>
      <vt:lpstr>Regression Models with  Machine Learning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Power Efficiency Design Approach of a LLC Resonant Converter for UPS Battery Charger Application and Battery Charge-Discharge Regression Model </dc:title>
  <dc:creator>Turhan Can KARGIN</dc:creator>
  <cp:lastModifiedBy>Turhan Can KARGIN</cp:lastModifiedBy>
  <cp:revision>8</cp:revision>
  <dcterms:created xsi:type="dcterms:W3CDTF">2020-06-20T21:02:13Z</dcterms:created>
  <dcterms:modified xsi:type="dcterms:W3CDTF">2020-06-24T22:35:31Z</dcterms:modified>
</cp:coreProperties>
</file>