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Açık Stil 3 - Vurgu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F8E38B-972C-421F-A2E3-872E544DA6A8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</dgm:pt>
    <dgm:pt modelId="{2048DBF0-9472-4516-8548-AB3635CC5E21}">
      <dgm:prSet phldrT="[Metin]" custT="1"/>
      <dgm:spPr/>
      <dgm:t>
        <a:bodyPr/>
        <a:lstStyle/>
        <a:p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Designing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circuit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by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using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PCB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design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program (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Eagle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),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production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testing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of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circuit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Also,comparison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practical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theoretical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simulation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results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will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be done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soon</a:t>
          </a:r>
          <a:r>
            <a:rPr lang="tr-TR" sz="1400" b="1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tr-TR" sz="1400" b="1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DBE9882-278E-4EC5-9273-84390E0A348B}" type="parTrans" cxnId="{D1F32C6F-4321-4DE9-9DCF-52D9537B558D}">
      <dgm:prSet/>
      <dgm:spPr/>
      <dgm:t>
        <a:bodyPr/>
        <a:lstStyle/>
        <a:p>
          <a:endParaRPr lang="tr-TR" sz="2000" b="1" i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D125A45-B6AA-4729-BB6A-5FC69953D86A}" type="sibTrans" cxnId="{D1F32C6F-4321-4DE9-9DCF-52D9537B558D}">
      <dgm:prSet custT="1"/>
      <dgm:spPr/>
      <dgm:t>
        <a:bodyPr/>
        <a:lstStyle/>
        <a:p>
          <a:endParaRPr lang="tr-TR" sz="2000" b="1" i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FFC24F9-BB3C-4799-84FC-9B922C2DC6E1}">
      <dgm:prSet phldrT="[Metin]" custT="1"/>
      <dgm:spPr/>
      <dgm:t>
        <a:bodyPr/>
        <a:lstStyle/>
        <a:p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Creating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database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obtained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data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creating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battery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charge-discharge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regression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model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were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done.</a:t>
          </a:r>
          <a:endParaRPr lang="tr-TR" sz="600" b="1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58B98A-E4F1-4566-A715-5C9A1B61E683}" type="parTrans" cxnId="{37BE4553-9A91-4BD8-A125-01461744A5ED}">
      <dgm:prSet/>
      <dgm:spPr/>
      <dgm:t>
        <a:bodyPr/>
        <a:lstStyle/>
        <a:p>
          <a:endParaRPr lang="tr-TR" sz="2000" b="1" i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57A839-7BE0-4494-952E-9296757572F9}" type="sibTrans" cxnId="{37BE4553-9A91-4BD8-A125-01461744A5ED}">
      <dgm:prSet/>
      <dgm:spPr/>
      <dgm:t>
        <a:bodyPr/>
        <a:lstStyle/>
        <a:p>
          <a:endParaRPr lang="tr-TR" sz="2000" b="1" i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CFE373-616C-48E2-B2F5-2A06784FE0A5}">
      <dgm:prSet phldrT="[Metin]" custT="1"/>
      <dgm:spPr/>
      <dgm:t>
        <a:bodyPr/>
        <a:lstStyle/>
        <a:p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Simulation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of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system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simulation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program (PSIM)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comparison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theoretical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results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were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done.</a:t>
          </a:r>
        </a:p>
      </dgm:t>
    </dgm:pt>
    <dgm:pt modelId="{82E4002C-3770-4EE3-AFB0-CEA3B97B2922}" type="parTrans" cxnId="{3B3DE567-FDFC-41EB-AAF3-093E98E389E4}">
      <dgm:prSet/>
      <dgm:spPr/>
      <dgm:t>
        <a:bodyPr/>
        <a:lstStyle/>
        <a:p>
          <a:endParaRPr lang="tr-TR" sz="2000" b="1" i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CD4F46F-4E07-4135-9401-B87FEF33DBA0}" type="sibTrans" cxnId="{3B3DE567-FDFC-41EB-AAF3-093E98E389E4}">
      <dgm:prSet custT="1"/>
      <dgm:spPr/>
      <dgm:t>
        <a:bodyPr/>
        <a:lstStyle/>
        <a:p>
          <a:endParaRPr lang="tr-TR" sz="3200" b="1" i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D00C0FA-81E1-4894-B553-7A93B1B27AFE}">
      <dgm:prSet phldrT="[Metin]" custT="1"/>
      <dgm:spPr/>
      <dgm:t>
        <a:bodyPr/>
        <a:lstStyle/>
        <a:p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Circuit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analysing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therotical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calculations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were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made</a:t>
          </a:r>
          <a:r>
            <a:rPr lang="tr-TR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 </a:t>
          </a:r>
        </a:p>
      </dgm:t>
    </dgm:pt>
    <dgm:pt modelId="{2E72938D-4E5A-468A-A4AB-72DF7FEC64C1}" type="sibTrans" cxnId="{817689E4-3545-4071-8ECC-D61C6BA48CBD}">
      <dgm:prSet custT="1"/>
      <dgm:spPr/>
      <dgm:t>
        <a:bodyPr/>
        <a:lstStyle/>
        <a:p>
          <a:endParaRPr lang="tr-TR" sz="3200" b="1" i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105475-39F8-40A8-9AE2-9867B1D319B4}" type="parTrans" cxnId="{817689E4-3545-4071-8ECC-D61C6BA48CBD}">
      <dgm:prSet/>
      <dgm:spPr/>
      <dgm:t>
        <a:bodyPr/>
        <a:lstStyle/>
        <a:p>
          <a:endParaRPr lang="tr-TR" sz="2000" b="1" i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80348F-903F-4020-8BD4-AD765FCC4169}" type="pres">
      <dgm:prSet presAssocID="{BDF8E38B-972C-421F-A2E3-872E544DA6A8}" presName="outerComposite" presStyleCnt="0">
        <dgm:presLayoutVars>
          <dgm:chMax val="5"/>
          <dgm:dir/>
          <dgm:resizeHandles val="exact"/>
        </dgm:presLayoutVars>
      </dgm:prSet>
      <dgm:spPr/>
    </dgm:pt>
    <dgm:pt modelId="{A33026A2-5D5A-4398-A583-AA77E1517117}" type="pres">
      <dgm:prSet presAssocID="{BDF8E38B-972C-421F-A2E3-872E544DA6A8}" presName="dummyMaxCanvas" presStyleCnt="0">
        <dgm:presLayoutVars/>
      </dgm:prSet>
      <dgm:spPr/>
    </dgm:pt>
    <dgm:pt modelId="{96109BE7-FB47-4EBC-A61B-01EE1FB1238E}" type="pres">
      <dgm:prSet presAssocID="{BDF8E38B-972C-421F-A2E3-872E544DA6A8}" presName="FourNodes_1" presStyleLbl="node1" presStyleIdx="0" presStyleCnt="4">
        <dgm:presLayoutVars>
          <dgm:bulletEnabled val="1"/>
        </dgm:presLayoutVars>
      </dgm:prSet>
      <dgm:spPr/>
    </dgm:pt>
    <dgm:pt modelId="{510942B3-D403-494E-AAA6-F1DDA9115569}" type="pres">
      <dgm:prSet presAssocID="{BDF8E38B-972C-421F-A2E3-872E544DA6A8}" presName="FourNodes_2" presStyleLbl="node1" presStyleIdx="1" presStyleCnt="4">
        <dgm:presLayoutVars>
          <dgm:bulletEnabled val="1"/>
        </dgm:presLayoutVars>
      </dgm:prSet>
      <dgm:spPr/>
    </dgm:pt>
    <dgm:pt modelId="{B7A51AD5-EC8C-44D7-97EE-044FBF40654E}" type="pres">
      <dgm:prSet presAssocID="{BDF8E38B-972C-421F-A2E3-872E544DA6A8}" presName="FourNodes_3" presStyleLbl="node1" presStyleIdx="2" presStyleCnt="4">
        <dgm:presLayoutVars>
          <dgm:bulletEnabled val="1"/>
        </dgm:presLayoutVars>
      </dgm:prSet>
      <dgm:spPr/>
    </dgm:pt>
    <dgm:pt modelId="{4B4B7E98-A78D-41A6-AC6E-A52D1910B0DB}" type="pres">
      <dgm:prSet presAssocID="{BDF8E38B-972C-421F-A2E3-872E544DA6A8}" presName="FourNodes_4" presStyleLbl="node1" presStyleIdx="3" presStyleCnt="4">
        <dgm:presLayoutVars>
          <dgm:bulletEnabled val="1"/>
        </dgm:presLayoutVars>
      </dgm:prSet>
      <dgm:spPr/>
    </dgm:pt>
    <dgm:pt modelId="{418D9901-0C58-41E3-B1A2-D9520E8B9176}" type="pres">
      <dgm:prSet presAssocID="{BDF8E38B-972C-421F-A2E3-872E544DA6A8}" presName="FourConn_1-2" presStyleLbl="fgAccFollowNode1" presStyleIdx="0" presStyleCnt="3">
        <dgm:presLayoutVars>
          <dgm:bulletEnabled val="1"/>
        </dgm:presLayoutVars>
      </dgm:prSet>
      <dgm:spPr/>
    </dgm:pt>
    <dgm:pt modelId="{F4FA86F1-7577-45EE-BF99-7EACC05848E5}" type="pres">
      <dgm:prSet presAssocID="{BDF8E38B-972C-421F-A2E3-872E544DA6A8}" presName="FourConn_2-3" presStyleLbl="fgAccFollowNode1" presStyleIdx="1" presStyleCnt="3">
        <dgm:presLayoutVars>
          <dgm:bulletEnabled val="1"/>
        </dgm:presLayoutVars>
      </dgm:prSet>
      <dgm:spPr/>
    </dgm:pt>
    <dgm:pt modelId="{1ECF8794-C116-4A1D-AF43-6A538356CC72}" type="pres">
      <dgm:prSet presAssocID="{BDF8E38B-972C-421F-A2E3-872E544DA6A8}" presName="FourConn_3-4" presStyleLbl="fgAccFollowNode1" presStyleIdx="2" presStyleCnt="3">
        <dgm:presLayoutVars>
          <dgm:bulletEnabled val="1"/>
        </dgm:presLayoutVars>
      </dgm:prSet>
      <dgm:spPr/>
    </dgm:pt>
    <dgm:pt modelId="{9F77FC01-EDDB-4B05-A907-A1894ABDE927}" type="pres">
      <dgm:prSet presAssocID="{BDF8E38B-972C-421F-A2E3-872E544DA6A8}" presName="FourNodes_1_text" presStyleLbl="node1" presStyleIdx="3" presStyleCnt="4">
        <dgm:presLayoutVars>
          <dgm:bulletEnabled val="1"/>
        </dgm:presLayoutVars>
      </dgm:prSet>
      <dgm:spPr/>
    </dgm:pt>
    <dgm:pt modelId="{4CD7A43A-6925-4625-965E-236A0794A95F}" type="pres">
      <dgm:prSet presAssocID="{BDF8E38B-972C-421F-A2E3-872E544DA6A8}" presName="FourNodes_2_text" presStyleLbl="node1" presStyleIdx="3" presStyleCnt="4">
        <dgm:presLayoutVars>
          <dgm:bulletEnabled val="1"/>
        </dgm:presLayoutVars>
      </dgm:prSet>
      <dgm:spPr/>
    </dgm:pt>
    <dgm:pt modelId="{131FA2EA-722A-4288-805C-D885342ECACF}" type="pres">
      <dgm:prSet presAssocID="{BDF8E38B-972C-421F-A2E3-872E544DA6A8}" presName="FourNodes_3_text" presStyleLbl="node1" presStyleIdx="3" presStyleCnt="4">
        <dgm:presLayoutVars>
          <dgm:bulletEnabled val="1"/>
        </dgm:presLayoutVars>
      </dgm:prSet>
      <dgm:spPr/>
    </dgm:pt>
    <dgm:pt modelId="{E5803032-6A3C-4F99-BCA8-EF51EDDF1C00}" type="pres">
      <dgm:prSet presAssocID="{BDF8E38B-972C-421F-A2E3-872E544DA6A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8B5D103-9A51-4718-BD1E-25F8B95FFB84}" type="presOf" srcId="{BDF8E38B-972C-421F-A2E3-872E544DA6A8}" destId="{8A80348F-903F-4020-8BD4-AD765FCC4169}" srcOrd="0" destOrd="0" presId="urn:microsoft.com/office/officeart/2005/8/layout/vProcess5"/>
    <dgm:cxn modelId="{AED3AE31-DE20-465E-B309-257AA264AEB1}" type="presOf" srcId="{ED00C0FA-81E1-4894-B553-7A93B1B27AFE}" destId="{96109BE7-FB47-4EBC-A61B-01EE1FB1238E}" srcOrd="0" destOrd="0" presId="urn:microsoft.com/office/officeart/2005/8/layout/vProcess5"/>
    <dgm:cxn modelId="{6166A733-8A78-460A-AA6B-B299D4398C65}" type="presOf" srcId="{8D125A45-B6AA-4729-BB6A-5FC69953D86A}" destId="{1ECF8794-C116-4A1D-AF43-6A538356CC72}" srcOrd="0" destOrd="0" presId="urn:microsoft.com/office/officeart/2005/8/layout/vProcess5"/>
    <dgm:cxn modelId="{4A9DBD5F-2859-4636-97EA-11A9FF5EC480}" type="presOf" srcId="{DECFE373-616C-48E2-B2F5-2A06784FE0A5}" destId="{510942B3-D403-494E-AAA6-F1DDA9115569}" srcOrd="0" destOrd="0" presId="urn:microsoft.com/office/officeart/2005/8/layout/vProcess5"/>
    <dgm:cxn modelId="{3B3DE567-FDFC-41EB-AAF3-093E98E389E4}" srcId="{BDF8E38B-972C-421F-A2E3-872E544DA6A8}" destId="{DECFE373-616C-48E2-B2F5-2A06784FE0A5}" srcOrd="1" destOrd="0" parTransId="{82E4002C-3770-4EE3-AFB0-CEA3B97B2922}" sibTransId="{BCD4F46F-4E07-4135-9401-B87FEF33DBA0}"/>
    <dgm:cxn modelId="{D1F32C6F-4321-4DE9-9DCF-52D9537B558D}" srcId="{BDF8E38B-972C-421F-A2E3-872E544DA6A8}" destId="{2048DBF0-9472-4516-8548-AB3635CC5E21}" srcOrd="2" destOrd="0" parTransId="{3DBE9882-278E-4EC5-9273-84390E0A348B}" sibTransId="{8D125A45-B6AA-4729-BB6A-5FC69953D86A}"/>
    <dgm:cxn modelId="{37BE4553-9A91-4BD8-A125-01461744A5ED}" srcId="{BDF8E38B-972C-421F-A2E3-872E544DA6A8}" destId="{8FFC24F9-BB3C-4799-84FC-9B922C2DC6E1}" srcOrd="3" destOrd="0" parTransId="{DE58B98A-E4F1-4566-A715-5C9A1B61E683}" sibTransId="{AA57A839-7BE0-4494-952E-9296757572F9}"/>
    <dgm:cxn modelId="{EDDD0D75-7B91-4724-A7A8-E2BE7C74D350}" type="presOf" srcId="{2048DBF0-9472-4516-8548-AB3635CC5E21}" destId="{B7A51AD5-EC8C-44D7-97EE-044FBF40654E}" srcOrd="0" destOrd="0" presId="urn:microsoft.com/office/officeart/2005/8/layout/vProcess5"/>
    <dgm:cxn modelId="{3A0CE194-DC8D-4D30-969E-59D314C01056}" type="presOf" srcId="{BCD4F46F-4E07-4135-9401-B87FEF33DBA0}" destId="{F4FA86F1-7577-45EE-BF99-7EACC05848E5}" srcOrd="0" destOrd="0" presId="urn:microsoft.com/office/officeart/2005/8/layout/vProcess5"/>
    <dgm:cxn modelId="{C640E3A1-CCC1-4C15-A80F-7F9092F6B5ED}" type="presOf" srcId="{ED00C0FA-81E1-4894-B553-7A93B1B27AFE}" destId="{9F77FC01-EDDB-4B05-A907-A1894ABDE927}" srcOrd="1" destOrd="0" presId="urn:microsoft.com/office/officeart/2005/8/layout/vProcess5"/>
    <dgm:cxn modelId="{B0FE9EB6-0ED0-49F4-A478-C455CA1D3693}" type="presOf" srcId="{2048DBF0-9472-4516-8548-AB3635CC5E21}" destId="{131FA2EA-722A-4288-805C-D885342ECACF}" srcOrd="1" destOrd="0" presId="urn:microsoft.com/office/officeart/2005/8/layout/vProcess5"/>
    <dgm:cxn modelId="{031C9BE3-C280-4EBC-9953-446039CAA982}" type="presOf" srcId="{8FFC24F9-BB3C-4799-84FC-9B922C2DC6E1}" destId="{E5803032-6A3C-4F99-BCA8-EF51EDDF1C00}" srcOrd="1" destOrd="0" presId="urn:microsoft.com/office/officeart/2005/8/layout/vProcess5"/>
    <dgm:cxn modelId="{C3563CE4-68E3-4585-828D-45E1DA67215F}" type="presOf" srcId="{2E72938D-4E5A-468A-A4AB-72DF7FEC64C1}" destId="{418D9901-0C58-41E3-B1A2-D9520E8B9176}" srcOrd="0" destOrd="0" presId="urn:microsoft.com/office/officeart/2005/8/layout/vProcess5"/>
    <dgm:cxn modelId="{817689E4-3545-4071-8ECC-D61C6BA48CBD}" srcId="{BDF8E38B-972C-421F-A2E3-872E544DA6A8}" destId="{ED00C0FA-81E1-4894-B553-7A93B1B27AFE}" srcOrd="0" destOrd="0" parTransId="{7D105475-39F8-40A8-9AE2-9867B1D319B4}" sibTransId="{2E72938D-4E5A-468A-A4AB-72DF7FEC64C1}"/>
    <dgm:cxn modelId="{329918F8-CAA2-48FB-A983-2DE501F27E7E}" type="presOf" srcId="{DECFE373-616C-48E2-B2F5-2A06784FE0A5}" destId="{4CD7A43A-6925-4625-965E-236A0794A95F}" srcOrd="1" destOrd="0" presId="urn:microsoft.com/office/officeart/2005/8/layout/vProcess5"/>
    <dgm:cxn modelId="{79D748FC-5F87-4DEB-B767-731B9BF1304D}" type="presOf" srcId="{8FFC24F9-BB3C-4799-84FC-9B922C2DC6E1}" destId="{4B4B7E98-A78D-41A6-AC6E-A52D1910B0DB}" srcOrd="0" destOrd="0" presId="urn:microsoft.com/office/officeart/2005/8/layout/vProcess5"/>
    <dgm:cxn modelId="{A0005EB2-5D88-4C59-A1B8-3258E4F4C712}" type="presParOf" srcId="{8A80348F-903F-4020-8BD4-AD765FCC4169}" destId="{A33026A2-5D5A-4398-A583-AA77E1517117}" srcOrd="0" destOrd="0" presId="urn:microsoft.com/office/officeart/2005/8/layout/vProcess5"/>
    <dgm:cxn modelId="{FAD2EF9D-00BC-46F2-ADDB-5BD4F7D95801}" type="presParOf" srcId="{8A80348F-903F-4020-8BD4-AD765FCC4169}" destId="{96109BE7-FB47-4EBC-A61B-01EE1FB1238E}" srcOrd="1" destOrd="0" presId="urn:microsoft.com/office/officeart/2005/8/layout/vProcess5"/>
    <dgm:cxn modelId="{A3286593-4349-4913-8686-790F3EBE7ABF}" type="presParOf" srcId="{8A80348F-903F-4020-8BD4-AD765FCC4169}" destId="{510942B3-D403-494E-AAA6-F1DDA9115569}" srcOrd="2" destOrd="0" presId="urn:microsoft.com/office/officeart/2005/8/layout/vProcess5"/>
    <dgm:cxn modelId="{A9DA9B3D-A9E1-4389-8679-B89644E0F34F}" type="presParOf" srcId="{8A80348F-903F-4020-8BD4-AD765FCC4169}" destId="{B7A51AD5-EC8C-44D7-97EE-044FBF40654E}" srcOrd="3" destOrd="0" presId="urn:microsoft.com/office/officeart/2005/8/layout/vProcess5"/>
    <dgm:cxn modelId="{770908D8-3042-43C7-B366-7B5862A0FDE1}" type="presParOf" srcId="{8A80348F-903F-4020-8BD4-AD765FCC4169}" destId="{4B4B7E98-A78D-41A6-AC6E-A52D1910B0DB}" srcOrd="4" destOrd="0" presId="urn:microsoft.com/office/officeart/2005/8/layout/vProcess5"/>
    <dgm:cxn modelId="{39C0B3D7-A61B-47AF-A04F-EC012693BF93}" type="presParOf" srcId="{8A80348F-903F-4020-8BD4-AD765FCC4169}" destId="{418D9901-0C58-41E3-B1A2-D9520E8B9176}" srcOrd="5" destOrd="0" presId="urn:microsoft.com/office/officeart/2005/8/layout/vProcess5"/>
    <dgm:cxn modelId="{003D0713-C904-412C-9013-1E5150EF66C5}" type="presParOf" srcId="{8A80348F-903F-4020-8BD4-AD765FCC4169}" destId="{F4FA86F1-7577-45EE-BF99-7EACC05848E5}" srcOrd="6" destOrd="0" presId="urn:microsoft.com/office/officeart/2005/8/layout/vProcess5"/>
    <dgm:cxn modelId="{4AAD4137-5E09-48AA-B065-39DA6BD67BB5}" type="presParOf" srcId="{8A80348F-903F-4020-8BD4-AD765FCC4169}" destId="{1ECF8794-C116-4A1D-AF43-6A538356CC72}" srcOrd="7" destOrd="0" presId="urn:microsoft.com/office/officeart/2005/8/layout/vProcess5"/>
    <dgm:cxn modelId="{49F95221-ADEF-426C-A5FD-A01319ABEFF3}" type="presParOf" srcId="{8A80348F-903F-4020-8BD4-AD765FCC4169}" destId="{9F77FC01-EDDB-4B05-A907-A1894ABDE927}" srcOrd="8" destOrd="0" presId="urn:microsoft.com/office/officeart/2005/8/layout/vProcess5"/>
    <dgm:cxn modelId="{4D188E5B-C02A-4180-B9B6-63E62DE1C420}" type="presParOf" srcId="{8A80348F-903F-4020-8BD4-AD765FCC4169}" destId="{4CD7A43A-6925-4625-965E-236A0794A95F}" srcOrd="9" destOrd="0" presId="urn:microsoft.com/office/officeart/2005/8/layout/vProcess5"/>
    <dgm:cxn modelId="{9718A123-465D-457C-8807-B292AC2630F4}" type="presParOf" srcId="{8A80348F-903F-4020-8BD4-AD765FCC4169}" destId="{131FA2EA-722A-4288-805C-D885342ECACF}" srcOrd="10" destOrd="0" presId="urn:microsoft.com/office/officeart/2005/8/layout/vProcess5"/>
    <dgm:cxn modelId="{F7762CFE-1444-431B-A123-779AE488DD78}" type="presParOf" srcId="{8A80348F-903F-4020-8BD4-AD765FCC4169}" destId="{E5803032-6A3C-4F99-BCA8-EF51EDDF1C0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09BE7-FB47-4EBC-A61B-01EE1FB1238E}">
      <dsp:nvSpPr>
        <dsp:cNvPr id="0" name=""/>
        <dsp:cNvSpPr/>
      </dsp:nvSpPr>
      <dsp:spPr>
        <a:xfrm>
          <a:off x="0" y="0"/>
          <a:ext cx="8498608" cy="9547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Circuit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analysing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therotical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calculations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were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made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 </a:t>
          </a:r>
        </a:p>
      </dsp:txBody>
      <dsp:txXfrm>
        <a:off x="27964" y="27964"/>
        <a:ext cx="7387662" cy="898839"/>
      </dsp:txXfrm>
    </dsp:sp>
    <dsp:sp modelId="{510942B3-D403-494E-AAA6-F1DDA9115569}">
      <dsp:nvSpPr>
        <dsp:cNvPr id="0" name=""/>
        <dsp:cNvSpPr/>
      </dsp:nvSpPr>
      <dsp:spPr>
        <a:xfrm>
          <a:off x="711758" y="1128361"/>
          <a:ext cx="8498608" cy="9547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Simulation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of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system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simulation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program (PSIM)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comparison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theoretical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results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were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done.</a:t>
          </a:r>
        </a:p>
      </dsp:txBody>
      <dsp:txXfrm>
        <a:off x="739722" y="1156325"/>
        <a:ext cx="7110323" cy="898839"/>
      </dsp:txXfrm>
    </dsp:sp>
    <dsp:sp modelId="{B7A51AD5-EC8C-44D7-97EE-044FBF40654E}">
      <dsp:nvSpPr>
        <dsp:cNvPr id="0" name=""/>
        <dsp:cNvSpPr/>
      </dsp:nvSpPr>
      <dsp:spPr>
        <a:xfrm>
          <a:off x="1412893" y="2256723"/>
          <a:ext cx="8498608" cy="9547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Designing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circuit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by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using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PCB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design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program (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Eagle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),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production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testing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of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circuit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Also,comparison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practical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theoretical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simulation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results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will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be done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soon</a:t>
          </a:r>
          <a:r>
            <a:rPr lang="tr-TR" sz="1400" b="1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tr-TR" sz="1400" b="1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40857" y="2284687"/>
        <a:ext cx="7120946" cy="898839"/>
      </dsp:txXfrm>
    </dsp:sp>
    <dsp:sp modelId="{4B4B7E98-A78D-41A6-AC6E-A52D1910B0DB}">
      <dsp:nvSpPr>
        <dsp:cNvPr id="0" name=""/>
        <dsp:cNvSpPr/>
      </dsp:nvSpPr>
      <dsp:spPr>
        <a:xfrm>
          <a:off x="2124652" y="3385084"/>
          <a:ext cx="8498608" cy="9547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Creating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database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obtained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data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creating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battery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charge-discharge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regression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model </a:t>
          </a:r>
          <a:r>
            <a:rPr lang="tr-TR" sz="14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were</a:t>
          </a:r>
          <a:r>
            <a:rPr lang="tr-TR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done.</a:t>
          </a:r>
          <a:endParaRPr lang="tr-TR" sz="600" b="1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52616" y="3413048"/>
        <a:ext cx="7110323" cy="898839"/>
      </dsp:txXfrm>
    </dsp:sp>
    <dsp:sp modelId="{418D9901-0C58-41E3-B1A2-D9520E8B9176}">
      <dsp:nvSpPr>
        <dsp:cNvPr id="0" name=""/>
        <dsp:cNvSpPr/>
      </dsp:nvSpPr>
      <dsp:spPr>
        <a:xfrm>
          <a:off x="7878009" y="731265"/>
          <a:ext cx="620598" cy="6205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3200" b="1" i="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017644" y="731265"/>
        <a:ext cx="341328" cy="467000"/>
      </dsp:txXfrm>
    </dsp:sp>
    <dsp:sp modelId="{F4FA86F1-7577-45EE-BF99-7EACC05848E5}">
      <dsp:nvSpPr>
        <dsp:cNvPr id="0" name=""/>
        <dsp:cNvSpPr/>
      </dsp:nvSpPr>
      <dsp:spPr>
        <a:xfrm>
          <a:off x="8589768" y="1859626"/>
          <a:ext cx="620598" cy="6205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3200" b="1" i="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29403" y="1859626"/>
        <a:ext cx="341328" cy="467000"/>
      </dsp:txXfrm>
    </dsp:sp>
    <dsp:sp modelId="{1ECF8794-C116-4A1D-AF43-6A538356CC72}">
      <dsp:nvSpPr>
        <dsp:cNvPr id="0" name=""/>
        <dsp:cNvSpPr/>
      </dsp:nvSpPr>
      <dsp:spPr>
        <a:xfrm>
          <a:off x="9290903" y="2987988"/>
          <a:ext cx="620598" cy="62059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0" b="1" i="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430538" y="2987988"/>
        <a:ext cx="341328" cy="46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B589-5C87-4A43-A3C2-DAB4DBE265A7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9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B589-5C87-4A43-A3C2-DAB4DBE265A7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064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B589-5C87-4A43-A3C2-DAB4DBE265A7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370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B589-5C87-4A43-A3C2-DAB4DBE265A7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136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B589-5C87-4A43-A3C2-DAB4DBE265A7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B589-5C87-4A43-A3C2-DAB4DBE265A7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784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B589-5C87-4A43-A3C2-DAB4DBE265A7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033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B589-5C87-4A43-A3C2-DAB4DBE265A7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203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B589-5C87-4A43-A3C2-DAB4DBE265A7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72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D7B589-5C87-4A43-A3C2-DAB4DBE265A7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52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B589-5C87-4A43-A3C2-DAB4DBE265A7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447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D7B589-5C87-4A43-A3C2-DAB4DBE265A7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7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F89B8B-73FC-47EE-85E8-9EF895AB7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15" y="1878560"/>
            <a:ext cx="10337636" cy="3281836"/>
          </a:xfrm>
        </p:spPr>
        <p:txBody>
          <a:bodyPr>
            <a:normAutofit/>
          </a:bodyPr>
          <a:lstStyle/>
          <a:p>
            <a:pPr algn="ctr"/>
            <a:r>
              <a:rPr lang="tr-TR" sz="4000" dirty="0"/>
              <a:t>High </a:t>
            </a:r>
            <a:r>
              <a:rPr lang="tr-TR" sz="4000" dirty="0" err="1"/>
              <a:t>Power</a:t>
            </a:r>
            <a:r>
              <a:rPr lang="tr-TR" sz="4000" dirty="0"/>
              <a:t> </a:t>
            </a:r>
            <a:r>
              <a:rPr lang="tr-TR" sz="4000" dirty="0" err="1"/>
              <a:t>Efficiency</a:t>
            </a:r>
            <a:r>
              <a:rPr lang="tr-TR" sz="4000" dirty="0"/>
              <a:t> Design </a:t>
            </a:r>
            <a:r>
              <a:rPr lang="tr-TR" sz="4000" dirty="0" err="1"/>
              <a:t>Approach</a:t>
            </a:r>
            <a:r>
              <a:rPr lang="tr-TR" sz="4000" dirty="0"/>
              <a:t> of a LLC </a:t>
            </a:r>
            <a:r>
              <a:rPr lang="tr-TR" sz="4000" dirty="0" err="1"/>
              <a:t>Resonant</a:t>
            </a:r>
            <a:r>
              <a:rPr lang="tr-TR" sz="4000" dirty="0"/>
              <a:t> Converter </a:t>
            </a:r>
            <a:r>
              <a:rPr lang="tr-TR" sz="4000" dirty="0" err="1"/>
              <a:t>for</a:t>
            </a:r>
            <a:r>
              <a:rPr lang="tr-TR" sz="4000" dirty="0"/>
              <a:t> UPS </a:t>
            </a:r>
            <a:r>
              <a:rPr lang="tr-TR" sz="4000" dirty="0" err="1"/>
              <a:t>Battery</a:t>
            </a:r>
            <a:r>
              <a:rPr lang="tr-TR" sz="4000" dirty="0"/>
              <a:t> </a:t>
            </a:r>
            <a:r>
              <a:rPr lang="tr-TR" sz="4000" dirty="0" err="1"/>
              <a:t>Charger</a:t>
            </a:r>
            <a:r>
              <a:rPr lang="tr-TR" sz="4000" dirty="0"/>
              <a:t> Application </a:t>
            </a:r>
            <a:r>
              <a:rPr lang="tr-TR" sz="4000" dirty="0" err="1"/>
              <a:t>and</a:t>
            </a:r>
            <a:r>
              <a:rPr lang="tr-TR" sz="4000" dirty="0"/>
              <a:t> </a:t>
            </a:r>
            <a:r>
              <a:rPr lang="tr-TR" sz="4000" dirty="0" err="1"/>
              <a:t>Battery</a:t>
            </a:r>
            <a:r>
              <a:rPr lang="tr-TR" sz="4000" dirty="0"/>
              <a:t> </a:t>
            </a:r>
            <a:r>
              <a:rPr lang="tr-TR" sz="4000" dirty="0" err="1"/>
              <a:t>Charge-Discharge</a:t>
            </a:r>
            <a:r>
              <a:rPr lang="tr-TR" sz="4000" dirty="0"/>
              <a:t> </a:t>
            </a:r>
            <a:r>
              <a:rPr lang="tr-TR" sz="4000" dirty="0" err="1"/>
              <a:t>Regression</a:t>
            </a:r>
            <a:r>
              <a:rPr lang="tr-TR" sz="4000" dirty="0"/>
              <a:t> Model</a:t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48B9E98-F9B1-4F74-9BE7-3543F10D9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tr-TR" dirty="0"/>
              <a:t>ICASEM 2020</a:t>
            </a:r>
          </a:p>
          <a:p>
            <a:pPr algn="ctr"/>
            <a:r>
              <a:rPr lang="tr-TR" dirty="0"/>
              <a:t>Turhan Can </a:t>
            </a:r>
            <a:r>
              <a:rPr lang="tr-TR" dirty="0" err="1"/>
              <a:t>KArgın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0302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AAEE20-6CCB-4522-8F04-AB7B51B9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8C756D2-EE21-47FA-B5A5-184E52C7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14"/>
            <a:ext cx="12192000" cy="555585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A29BEDD6-A5A5-4FA0-9DAD-B18F13DB19EE}"/>
              </a:ext>
            </a:extLst>
          </p:cNvPr>
          <p:cNvSpPr txBox="1"/>
          <p:nvPr/>
        </p:nvSpPr>
        <p:spPr>
          <a:xfrm>
            <a:off x="2674647" y="5589767"/>
            <a:ext cx="69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Voltage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(V)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(A) of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LLC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Resonant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Converter</a:t>
            </a:r>
          </a:p>
        </p:txBody>
      </p:sp>
    </p:spTree>
    <p:extLst>
      <p:ext uri="{BB962C8B-B14F-4D97-AF65-F5344CB8AC3E}">
        <p14:creationId xmlns:p14="http://schemas.microsoft.com/office/powerpoint/2010/main" val="352932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E577D5-C16D-4802-B53D-A0CB7131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1C043D-FEA7-4F47-8FAF-DA4664B2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DDF9FB5-6C0F-4B4B-9FA7-D00DF79CB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5869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A8943593-1BA0-4DFD-9F1A-A142EF5F563B}"/>
                  </a:ext>
                </a:extLst>
              </p:cNvPr>
              <p:cNvSpPr/>
              <p:nvPr/>
            </p:nvSpPr>
            <p:spPr>
              <a:xfrm>
                <a:off x="5181807" y="286603"/>
                <a:ext cx="150611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tr-TR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tr-TR" dirty="0">
                    <a:solidFill>
                      <a:srgbClr val="595959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%9</a:t>
                </a:r>
                <a14:m>
                  <m:oMath xmlns:m="http://schemas.openxmlformats.org/officeDocument/2006/math">
                    <m:r>
                      <a:rPr lang="tr-TR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tr-TR" b="0" i="0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.22</m:t>
                    </m:r>
                    <m:r>
                      <a:rPr lang="tr-TR" i="1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A8943593-1BA0-4DFD-9F1A-A142EF5F5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807" y="286603"/>
                <a:ext cx="1506118" cy="391582"/>
              </a:xfrm>
              <a:prstGeom prst="rect">
                <a:avLst/>
              </a:prstGeom>
              <a:blipFill>
                <a:blip r:embed="rId3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etin kutusu 5">
            <a:extLst>
              <a:ext uri="{FF2B5EF4-FFF2-40B4-BE49-F238E27FC236}">
                <a16:creationId xmlns:a16="http://schemas.microsoft.com/office/drawing/2014/main" id="{3ACA0644-BBB2-4CF0-81B2-F3475EEDC565}"/>
              </a:ext>
            </a:extLst>
          </p:cNvPr>
          <p:cNvSpPr txBox="1"/>
          <p:nvPr/>
        </p:nvSpPr>
        <p:spPr>
          <a:xfrm>
            <a:off x="3194201" y="5869094"/>
            <a:ext cx="580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MOSFET voltage (V) and current (A) achieving soft switching</a:t>
            </a:r>
            <a:endParaRPr lang="tr-TR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334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F5BB80C-F76B-432F-AF09-907E36F6DCC2}"/>
              </a:ext>
            </a:extLst>
          </p:cNvPr>
          <p:cNvPicPr/>
          <p:nvPr/>
        </p:nvPicPr>
        <p:blipFill rotWithShape="1">
          <a:blip r:embed="rId2"/>
          <a:srcRect l="952" r="952"/>
          <a:stretch/>
        </p:blipFill>
        <p:spPr>
          <a:xfrm>
            <a:off x="6316803" y="604299"/>
            <a:ext cx="5554494" cy="485029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02B9CEA-AC51-4F8A-8DC4-547E52A32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0" y="604299"/>
            <a:ext cx="5796460" cy="4850296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4A022E80-E8D5-47ED-A89D-EBEBFCAA4610}"/>
              </a:ext>
            </a:extLst>
          </p:cNvPr>
          <p:cNvSpPr txBox="1"/>
          <p:nvPr/>
        </p:nvSpPr>
        <p:spPr>
          <a:xfrm>
            <a:off x="78736" y="5658437"/>
            <a:ext cx="6238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Voltage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(V)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(A) 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waveforms of half-bridge LLC resonant converter</a:t>
            </a:r>
            <a:endParaRPr lang="tr-TR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0581295-F0B4-4C9D-AED4-E49CF97E913F}"/>
              </a:ext>
            </a:extLst>
          </p:cNvPr>
          <p:cNvSpPr txBox="1"/>
          <p:nvPr/>
        </p:nvSpPr>
        <p:spPr>
          <a:xfrm>
            <a:off x="6669716" y="5658437"/>
            <a:ext cx="488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Voltage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(V)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(A)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waveforms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resonant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converter</a:t>
            </a:r>
            <a:endParaRPr lang="tr-TR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01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98500B9-5EB1-4C91-85C6-0EC4EDF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999" y="639097"/>
            <a:ext cx="51178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Regression</a:t>
            </a:r>
            <a:r>
              <a:rPr lang="tr-T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Models with Machine Learning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o 4">
                <a:extLst>
                  <a:ext uri="{FF2B5EF4-FFF2-40B4-BE49-F238E27FC236}">
                    <a16:creationId xmlns:a16="http://schemas.microsoft.com/office/drawing/2014/main" id="{5A20AFD4-4017-4854-A2E0-C4B0334383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772821"/>
                  </p:ext>
                </p:extLst>
              </p:nvPr>
            </p:nvGraphicFramePr>
            <p:xfrm>
              <a:off x="344130" y="1179724"/>
              <a:ext cx="5695239" cy="39748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82511">
                      <a:extLst>
                        <a:ext uri="{9D8B030D-6E8A-4147-A177-3AD203B41FA5}">
                          <a16:colId xmlns:a16="http://schemas.microsoft.com/office/drawing/2014/main" val="1461424851"/>
                        </a:ext>
                      </a:extLst>
                    </a:gridCol>
                    <a:gridCol w="2205908">
                      <a:extLst>
                        <a:ext uri="{9D8B030D-6E8A-4147-A177-3AD203B41FA5}">
                          <a16:colId xmlns:a16="http://schemas.microsoft.com/office/drawing/2014/main" val="466909525"/>
                        </a:ext>
                      </a:extLst>
                    </a:gridCol>
                    <a:gridCol w="1306820">
                      <a:extLst>
                        <a:ext uri="{9D8B030D-6E8A-4147-A177-3AD203B41FA5}">
                          <a16:colId xmlns:a16="http://schemas.microsoft.com/office/drawing/2014/main" val="2333682326"/>
                        </a:ext>
                      </a:extLst>
                    </a:gridCol>
                  </a:tblGrid>
                  <a:tr h="116216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                                        </a:t>
                          </a:r>
                          <a:r>
                            <a:rPr lang="tr-TR" sz="1400" dirty="0" err="1">
                              <a:effectLst/>
                            </a:rPr>
                            <a:t>Results</a:t>
                          </a:r>
                          <a:endParaRPr lang="tr-TR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 err="1">
                              <a:effectLst/>
                            </a:rPr>
                            <a:t>Regression</a:t>
                          </a:r>
                          <a:r>
                            <a:rPr lang="tr-TR" sz="1400" dirty="0">
                              <a:effectLst/>
                            </a:rPr>
                            <a:t> </a:t>
                          </a:r>
                          <a:r>
                            <a:rPr lang="tr-TR" sz="1400" dirty="0" err="1">
                              <a:effectLst/>
                            </a:rPr>
                            <a:t>Models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3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Root Mean Square Error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3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tr-TR" sz="14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4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tr-TR" sz="14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tr-TR" sz="1400" dirty="0">
                              <a:effectLst/>
                            </a:rPr>
                            <a:t> </a:t>
                          </a:r>
                          <a:r>
                            <a:rPr lang="tr-TR" sz="1400" dirty="0" err="1">
                              <a:effectLst/>
                            </a:rPr>
                            <a:t>Score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3035153726"/>
                      </a:ext>
                    </a:extLst>
                  </a:tr>
                  <a:tr h="2471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SVR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1057.0299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0.0008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3881846771"/>
                      </a:ext>
                    </a:extLst>
                  </a:tr>
                  <a:tr h="2471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Linear Regression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77.2032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0.9946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3385466090"/>
                      </a:ext>
                    </a:extLst>
                  </a:tr>
                  <a:tr h="2471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LGBM Regressor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465.0893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0.8065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1644688535"/>
                      </a:ext>
                    </a:extLst>
                  </a:tr>
                  <a:tr h="2471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XGB Regressor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93.0894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0.9922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2649385286"/>
                      </a:ext>
                    </a:extLst>
                  </a:tr>
                  <a:tr h="25620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Gradient Boosting Regressor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70.8098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0.9955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2407428360"/>
                      </a:ext>
                    </a:extLst>
                  </a:tr>
                  <a:tr h="3272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Random Forest Regressor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b="1" i="1">
                              <a:effectLst/>
                            </a:rPr>
                            <a:t>67.843</a:t>
                          </a:r>
                          <a:endParaRPr lang="tr-TR" sz="1400" b="1" i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b="1" i="1">
                              <a:effectLst/>
                            </a:rPr>
                            <a:t>0.9959</a:t>
                          </a:r>
                          <a:endParaRPr lang="tr-TR" sz="1400" b="1" i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3392132675"/>
                      </a:ext>
                    </a:extLst>
                  </a:tr>
                  <a:tr h="28624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Decision Tree Regressor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128.161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0.9853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4277755235"/>
                      </a:ext>
                    </a:extLst>
                  </a:tr>
                  <a:tr h="2471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MLP Regressor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994.0306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0.1164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477104109"/>
                      </a:ext>
                    </a:extLst>
                  </a:tr>
                  <a:tr h="48700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K-Neighbours Regressor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104.8204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0.9901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14521371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o 4">
                <a:extLst>
                  <a:ext uri="{FF2B5EF4-FFF2-40B4-BE49-F238E27FC236}">
                    <a16:creationId xmlns:a16="http://schemas.microsoft.com/office/drawing/2014/main" id="{5A20AFD4-4017-4854-A2E0-C4B0334383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772821"/>
                  </p:ext>
                </p:extLst>
              </p:nvPr>
            </p:nvGraphicFramePr>
            <p:xfrm>
              <a:off x="344130" y="1179724"/>
              <a:ext cx="5695239" cy="39748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82511">
                      <a:extLst>
                        <a:ext uri="{9D8B030D-6E8A-4147-A177-3AD203B41FA5}">
                          <a16:colId xmlns:a16="http://schemas.microsoft.com/office/drawing/2014/main" val="1461424851"/>
                        </a:ext>
                      </a:extLst>
                    </a:gridCol>
                    <a:gridCol w="2205908">
                      <a:extLst>
                        <a:ext uri="{9D8B030D-6E8A-4147-A177-3AD203B41FA5}">
                          <a16:colId xmlns:a16="http://schemas.microsoft.com/office/drawing/2014/main" val="466909525"/>
                        </a:ext>
                      </a:extLst>
                    </a:gridCol>
                    <a:gridCol w="1306820">
                      <a:extLst>
                        <a:ext uri="{9D8B030D-6E8A-4147-A177-3AD203B41FA5}">
                          <a16:colId xmlns:a16="http://schemas.microsoft.com/office/drawing/2014/main" val="2333682326"/>
                        </a:ext>
                      </a:extLst>
                    </a:gridCol>
                  </a:tblGrid>
                  <a:tr h="116216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                                        </a:t>
                          </a:r>
                          <a:r>
                            <a:rPr lang="tr-TR" sz="1400" dirty="0" err="1">
                              <a:effectLst/>
                            </a:rPr>
                            <a:t>Results</a:t>
                          </a:r>
                          <a:endParaRPr lang="tr-TR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 err="1">
                              <a:effectLst/>
                            </a:rPr>
                            <a:t>Regression</a:t>
                          </a:r>
                          <a:r>
                            <a:rPr lang="tr-TR" sz="1400" dirty="0">
                              <a:effectLst/>
                            </a:rPr>
                            <a:t> </a:t>
                          </a:r>
                          <a:r>
                            <a:rPr lang="tr-TR" sz="1400" dirty="0" err="1">
                              <a:effectLst/>
                            </a:rPr>
                            <a:t>Models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3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Root Mean Square Error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91485" marR="91485" marT="0" marB="0">
                        <a:blipFill>
                          <a:blip r:embed="rId2"/>
                          <a:stretch>
                            <a:fillRect l="-335349" t="-524" r="-1860" b="-2429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5153726"/>
                      </a:ext>
                    </a:extLst>
                  </a:tr>
                  <a:tr h="2471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SVR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1057.0299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0.0008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3881846771"/>
                      </a:ext>
                    </a:extLst>
                  </a:tr>
                  <a:tr h="2471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Linear Regression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77.2032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0.9946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3385466090"/>
                      </a:ext>
                    </a:extLst>
                  </a:tr>
                  <a:tr h="2471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LGBM Regressor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465.0893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0.8065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1644688535"/>
                      </a:ext>
                    </a:extLst>
                  </a:tr>
                  <a:tr h="2471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XGB Regressor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93.0894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0.9922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2649385286"/>
                      </a:ext>
                    </a:extLst>
                  </a:tr>
                  <a:tr h="4763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Gradient Boosting Regressor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70.8098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0.9955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2407428360"/>
                      </a:ext>
                    </a:extLst>
                  </a:tr>
                  <a:tr h="3272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Random Forest Regressor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b="1" i="1">
                              <a:effectLst/>
                            </a:rPr>
                            <a:t>67.843</a:t>
                          </a:r>
                          <a:endParaRPr lang="tr-TR" sz="1400" b="1" i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b="1" i="1">
                              <a:effectLst/>
                            </a:rPr>
                            <a:t>0.9959</a:t>
                          </a:r>
                          <a:endParaRPr lang="tr-TR" sz="1400" b="1" i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3392132675"/>
                      </a:ext>
                    </a:extLst>
                  </a:tr>
                  <a:tr h="28624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Decision Tree Regressor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128.161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0.9853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4277755235"/>
                      </a:ext>
                    </a:extLst>
                  </a:tr>
                  <a:tr h="2471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MLP Regressor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994.0306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0.1164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477104109"/>
                      </a:ext>
                    </a:extLst>
                  </a:tr>
                  <a:tr h="48700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K-Neighbours Regressor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104.8204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0.9901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14521371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Metin kutusu 10">
            <a:extLst>
              <a:ext uri="{FF2B5EF4-FFF2-40B4-BE49-F238E27FC236}">
                <a16:creationId xmlns:a16="http://schemas.microsoft.com/office/drawing/2014/main" id="{580C83C6-1809-490C-A0F3-367AEBD5D6B6}"/>
              </a:ext>
            </a:extLst>
          </p:cNvPr>
          <p:cNvSpPr txBox="1"/>
          <p:nvPr/>
        </p:nvSpPr>
        <p:spPr>
          <a:xfrm>
            <a:off x="1088143" y="5203456"/>
            <a:ext cx="420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endParaRPr lang="tr-TR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551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3FA902AA-11D9-40FD-94C2-D6B02693F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440" y="2007908"/>
            <a:ext cx="3517119" cy="242308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6210193-B076-400A-8F07-A73CB1788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598" y="2080503"/>
            <a:ext cx="3537345" cy="227789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6A84CF7-6457-4015-8F7A-57FF8DA2B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1" y="2080503"/>
            <a:ext cx="3517120" cy="2372202"/>
          </a:xfrm>
          <a:prstGeom prst="rect">
            <a:avLst/>
          </a:prstGeom>
        </p:spPr>
      </p:pic>
      <p:sp>
        <p:nvSpPr>
          <p:cNvPr id="8" name="Başlık 1">
            <a:extLst>
              <a:ext uri="{FF2B5EF4-FFF2-40B4-BE49-F238E27FC236}">
                <a16:creationId xmlns:a16="http://schemas.microsoft.com/office/drawing/2014/main" id="{9720939B-11BD-4B8D-AD48-77ED6ABB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380" y="-287404"/>
            <a:ext cx="12359147" cy="20986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Regression</a:t>
            </a:r>
            <a:r>
              <a:rPr lang="tr-T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Models with </a:t>
            </a:r>
            <a:br>
              <a:rPr lang="tr-T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 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D0F9C72-B1B5-4D29-9FE6-7B31F63E2506}"/>
              </a:ext>
            </a:extLst>
          </p:cNvPr>
          <p:cNvSpPr txBox="1"/>
          <p:nvPr/>
        </p:nvSpPr>
        <p:spPr>
          <a:xfrm>
            <a:off x="3420804" y="4452705"/>
            <a:ext cx="535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 of battery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charge regression models</a:t>
            </a:r>
            <a:endParaRPr lang="tr-TR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11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527E1A-99B9-4CAE-9980-D7068614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endParaRPr lang="tr-TR" dirty="0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C04640EE-64F1-424B-8674-0625C94C6B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76976"/>
              </p:ext>
            </p:extLst>
          </p:nvPr>
        </p:nvGraphicFramePr>
        <p:xfrm>
          <a:off x="1096962" y="1846263"/>
          <a:ext cx="10623261" cy="433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9153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CC7954-3B69-41DB-A60C-B3C374C5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0AB6D18-1BC8-4066-9A9B-0BAEF7273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454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EEC31D-F1EF-475B-A4AE-242F4C12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Presentation </a:t>
            </a:r>
            <a:r>
              <a:rPr lang="tr-TR" dirty="0" err="1"/>
              <a:t>Guides</a:t>
            </a:r>
            <a:endParaRPr lang="tr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B95E2-5F93-4B2F-8509-3624C2BC4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3600" dirty="0" err="1"/>
              <a:t>Introduction</a:t>
            </a:r>
            <a:endParaRPr lang="tr-TR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3600" dirty="0"/>
              <a:t>LLC </a:t>
            </a:r>
            <a:r>
              <a:rPr lang="tr-TR" sz="3600" dirty="0" err="1"/>
              <a:t>Rezonant</a:t>
            </a:r>
            <a:r>
              <a:rPr lang="tr-TR" sz="3600" dirty="0"/>
              <a:t> Converter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600" dirty="0" err="1"/>
              <a:t>Circuit</a:t>
            </a:r>
            <a:r>
              <a:rPr lang="tr-TR" sz="3600" dirty="0"/>
              <a:t> Design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600" dirty="0" err="1"/>
              <a:t>Simulation</a:t>
            </a:r>
            <a:r>
              <a:rPr lang="tr-TR" sz="3600" dirty="0"/>
              <a:t> </a:t>
            </a:r>
            <a:r>
              <a:rPr lang="tr-TR" sz="3600" dirty="0" err="1"/>
              <a:t>Results</a:t>
            </a:r>
            <a:endParaRPr lang="tr-TR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3600" dirty="0" err="1"/>
              <a:t>Regression</a:t>
            </a:r>
            <a:r>
              <a:rPr lang="tr-TR" sz="3600" dirty="0"/>
              <a:t> </a:t>
            </a:r>
            <a:r>
              <a:rPr lang="tr-TR" sz="3600" dirty="0" err="1"/>
              <a:t>Models</a:t>
            </a:r>
            <a:r>
              <a:rPr lang="tr-TR" sz="3600" dirty="0"/>
              <a:t> </a:t>
            </a:r>
            <a:r>
              <a:rPr lang="tr-TR" sz="3600" dirty="0" err="1"/>
              <a:t>with</a:t>
            </a:r>
            <a:r>
              <a:rPr lang="tr-TR" sz="3600" dirty="0"/>
              <a:t> Machine Learning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600" dirty="0" err="1"/>
              <a:t>Conclusion</a:t>
            </a:r>
            <a:endParaRPr lang="tr-TR" sz="3600" dirty="0"/>
          </a:p>
          <a:p>
            <a:pPr>
              <a:buFont typeface="Arial" panose="020B0604020202020204" pitchFamily="34" charset="0"/>
              <a:buChar char="•"/>
            </a:pPr>
            <a:endParaRPr lang="tr-TR" sz="3600" dirty="0"/>
          </a:p>
          <a:p>
            <a:pPr>
              <a:buFont typeface="Arial" panose="020B0604020202020204" pitchFamily="34" charset="0"/>
              <a:buChar char="•"/>
            </a:pP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91578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49F0A3-A382-4A6E-8205-4D64735F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8FB503-0C52-4FEA-B12C-AAB49902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err="1"/>
              <a:t>This</a:t>
            </a:r>
            <a:r>
              <a:rPr lang="tr-TR" sz="2800" dirty="0"/>
              <a:t> </a:t>
            </a:r>
            <a:r>
              <a:rPr lang="tr-TR" sz="2800" dirty="0" err="1"/>
              <a:t>presentation</a:t>
            </a:r>
            <a:r>
              <a:rPr lang="tr-TR" sz="2800" dirty="0"/>
              <a:t> </a:t>
            </a:r>
            <a:r>
              <a:rPr lang="tr-TR" sz="2800" dirty="0" err="1"/>
              <a:t>present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analysis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design</a:t>
            </a:r>
            <a:r>
              <a:rPr lang="tr-TR" sz="2800" dirty="0"/>
              <a:t> </a:t>
            </a:r>
            <a:r>
              <a:rPr lang="tr-TR" sz="2800" dirty="0" err="1"/>
              <a:t>considerations</a:t>
            </a:r>
            <a:r>
              <a:rPr lang="tr-TR" sz="2800" dirty="0"/>
              <a:t> </a:t>
            </a:r>
            <a:r>
              <a:rPr lang="tr-TR" sz="2800" dirty="0" err="1"/>
              <a:t>for</a:t>
            </a:r>
            <a:r>
              <a:rPr lang="tr-TR" sz="2800" dirty="0"/>
              <a:t> a </a:t>
            </a:r>
            <a:r>
              <a:rPr lang="tr-TR" sz="2800" dirty="0" err="1"/>
              <a:t>half-bridge</a:t>
            </a:r>
            <a:r>
              <a:rPr lang="tr-TR" sz="2800" dirty="0"/>
              <a:t> LLC </a:t>
            </a:r>
            <a:r>
              <a:rPr lang="tr-TR" sz="2800" dirty="0" err="1"/>
              <a:t>resonant</a:t>
            </a:r>
            <a:r>
              <a:rPr lang="tr-TR" sz="2800" dirty="0"/>
              <a:t> DC-DC </a:t>
            </a:r>
            <a:r>
              <a:rPr lang="tr-TR" sz="2800" dirty="0" err="1"/>
              <a:t>converter</a:t>
            </a:r>
            <a:r>
              <a:rPr lang="tr-TR" sz="2800" dirty="0"/>
              <a:t>. Using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fundamental</a:t>
            </a:r>
            <a:r>
              <a:rPr lang="tr-TR" sz="2800" dirty="0"/>
              <a:t> </a:t>
            </a:r>
            <a:r>
              <a:rPr lang="tr-TR" sz="2800" dirty="0" err="1"/>
              <a:t>approximation</a:t>
            </a:r>
            <a:r>
              <a:rPr lang="tr-TR" sz="2800" dirty="0"/>
              <a:t>,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voltage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current</a:t>
            </a:r>
            <a:r>
              <a:rPr lang="tr-TR" sz="2800" dirty="0"/>
              <a:t> </a:t>
            </a:r>
            <a:r>
              <a:rPr lang="tr-TR" sz="2800" dirty="0" err="1"/>
              <a:t>waveforms</a:t>
            </a:r>
            <a:r>
              <a:rPr lang="tr-TR" sz="2800" dirty="0"/>
              <a:t> </a:t>
            </a:r>
            <a:r>
              <a:rPr lang="tr-TR" sz="2800" dirty="0" err="1"/>
              <a:t>are</a:t>
            </a:r>
            <a:r>
              <a:rPr lang="tr-TR" sz="2800" dirty="0"/>
              <a:t> </a:t>
            </a:r>
            <a:r>
              <a:rPr lang="tr-TR" sz="2800" dirty="0" err="1"/>
              <a:t>analyzed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gain</a:t>
            </a:r>
            <a:r>
              <a:rPr lang="tr-TR" sz="2800" dirty="0"/>
              <a:t> </a:t>
            </a:r>
            <a:r>
              <a:rPr lang="tr-TR" sz="2800" dirty="0" err="1"/>
              <a:t>equations</a:t>
            </a:r>
            <a:r>
              <a:rPr lang="tr-TR" sz="2800" dirty="0"/>
              <a:t> </a:t>
            </a:r>
            <a:r>
              <a:rPr lang="tr-TR" sz="2800" dirty="0" err="1"/>
              <a:t>are</a:t>
            </a:r>
            <a:r>
              <a:rPr lang="tr-TR" sz="2800" dirty="0"/>
              <a:t> </a:t>
            </a:r>
            <a:r>
              <a:rPr lang="tr-TR" sz="2800" dirty="0" err="1"/>
              <a:t>obtained</a:t>
            </a:r>
            <a:r>
              <a:rPr lang="tr-TR" sz="2800" dirty="0"/>
              <a:t>. </a:t>
            </a:r>
            <a:r>
              <a:rPr lang="tr-TR" sz="2800" dirty="0" err="1"/>
              <a:t>Half-bridge</a:t>
            </a:r>
            <a:r>
              <a:rPr lang="tr-TR" sz="2800" dirty="0"/>
              <a:t> LLC </a:t>
            </a:r>
            <a:r>
              <a:rPr lang="tr-TR" sz="2800" dirty="0" err="1"/>
              <a:t>resonant</a:t>
            </a:r>
            <a:r>
              <a:rPr lang="tr-TR" sz="2800" dirty="0"/>
              <a:t> </a:t>
            </a:r>
            <a:r>
              <a:rPr lang="tr-TR" sz="2800" dirty="0" err="1"/>
              <a:t>converter</a:t>
            </a:r>
            <a:r>
              <a:rPr lang="tr-TR" sz="2800" dirty="0"/>
              <a:t> has 400V </a:t>
            </a:r>
            <a:r>
              <a:rPr lang="tr-TR" sz="2800" dirty="0" err="1"/>
              <a:t>input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48V/3.1A </a:t>
            </a:r>
            <a:r>
              <a:rPr lang="tr-TR" sz="2800" dirty="0" err="1"/>
              <a:t>output.The</a:t>
            </a:r>
            <a:r>
              <a:rPr lang="tr-TR" sz="2800" dirty="0"/>
              <a:t> </a:t>
            </a:r>
            <a:r>
              <a:rPr lang="tr-TR" sz="2800" dirty="0" err="1"/>
              <a:t>circuit</a:t>
            </a:r>
            <a:r>
              <a:rPr lang="tr-TR" sz="2800" dirty="0"/>
              <a:t> is </a:t>
            </a:r>
            <a:r>
              <a:rPr lang="tr-TR" sz="2800" dirty="0" err="1"/>
              <a:t>simulated</a:t>
            </a:r>
            <a:r>
              <a:rPr lang="tr-TR" sz="2800" dirty="0"/>
              <a:t> </a:t>
            </a:r>
            <a:r>
              <a:rPr lang="tr-TR" sz="2800" dirty="0" err="1"/>
              <a:t>using</a:t>
            </a:r>
            <a:r>
              <a:rPr lang="tr-TR" sz="2800" dirty="0"/>
              <a:t> PSIM software. </a:t>
            </a:r>
            <a:r>
              <a:rPr lang="tr-TR" sz="2800" dirty="0" err="1"/>
              <a:t>In</a:t>
            </a:r>
            <a:r>
              <a:rPr lang="tr-TR" sz="2800" dirty="0"/>
              <a:t> </a:t>
            </a:r>
            <a:r>
              <a:rPr lang="tr-TR" sz="2800" dirty="0" err="1"/>
              <a:t>addition</a:t>
            </a:r>
            <a:r>
              <a:rPr lang="tr-TR" sz="2800" dirty="0"/>
              <a:t>, it is </a:t>
            </a:r>
            <a:r>
              <a:rPr lang="tr-TR" sz="2800" dirty="0" err="1"/>
              <a:t>presented</a:t>
            </a:r>
            <a:r>
              <a:rPr lang="tr-TR" sz="2800" dirty="0"/>
              <a:t> as </a:t>
            </a:r>
            <a:r>
              <a:rPr lang="tr-TR" sz="2800" dirty="0" err="1"/>
              <a:t>secondary</a:t>
            </a:r>
            <a:r>
              <a:rPr lang="tr-TR" sz="2800" dirty="0"/>
              <a:t> </a:t>
            </a:r>
            <a:r>
              <a:rPr lang="tr-TR" sz="2800" dirty="0" err="1"/>
              <a:t>output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find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charge-discharge</a:t>
            </a:r>
            <a:r>
              <a:rPr lang="tr-TR" sz="2800" dirty="0"/>
              <a:t> </a:t>
            </a:r>
            <a:r>
              <a:rPr lang="tr-TR" sz="2800" dirty="0" err="1"/>
              <a:t>models</a:t>
            </a:r>
            <a:r>
              <a:rPr lang="tr-TR" sz="2800" dirty="0"/>
              <a:t> </a:t>
            </a:r>
            <a:r>
              <a:rPr lang="tr-TR" sz="2800" dirty="0" err="1"/>
              <a:t>under</a:t>
            </a:r>
            <a:r>
              <a:rPr lang="tr-TR" sz="2800" dirty="0"/>
              <a:t> </a:t>
            </a:r>
            <a:r>
              <a:rPr lang="tr-TR" sz="2800" dirty="0" err="1"/>
              <a:t>varying</a:t>
            </a:r>
            <a:r>
              <a:rPr lang="tr-TR" sz="2800" dirty="0"/>
              <a:t> </a:t>
            </a:r>
            <a:r>
              <a:rPr lang="tr-TR" sz="2800" dirty="0" err="1"/>
              <a:t>conditions</a:t>
            </a:r>
            <a:r>
              <a:rPr lang="tr-TR" sz="2800" dirty="0"/>
              <a:t> </a:t>
            </a:r>
            <a:r>
              <a:rPr lang="tr-TR" sz="2800" dirty="0" err="1"/>
              <a:t>by</a:t>
            </a:r>
            <a:r>
              <a:rPr lang="tr-TR" sz="2800" dirty="0"/>
              <a:t> </a:t>
            </a:r>
            <a:r>
              <a:rPr lang="tr-TR" sz="2800" dirty="0" err="1"/>
              <a:t>deriving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regression</a:t>
            </a:r>
            <a:r>
              <a:rPr lang="tr-TR" sz="2800" dirty="0"/>
              <a:t> </a:t>
            </a:r>
            <a:r>
              <a:rPr lang="tr-TR" sz="2800" dirty="0" err="1"/>
              <a:t>models</a:t>
            </a:r>
            <a:r>
              <a:rPr lang="tr-TR" sz="2800" dirty="0"/>
              <a:t> </a:t>
            </a:r>
            <a:r>
              <a:rPr lang="tr-TR" sz="2800" dirty="0" err="1"/>
              <a:t>with</a:t>
            </a:r>
            <a:r>
              <a:rPr lang="tr-TR" sz="2800" dirty="0"/>
              <a:t> </a:t>
            </a:r>
            <a:r>
              <a:rPr lang="tr-TR" sz="2800" dirty="0" err="1"/>
              <a:t>machine</a:t>
            </a:r>
            <a:r>
              <a:rPr lang="tr-TR" sz="2800" dirty="0"/>
              <a:t> </a:t>
            </a:r>
            <a:r>
              <a:rPr lang="tr-TR" sz="2800" dirty="0" err="1"/>
              <a:t>learning</a:t>
            </a:r>
            <a:r>
              <a:rPr lang="tr-TR" sz="2800" dirty="0"/>
              <a:t> </a:t>
            </a:r>
            <a:r>
              <a:rPr lang="tr-TR" sz="2800" dirty="0" err="1"/>
              <a:t>algorithms</a:t>
            </a:r>
            <a:r>
              <a:rPr lang="tr-TR" sz="2800" dirty="0"/>
              <a:t> </a:t>
            </a:r>
            <a:r>
              <a:rPr lang="tr-TR" sz="2800" dirty="0" err="1"/>
              <a:t>where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battery</a:t>
            </a:r>
            <a:r>
              <a:rPr lang="tr-TR" sz="2800" dirty="0"/>
              <a:t> </a:t>
            </a:r>
            <a:r>
              <a:rPr lang="tr-TR" sz="2800" dirty="0" err="1"/>
              <a:t>electricity</a:t>
            </a:r>
            <a:r>
              <a:rPr lang="tr-TR" sz="2800" dirty="0"/>
              <a:t> </a:t>
            </a:r>
            <a:r>
              <a:rPr lang="tr-TR" sz="2800" dirty="0" err="1"/>
              <a:t>energy</a:t>
            </a:r>
            <a:r>
              <a:rPr lang="tr-TR" sz="2800" dirty="0"/>
              <a:t> </a:t>
            </a:r>
            <a:r>
              <a:rPr lang="tr-TR" sz="2800" dirty="0" err="1"/>
              <a:t>consumption</a:t>
            </a:r>
            <a:r>
              <a:rPr lang="tr-TR" sz="2800" dirty="0"/>
              <a:t>, </a:t>
            </a:r>
            <a:r>
              <a:rPr lang="tr-TR" sz="2800" dirty="0" err="1"/>
              <a:t>battery</a:t>
            </a:r>
            <a:r>
              <a:rPr lang="tr-TR" sz="2800" dirty="0"/>
              <a:t> </a:t>
            </a:r>
            <a:r>
              <a:rPr lang="tr-TR" sz="2800" dirty="0" err="1"/>
              <a:t>status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temperature</a:t>
            </a:r>
            <a:r>
              <a:rPr lang="tr-TR" sz="2800" dirty="0"/>
              <a:t> data can be </a:t>
            </a:r>
            <a:r>
              <a:rPr lang="tr-TR" sz="2800" dirty="0" err="1"/>
              <a:t>analyzed</a:t>
            </a:r>
            <a:r>
              <a:rPr lang="tr-T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09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CE5382-3421-446C-81C0-52788041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LLC </a:t>
            </a:r>
            <a:r>
              <a:rPr lang="tr-TR" dirty="0" err="1"/>
              <a:t>Rezonant</a:t>
            </a:r>
            <a:r>
              <a:rPr lang="tr-TR" dirty="0"/>
              <a:t> Converter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B58E53-A40D-4FBC-9CD4-495B3F17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1. Hard </a:t>
            </a:r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Soft</a:t>
            </a:r>
            <a:r>
              <a:rPr lang="tr-TR" dirty="0"/>
              <a:t> </a:t>
            </a:r>
            <a:r>
              <a:rPr lang="tr-TR" dirty="0" err="1"/>
              <a:t>Switching</a:t>
            </a:r>
            <a:r>
              <a:rPr lang="tr-TR" dirty="0"/>
              <a:t>?</a:t>
            </a:r>
          </a:p>
          <a:p>
            <a:r>
              <a:rPr lang="tr-TR" dirty="0"/>
              <a:t>2.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advantages</a:t>
            </a:r>
            <a:r>
              <a:rPr lang="tr-TR" dirty="0"/>
              <a:t> of LLC </a:t>
            </a:r>
            <a:r>
              <a:rPr lang="tr-TR" dirty="0" err="1"/>
              <a:t>Rezonant</a:t>
            </a:r>
            <a:r>
              <a:rPr lang="tr-TR" dirty="0"/>
              <a:t> Converter</a:t>
            </a:r>
          </a:p>
          <a:p>
            <a:r>
              <a:rPr lang="tr-TR" dirty="0"/>
              <a:t>3. </a:t>
            </a:r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as UPS </a:t>
            </a:r>
            <a:r>
              <a:rPr lang="tr-TR" dirty="0" err="1"/>
              <a:t>Battery</a:t>
            </a:r>
            <a:r>
              <a:rPr lang="tr-TR" dirty="0"/>
              <a:t> </a:t>
            </a:r>
            <a:r>
              <a:rPr lang="tr-TR" dirty="0" err="1"/>
              <a:t>Charger</a:t>
            </a:r>
            <a:endParaRPr lang="tr-TR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717C7C0-A8AE-435E-B239-C75051217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388" y="3092690"/>
            <a:ext cx="8006963" cy="314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41BFF5D-79E2-4CD7-9BD8-210EB8D625C1}"/>
              </a:ext>
            </a:extLst>
          </p:cNvPr>
          <p:cNvSpPr txBox="1"/>
          <p:nvPr/>
        </p:nvSpPr>
        <p:spPr>
          <a:xfrm>
            <a:off x="3910837" y="5499762"/>
            <a:ext cx="430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universal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battery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charger</a:t>
            </a:r>
            <a:endParaRPr lang="tr-TR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120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7FB10A-F325-4E67-8799-9E48BB41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Circuit</a:t>
            </a:r>
            <a:r>
              <a:rPr lang="tr-TR" dirty="0"/>
              <a:t> Design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4C77F185-CBB9-4899-BD97-0500BEECD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996" y="1849194"/>
                <a:ext cx="11380967" cy="4016440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tr-TR" i="1" dirty="0">
                    <a:latin typeface="Cambria Math" panose="02040503050406030204" pitchFamily="18" charset="0"/>
                  </a:rPr>
                  <a:t> </a:t>
                </a:r>
                <a:r>
                  <a:rPr lang="tr-TR" b="1" dirty="0"/>
                  <a:t>Define </a:t>
                </a:r>
                <a:r>
                  <a:rPr lang="tr-TR" b="1" dirty="0" err="1"/>
                  <a:t>the</a:t>
                </a:r>
                <a:r>
                  <a:rPr lang="tr-TR" b="1" dirty="0"/>
                  <a:t> </a:t>
                </a:r>
                <a:r>
                  <a:rPr lang="tr-TR" b="1" dirty="0" err="1"/>
                  <a:t>system</a:t>
                </a:r>
                <a:r>
                  <a:rPr lang="tr-TR" b="1" dirty="0"/>
                  <a:t> </a:t>
                </a:r>
                <a:r>
                  <a:rPr lang="tr-TR" b="1" dirty="0" err="1"/>
                  <a:t>specifications</a:t>
                </a:r>
                <a:r>
                  <a:rPr lang="tr-TR" b="1" dirty="0"/>
                  <a:t> </a:t>
                </a:r>
                <a:r>
                  <a:rPr lang="tr-TR" b="1" dirty="0" err="1"/>
                  <a:t>and</a:t>
                </a:r>
                <a:r>
                  <a:rPr lang="tr-TR" b="1" dirty="0"/>
                  <a:t> d</a:t>
                </a:r>
                <a:r>
                  <a:rPr lang="en-US" b="1" dirty="0" err="1"/>
                  <a:t>etermine</a:t>
                </a:r>
                <a:r>
                  <a:rPr lang="en-US" b="1" dirty="0"/>
                  <a:t> the maximum and minimum voltage</a:t>
                </a:r>
                <a:r>
                  <a:rPr lang="tr-TR" b="1" dirty="0"/>
                  <a:t> </a:t>
                </a:r>
                <a:r>
                  <a:rPr lang="en-US" b="1" dirty="0"/>
                  <a:t>gains of the resonant network</a:t>
                </a:r>
                <a:endParaRPr lang="tr-T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𝑓𝑓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tr-TR" sz="1800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𝑃𝐹𝐶</m:t>
                        </m:r>
                      </m:sub>
                    </m:sSub>
                  </m:oMath>
                </a14:m>
                <a:endParaRPr lang="tr-TR" sz="1800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tr-TR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tr-TR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sz="18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tr-TR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tr-TR" sz="1800" b="0" i="1" smtClean="0">
                                <a:latin typeface="Cambria Math" panose="02040503050406030204" pitchFamily="18" charset="0"/>
                              </a:rPr>
                              <m:t>𝑃𝐹𝐶</m:t>
                            </m:r>
                          </m:sub>
                          <m:sup>
                            <m:r>
                              <a:rPr lang="tr-T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tr-T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  <m:t>𝐻𝑈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  <m:t>𝐷𝐿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tr-TR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p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4C77F185-CBB9-4899-BD97-0500BEECD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996" y="1849194"/>
                <a:ext cx="11380967" cy="4016440"/>
              </a:xfrm>
              <a:blipFill>
                <a:blip r:embed="rId2"/>
                <a:stretch>
                  <a:fillRect t="-1366" r="-6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>
            <a:extLst>
              <a:ext uri="{FF2B5EF4-FFF2-40B4-BE49-F238E27FC236}">
                <a16:creationId xmlns:a16="http://schemas.microsoft.com/office/drawing/2014/main" id="{92CD5BC7-7241-47A7-9636-973846C0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563" y="2406026"/>
            <a:ext cx="6477333" cy="3274941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DD8C534-A025-49A6-B570-0EECEA623D36}"/>
              </a:ext>
            </a:extLst>
          </p:cNvPr>
          <p:cNvSpPr txBox="1"/>
          <p:nvPr/>
        </p:nvSpPr>
        <p:spPr>
          <a:xfrm>
            <a:off x="6234781" y="5680967"/>
            <a:ext cx="492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schematic of half-bridge LLC resonant converter</a:t>
            </a:r>
            <a:endParaRPr lang="tr-TR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401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7D4134-8BB9-49E0-87AA-76D9A330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Circuit</a:t>
            </a:r>
            <a:r>
              <a:rPr lang="tr-TR" dirty="0"/>
              <a:t> Design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C0EAF5D0-7398-42E6-AD30-36796DB7E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029" y="1845734"/>
                <a:ext cx="11235193" cy="4023360"/>
              </a:xfrm>
            </p:spPr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tr-TR" i="1" dirty="0">
                    <a:latin typeface="Cambria Math" panose="02040503050406030204" pitchFamily="18" charset="0"/>
                  </a:rPr>
                  <a:t> </a:t>
                </a:r>
                <a:r>
                  <a:rPr lang="en-US" b="1" dirty="0"/>
                  <a:t>Calculate the Equivalent Load</a:t>
                </a:r>
                <a:r>
                  <a:rPr lang="tr-TR" b="1" dirty="0"/>
                  <a:t> </a:t>
                </a:r>
                <a:r>
                  <a:rPr lang="en-US" b="1" dirty="0"/>
                  <a:t>Resistance</a:t>
                </a:r>
                <a:r>
                  <a:rPr lang="tr-TR" b="1" dirty="0"/>
                  <a:t> </a:t>
                </a:r>
                <a:r>
                  <a:rPr lang="tr-TR" b="1" dirty="0" err="1"/>
                  <a:t>and</a:t>
                </a:r>
                <a:r>
                  <a:rPr lang="tr-TR" b="1" dirty="0"/>
                  <a:t> Design </a:t>
                </a:r>
                <a:r>
                  <a:rPr lang="tr-TR" b="1" dirty="0" err="1"/>
                  <a:t>the</a:t>
                </a:r>
                <a:r>
                  <a:rPr lang="tr-TR" b="1" dirty="0"/>
                  <a:t> </a:t>
                </a:r>
                <a:r>
                  <a:rPr lang="tr-TR" b="1" dirty="0" err="1"/>
                  <a:t>resonant</a:t>
                </a:r>
                <a:r>
                  <a:rPr lang="tr-TR" b="1" dirty="0"/>
                  <a:t> network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</m:den>
                    </m:f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C0EAF5D0-7398-42E6-AD30-36796DB7E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029" y="1845734"/>
                <a:ext cx="11235193" cy="4023360"/>
              </a:xfrm>
              <a:blipFill>
                <a:blip r:embed="rId2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etin kutusu 5">
            <a:extLst>
              <a:ext uri="{FF2B5EF4-FFF2-40B4-BE49-F238E27FC236}">
                <a16:creationId xmlns:a16="http://schemas.microsoft.com/office/drawing/2014/main" id="{A2082FD7-6849-432D-8744-D3F6597884F9}"/>
              </a:ext>
            </a:extLst>
          </p:cNvPr>
          <p:cNvSpPr txBox="1"/>
          <p:nvPr/>
        </p:nvSpPr>
        <p:spPr>
          <a:xfrm>
            <a:off x="6838903" y="5869094"/>
            <a:ext cx="6733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Peak Gain (Attainable Maximum Gain) vs.</a:t>
            </a:r>
            <a:r>
              <a:rPr lang="tr-TR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for Different m Values</a:t>
            </a:r>
            <a:endParaRPr lang="tr-TR" sz="14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4C76F7B-384E-4D12-93DF-65AFCC1BE1CA}"/>
              </a:ext>
            </a:extLst>
          </p:cNvPr>
          <p:cNvSpPr txBox="1"/>
          <p:nvPr/>
        </p:nvSpPr>
        <p:spPr>
          <a:xfrm>
            <a:off x="2703230" y="2413337"/>
            <a:ext cx="4135673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With </a:t>
            </a:r>
            <a:r>
              <a:rPr lang="en-US" sz="1400" i="1" dirty="0"/>
              <a:t>m </a:t>
            </a:r>
            <a:r>
              <a:rPr lang="en-US" sz="1400" dirty="0"/>
              <a:t>value chosen in </a:t>
            </a:r>
            <a:r>
              <a:rPr lang="tr-TR" sz="1400" dirty="0" err="1"/>
              <a:t>previous</a:t>
            </a:r>
            <a:r>
              <a:rPr lang="tr-TR" sz="1400" dirty="0"/>
              <a:t> </a:t>
            </a:r>
            <a:r>
              <a:rPr lang="tr-TR" sz="1400" dirty="0" err="1"/>
              <a:t>slide</a:t>
            </a:r>
            <a:r>
              <a:rPr lang="en-US" sz="1400" dirty="0"/>
              <a:t>, read proper </a:t>
            </a:r>
            <a:r>
              <a:rPr lang="en-US" sz="1400" i="1" dirty="0"/>
              <a:t>Q </a:t>
            </a:r>
            <a:r>
              <a:rPr lang="en-US" sz="1400" dirty="0"/>
              <a:t>value from</a:t>
            </a:r>
            <a:r>
              <a:rPr lang="tr-TR" sz="1400" dirty="0"/>
              <a:t> </a:t>
            </a:r>
            <a:r>
              <a:rPr lang="en-US" sz="1400" dirty="0"/>
              <a:t>the peak gain curves in Figure that allows enough peak</a:t>
            </a:r>
            <a:r>
              <a:rPr lang="tr-TR" sz="1400" dirty="0"/>
              <a:t> </a:t>
            </a:r>
            <a:r>
              <a:rPr lang="en-US" sz="1400" dirty="0"/>
              <a:t>gain. Considering the load transient and stable zero</a:t>
            </a:r>
            <a:r>
              <a:rPr lang="tr-TR" sz="1400" dirty="0"/>
              <a:t>-</a:t>
            </a:r>
            <a:r>
              <a:rPr lang="en-US" sz="1400" dirty="0"/>
              <a:t>voltages</a:t>
            </a:r>
            <a:r>
              <a:rPr lang="tr-TR" sz="1400" dirty="0"/>
              <a:t>-</a:t>
            </a:r>
            <a:r>
              <a:rPr lang="en-US" sz="1400" dirty="0"/>
              <a:t>witching (ZVS) operation, 10~20% margin</a:t>
            </a:r>
            <a:r>
              <a:rPr lang="tr-TR" sz="1400" dirty="0"/>
              <a:t> </a:t>
            </a:r>
            <a:r>
              <a:rPr lang="en-US" sz="1400" dirty="0"/>
              <a:t>should be introduced on the maximum gain when</a:t>
            </a:r>
            <a:r>
              <a:rPr lang="tr-TR" sz="1400" dirty="0"/>
              <a:t> </a:t>
            </a:r>
            <a:r>
              <a:rPr lang="tr-TR" sz="1400" dirty="0" err="1"/>
              <a:t>determining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peak</a:t>
            </a:r>
            <a:r>
              <a:rPr lang="tr-TR" sz="1400" dirty="0"/>
              <a:t> </a:t>
            </a:r>
            <a:r>
              <a:rPr lang="tr-TR" sz="1400" dirty="0" err="1"/>
              <a:t>gain</a:t>
            </a:r>
            <a:r>
              <a:rPr lang="tr-TR" sz="1400" dirty="0"/>
              <a:t>.</a:t>
            </a:r>
            <a:endParaRPr lang="tr-TR" sz="20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1289ACFF-8207-45BF-89BB-6F1D416C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875" y="2154803"/>
            <a:ext cx="4054172" cy="378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1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6E95FC-EEB7-4CF9-997E-3CD3E14B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Circuit</a:t>
            </a:r>
            <a:r>
              <a:rPr lang="tr-TR" dirty="0"/>
              <a:t> Design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96A1353D-FE6C-4BFA-8385-5D7ED3A09F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929" y="1829830"/>
                <a:ext cx="11863346" cy="4023360"/>
              </a:xfrm>
            </p:spPr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tr-TR" b="1" dirty="0"/>
                  <a:t>Design </a:t>
                </a:r>
                <a:r>
                  <a:rPr lang="tr-TR" b="1" dirty="0" err="1"/>
                  <a:t>the</a:t>
                </a:r>
                <a:r>
                  <a:rPr lang="tr-TR" b="1" dirty="0"/>
                  <a:t> </a:t>
                </a:r>
                <a:r>
                  <a:rPr lang="tr-TR" b="1" dirty="0" err="1"/>
                  <a:t>transformer</a:t>
                </a:r>
                <a:r>
                  <a:rPr lang="tr-TR" b="1" dirty="0"/>
                  <a:t> </a:t>
                </a:r>
                <a:r>
                  <a:rPr lang="tr-TR" b="1" dirty="0" err="1"/>
                  <a:t>and</a:t>
                </a:r>
                <a:r>
                  <a:rPr lang="tr-TR" b="1" dirty="0"/>
                  <a:t> </a:t>
                </a:r>
                <a:r>
                  <a:rPr lang="tr-TR" b="1" dirty="0" err="1"/>
                  <a:t>select</a:t>
                </a:r>
                <a:r>
                  <a:rPr lang="tr-TR" b="1" dirty="0"/>
                  <a:t> </a:t>
                </a:r>
                <a:r>
                  <a:rPr lang="tr-TR" b="1" dirty="0" err="1"/>
                  <a:t>the</a:t>
                </a:r>
                <a:r>
                  <a:rPr lang="tr-TR" b="1" dirty="0"/>
                  <a:t> </a:t>
                </a:r>
                <a:r>
                  <a:rPr lang="tr-TR" b="1" dirty="0" err="1"/>
                  <a:t>resonant</a:t>
                </a:r>
                <a:r>
                  <a:rPr lang="tr-TR" b="1" dirty="0"/>
                  <a:t> </a:t>
                </a:r>
                <a:r>
                  <a:rPr lang="tr-TR" b="1" dirty="0" err="1"/>
                  <a:t>capacitor</a:t>
                </a:r>
                <a:endParaRPr lang="tr-TR" b="1" dirty="0"/>
              </a:p>
              <a:p>
                <a:pPr marL="201168" lvl="1" indent="0">
                  <a:buNone/>
                </a:pPr>
                <a:endParaRPr lang="tr-TR" b="1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  <m:sup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p>
                          </m:sSubSup>
                          <m:r>
                            <a:rPr lang="tr-T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tr-T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.1,12.</m:t>
                          </m:r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/>
              </a:p>
              <a:p>
                <a:pPr marL="201168" lvl="1" indent="0">
                  <a:buNone/>
                </a:pPr>
                <a:endParaRPr lang="tr-TR" b="1" dirty="0"/>
              </a:p>
              <a:p>
                <a:pPr marL="201168" lvl="1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96A1353D-FE6C-4BFA-8385-5D7ED3A09F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929" y="1829830"/>
                <a:ext cx="11863346" cy="4023360"/>
              </a:xfrm>
              <a:blipFill>
                <a:blip r:embed="rId2"/>
                <a:stretch>
                  <a:fillRect t="-136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Resim 5">
            <a:extLst>
              <a:ext uri="{FF2B5EF4-FFF2-40B4-BE49-F238E27FC236}">
                <a16:creationId xmlns:a16="http://schemas.microsoft.com/office/drawing/2014/main" id="{42CD0556-FA65-450F-ACA3-3B08D1507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39" y="3169814"/>
            <a:ext cx="5019675" cy="8667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3B52921-CC0F-4DA3-B466-268BC7E4C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94" y="4058738"/>
            <a:ext cx="3543300" cy="100965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40589E3-F25D-48E0-A51E-964A7FCAA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394" y="5090538"/>
            <a:ext cx="3819525" cy="9144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24A3299-3F32-49C9-8F50-910A99EE8B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9189" y="1836750"/>
            <a:ext cx="4826936" cy="4076925"/>
          </a:xfrm>
          <a:prstGeom prst="rect">
            <a:avLst/>
          </a:prstGeom>
        </p:spPr>
      </p:pic>
      <p:sp>
        <p:nvSpPr>
          <p:cNvPr id="19" name="Metin kutusu 18">
            <a:extLst>
              <a:ext uri="{FF2B5EF4-FFF2-40B4-BE49-F238E27FC236}">
                <a16:creationId xmlns:a16="http://schemas.microsoft.com/office/drawing/2014/main" id="{4C0C1202-3571-4613-B49B-3213123C9143}"/>
              </a:ext>
            </a:extLst>
          </p:cNvPr>
          <p:cNvSpPr txBox="1"/>
          <p:nvPr/>
        </p:nvSpPr>
        <p:spPr>
          <a:xfrm>
            <a:off x="7093865" y="5902597"/>
            <a:ext cx="445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Gain Curves of LLC Resonant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Converter</a:t>
            </a:r>
            <a:endParaRPr lang="tr-TR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8BB161A4-9070-40D9-86D3-69664477153D}"/>
              </a:ext>
            </a:extLst>
          </p:cNvPr>
          <p:cNvSpPr txBox="1"/>
          <p:nvPr/>
        </p:nvSpPr>
        <p:spPr>
          <a:xfrm>
            <a:off x="4162596" y="4356537"/>
            <a:ext cx="2665916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From the gain curve of</a:t>
            </a:r>
            <a:r>
              <a:rPr lang="tr-TR" sz="1400" dirty="0">
                <a:solidFill>
                  <a:schemeClr val="dk1"/>
                </a:solidFill>
              </a:rPr>
              <a:t> </a:t>
            </a:r>
            <a:r>
              <a:rPr lang="en-US" sz="1400" dirty="0">
                <a:solidFill>
                  <a:schemeClr val="dk1"/>
                </a:solidFill>
              </a:rPr>
              <a:t>Figure, the minimum switching frequency </a:t>
            </a:r>
            <a:r>
              <a:rPr lang="tr-TR" sz="1400" dirty="0" err="1">
                <a:solidFill>
                  <a:schemeClr val="dk1"/>
                </a:solidFill>
              </a:rPr>
              <a:t>will</a:t>
            </a:r>
            <a:r>
              <a:rPr lang="tr-TR" sz="1400" dirty="0">
                <a:solidFill>
                  <a:schemeClr val="dk1"/>
                </a:solidFill>
              </a:rPr>
              <a:t> be </a:t>
            </a:r>
            <a:r>
              <a:rPr lang="tr-TR" sz="1400" dirty="0" err="1">
                <a:solidFill>
                  <a:schemeClr val="dk1"/>
                </a:solidFill>
              </a:rPr>
              <a:t>obtained</a:t>
            </a:r>
            <a:r>
              <a:rPr lang="tr-TR" sz="1400" dirty="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518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C23DB2B3-3973-4D6A-9565-BF2B9E3661B4}"/>
              </a:ext>
            </a:extLst>
          </p:cNvPr>
          <p:cNvSpPr txBox="1"/>
          <p:nvPr/>
        </p:nvSpPr>
        <p:spPr>
          <a:xfrm>
            <a:off x="7411590" y="5540178"/>
            <a:ext cx="286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Therotical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alculation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tr-TR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Dikdörtgen 3">
            <a:extLst>
              <a:ext uri="{FF2B5EF4-FFF2-40B4-BE49-F238E27FC236}">
                <a16:creationId xmlns:a16="http://schemas.microsoft.com/office/drawing/2014/main" id="{E7915E29-D3FF-446F-9146-4FD1A0614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59" y="840386"/>
            <a:ext cx="2951162" cy="5349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Specification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Dikdörtgen 4">
            <a:extLst>
              <a:ext uri="{FF2B5EF4-FFF2-40B4-BE49-F238E27FC236}">
                <a16:creationId xmlns:a16="http://schemas.microsoft.com/office/drawing/2014/main" id="{1979A0EC-93A3-4086-A4BC-BABEE5104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446" y="1643660"/>
            <a:ext cx="2941638" cy="322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Ratio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‘n’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Dikdörtgen 5">
            <a:extLst>
              <a:ext uri="{FF2B5EF4-FFF2-40B4-BE49-F238E27FC236}">
                <a16:creationId xmlns:a16="http://schemas.microsoft.com/office/drawing/2014/main" id="{31CCC425-AFA3-4674-996F-44940D8A1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446" y="2769198"/>
            <a:ext cx="2941638" cy="322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Value of k and Q</a:t>
            </a:r>
            <a:endParaRPr kumimoji="0" lang="tr-TR" altLang="tr-T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Dikdörtgen 6">
            <a:extLst>
              <a:ext uri="{FF2B5EF4-FFF2-40B4-BE49-F238E27FC236}">
                <a16:creationId xmlns:a16="http://schemas.microsoft.com/office/drawing/2014/main" id="{FA9F265D-0507-45ED-A037-0EA62BDD1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84" y="2208810"/>
            <a:ext cx="2941637" cy="322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Value of Mmax-Mmin</a:t>
            </a:r>
            <a:endParaRPr kumimoji="0" lang="tr-TR" altLang="tr-T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ikdörtgen 7">
            <a:extLst>
              <a:ext uri="{FF2B5EF4-FFF2-40B4-BE49-F238E27FC236}">
                <a16:creationId xmlns:a16="http://schemas.microsoft.com/office/drawing/2014/main" id="{41B1F6B9-11CB-4956-B51C-B4E9FDC95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571" y="3396396"/>
            <a:ext cx="2941638" cy="322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M, k and Q Graph</a:t>
            </a:r>
            <a:endParaRPr kumimoji="0" lang="tr-TR" altLang="tr-T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Dikdörtgen 8">
            <a:extLst>
              <a:ext uri="{FF2B5EF4-FFF2-40B4-BE49-F238E27FC236}">
                <a16:creationId xmlns:a16="http://schemas.microsoft.com/office/drawing/2014/main" id="{05B90069-FD7E-4345-AB28-D2CC748FC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854" y="4048496"/>
            <a:ext cx="2435225" cy="669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the values of M, k and Q is in the Limit.(ZVS)</a:t>
            </a:r>
            <a:endParaRPr kumimoji="0" lang="tr-TR" altLang="tr-T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Dikdörtgen 9">
            <a:extLst>
              <a:ext uri="{FF2B5EF4-FFF2-40B4-BE49-F238E27FC236}">
                <a16:creationId xmlns:a16="http://schemas.microsoft.com/office/drawing/2014/main" id="{F23F2361-A769-4109-B64F-69FFDF0CB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571" y="5891172"/>
            <a:ext cx="2941638" cy="322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‘Cr’</a:t>
            </a:r>
            <a:endParaRPr kumimoji="0" lang="tr-TR" altLang="tr-T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Dikdörtgen 10">
            <a:extLst>
              <a:ext uri="{FF2B5EF4-FFF2-40B4-BE49-F238E27FC236}">
                <a16:creationId xmlns:a16="http://schemas.microsoft.com/office/drawing/2014/main" id="{5B8C246B-89B1-476B-A4A6-9D5481349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571" y="5228196"/>
            <a:ext cx="2941638" cy="322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‘Rac’</a:t>
            </a:r>
            <a:endParaRPr kumimoji="0" lang="tr-TR" altLang="tr-T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345EBD4C-BC7E-4A5A-B270-A7FE8BA344E5}"/>
              </a:ext>
            </a:extLst>
          </p:cNvPr>
          <p:cNvCxnSpPr>
            <a:cxnSpLocks/>
          </p:cNvCxnSpPr>
          <p:nvPr/>
        </p:nvCxnSpPr>
        <p:spPr>
          <a:xfrm flipH="1">
            <a:off x="2377828" y="3168957"/>
            <a:ext cx="840" cy="19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AF2F4C65-2445-4782-BAC2-12E125A4C1BA}"/>
              </a:ext>
            </a:extLst>
          </p:cNvPr>
          <p:cNvCxnSpPr>
            <a:cxnSpLocks/>
          </p:cNvCxnSpPr>
          <p:nvPr/>
        </p:nvCxnSpPr>
        <p:spPr>
          <a:xfrm flipH="1">
            <a:off x="2374202" y="3766465"/>
            <a:ext cx="0" cy="22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22A7D23E-80C9-434A-834E-0502C8BBAAE2}"/>
              </a:ext>
            </a:extLst>
          </p:cNvPr>
          <p:cNvCxnSpPr>
            <a:cxnSpLocks/>
          </p:cNvCxnSpPr>
          <p:nvPr/>
        </p:nvCxnSpPr>
        <p:spPr>
          <a:xfrm flipH="1">
            <a:off x="2407324" y="1982115"/>
            <a:ext cx="0" cy="22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7A258E49-D63A-4206-B663-5F357AB8A60F}"/>
              </a:ext>
            </a:extLst>
          </p:cNvPr>
          <p:cNvCxnSpPr>
            <a:cxnSpLocks/>
          </p:cNvCxnSpPr>
          <p:nvPr/>
        </p:nvCxnSpPr>
        <p:spPr>
          <a:xfrm flipH="1">
            <a:off x="2407324" y="2542503"/>
            <a:ext cx="0" cy="22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75942A68-EB10-4458-AF15-BA82A2826E66}"/>
              </a:ext>
            </a:extLst>
          </p:cNvPr>
          <p:cNvCxnSpPr>
            <a:cxnSpLocks/>
          </p:cNvCxnSpPr>
          <p:nvPr/>
        </p:nvCxnSpPr>
        <p:spPr>
          <a:xfrm flipH="1">
            <a:off x="2402368" y="1416965"/>
            <a:ext cx="0" cy="22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DA563CBB-9DC4-435B-853B-33229B9056B0}"/>
              </a:ext>
            </a:extLst>
          </p:cNvPr>
          <p:cNvCxnSpPr>
            <a:cxnSpLocks/>
          </p:cNvCxnSpPr>
          <p:nvPr/>
        </p:nvCxnSpPr>
        <p:spPr>
          <a:xfrm>
            <a:off x="2350390" y="4779458"/>
            <a:ext cx="0" cy="35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34488885-9E58-4360-A183-D2FB8CB2A69B}"/>
              </a:ext>
            </a:extLst>
          </p:cNvPr>
          <p:cNvCxnSpPr>
            <a:cxnSpLocks/>
          </p:cNvCxnSpPr>
          <p:nvPr/>
        </p:nvCxnSpPr>
        <p:spPr>
          <a:xfrm flipH="1">
            <a:off x="2350390" y="5611496"/>
            <a:ext cx="0" cy="22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37">
            <a:extLst>
              <a:ext uri="{FF2B5EF4-FFF2-40B4-BE49-F238E27FC236}">
                <a16:creationId xmlns:a16="http://schemas.microsoft.com/office/drawing/2014/main" id="{CB0CF900-A563-4A60-B8C3-3B73C3799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730" y="4779458"/>
            <a:ext cx="58217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Bağlayıcı: Dirsek 21">
            <a:extLst>
              <a:ext uri="{FF2B5EF4-FFF2-40B4-BE49-F238E27FC236}">
                <a16:creationId xmlns:a16="http://schemas.microsoft.com/office/drawing/2014/main" id="{F2873E1A-B986-4B48-9BB2-30CDBA9F23A0}"/>
              </a:ext>
            </a:extLst>
          </p:cNvPr>
          <p:cNvCxnSpPr>
            <a:cxnSpLocks/>
          </p:cNvCxnSpPr>
          <p:nvPr/>
        </p:nvCxnSpPr>
        <p:spPr>
          <a:xfrm flipH="1" flipV="1">
            <a:off x="647244" y="2962677"/>
            <a:ext cx="218440" cy="1324610"/>
          </a:xfrm>
          <a:prstGeom prst="bentConnector3">
            <a:avLst>
              <a:gd name="adj1" fmla="val 170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tin kutusu 37">
            <a:extLst>
              <a:ext uri="{FF2B5EF4-FFF2-40B4-BE49-F238E27FC236}">
                <a16:creationId xmlns:a16="http://schemas.microsoft.com/office/drawing/2014/main" id="{DEBA1613-5CCF-4110-84A8-6082CD7A7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28" y="4337427"/>
            <a:ext cx="56167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Metin Kutusu 2">
                <a:extLst>
                  <a:ext uri="{FF2B5EF4-FFF2-40B4-BE49-F238E27FC236}">
                    <a16:creationId xmlns:a16="http://schemas.microsoft.com/office/drawing/2014/main" id="{F346DFB4-00C5-4FDD-94BB-BECE34EFF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46298" y="1049934"/>
                <a:ext cx="6192520" cy="48412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Design </a:t>
                </a:r>
                <a:r>
                  <a:rPr lang="tr-TR" sz="1400" dirty="0" err="1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results</a:t>
                </a:r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tr-TR" sz="1400" dirty="0" err="1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are</a:t>
                </a:r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tr-TR" sz="1400" dirty="0" err="1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calculated</a:t>
                </a:r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as;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%96</a:t>
                </a:r>
                <a14:m>
                  <m:oMath xmlns:m="http://schemas.openxmlformats.org/officeDocument/2006/math">
                    <m:r>
                      <a:rPr lang="tr-TR" sz="14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 </m:t>
                    </m:r>
                    <m:sSubSup>
                      <m:sSubSup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  <m:sup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363.276V                  k = 9.4</a:t>
                </a:r>
                <a:endParaRPr lang="tr-TR" sz="14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150 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                     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  <m:sup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400 V                </a:t>
                </a:r>
                <a:endParaRPr lang="tr-TR" sz="14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148.8W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                  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p>
                    </m:sSup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1.1066</a:t>
                </a:r>
                <a:endParaRPr lang="tr-TR" sz="14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tr-TR" sz="14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tr-TR" sz="14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tr-TR" sz="14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=4.375                                                       </m:t>
                    </m:r>
                    <m:sSup>
                      <m:sSup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1400" b="0" i="1" smtClean="0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1.22</a:t>
                </a:r>
                <a:endParaRPr lang="tr-TR" sz="14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251.9 </a:t>
                </a:r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Ω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tr-TR" sz="1400" b="0" i="1" smtClean="0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   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 19.03 </a:t>
                </a:r>
                <a:r>
                  <a:rPr lang="tr-TR" sz="1400" dirty="0" err="1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nF</a:t>
                </a:r>
                <a:endParaRPr lang="tr-TR" sz="14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tr-TR" sz="1400" dirty="0">
                    <a:solidFill>
                      <a:srgbClr val="595959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110 </a:t>
                </a:r>
                <a:r>
                  <a:rPr lang="tr-TR" sz="1400" dirty="0" err="1">
                    <a:solidFill>
                      <a:srgbClr val="595959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tr-TR" sz="1400" dirty="0" err="1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               </m:t>
                        </m:r>
                        <m:r>
                          <a:rPr lang="tr-TR" sz="1400" b="0" i="1" smtClean="0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600 </a:t>
                </a:r>
                <a:r>
                  <a:rPr lang="tr-TR" sz="1400" dirty="0" err="1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uH</a:t>
                </a:r>
                <a:endParaRPr lang="tr-TR" sz="14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𝑙𝑘𝑝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57.78 </a:t>
                </a:r>
                <a:r>
                  <a:rPr lang="tr-TR" sz="1400" dirty="0" err="1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               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𝑙𝑘𝑠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2.879 </a:t>
                </a:r>
                <a:r>
                  <a:rPr lang="tr-TR" sz="1400" dirty="0" err="1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uF</a:t>
                </a:r>
                <a:endParaRPr lang="tr-TR" sz="14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tr-TR" sz="1400" dirty="0">
                    <a:solidFill>
                      <a:srgbClr val="595959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542.2177 </a:t>
                </a:r>
                <a:r>
                  <a:rPr lang="tr-TR" sz="1400" dirty="0" err="1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          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tr-TR" sz="1400" dirty="0">
                    <a:solidFill>
                      <a:srgbClr val="595959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36</a:t>
                </a:r>
                <a:endParaRPr lang="tr-TR" sz="14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tr-TR" sz="1400" dirty="0">
                    <a:solidFill>
                      <a:srgbClr val="595959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                            </m:t>
                        </m:r>
                        <m:r>
                          <a:rPr lang="tr-TR" sz="1400" b="0" i="1" smtClean="0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𝐶𝑟</m:t>
                        </m:r>
                      </m:sub>
                      <m:sup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𝑅𝑀𝑆</m:t>
                        </m:r>
                      </m:sup>
                    </m:sSubSup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1.044 A</a:t>
                </a:r>
                <a:endParaRPr lang="tr-TR" sz="14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𝐶𝑟</m:t>
                        </m:r>
                      </m:sub>
                      <m:sup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𝑀𝑎𝑥</m:t>
                        </m:r>
                      </m:sup>
                    </m:sSubSup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tr-TR" sz="1400" dirty="0">
                    <a:solidFill>
                      <a:srgbClr val="595959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495</a:t>
                </a:r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                                                  Q = 0.302</a:t>
                </a:r>
                <a:endParaRPr lang="tr-TR" sz="14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:r>
                  <a:rPr lang="tr-TR" sz="11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1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:r>
                  <a:rPr lang="tr-TR" sz="11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1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:r>
                  <a:rPr lang="tr-TR" sz="11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1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:r>
                  <a:rPr lang="tr-TR" sz="11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1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:r>
                  <a:rPr lang="tr-TR" sz="11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1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:r>
                  <a:rPr lang="tr-TR" sz="11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1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:r>
                  <a:rPr lang="tr-TR" sz="11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24" name="Metin Kutusu 2">
                <a:extLst>
                  <a:ext uri="{FF2B5EF4-FFF2-40B4-BE49-F238E27FC236}">
                    <a16:creationId xmlns:a16="http://schemas.microsoft.com/office/drawing/2014/main" id="{F346DFB4-00C5-4FDD-94BB-BECE34EFF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6298" y="1049934"/>
                <a:ext cx="6192520" cy="4841238"/>
              </a:xfrm>
              <a:prstGeom prst="rect">
                <a:avLst/>
              </a:prstGeom>
              <a:blipFill>
                <a:blip r:embed="rId2"/>
                <a:stretch>
                  <a:fillRect l="-197" b="-377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Metin kutusu 33">
            <a:extLst>
              <a:ext uri="{FF2B5EF4-FFF2-40B4-BE49-F238E27FC236}">
                <a16:creationId xmlns:a16="http://schemas.microsoft.com/office/drawing/2014/main" id="{96E09660-E870-4B34-880C-353FE3E1D8BC}"/>
              </a:ext>
            </a:extLst>
          </p:cNvPr>
          <p:cNvSpPr txBox="1"/>
          <p:nvPr/>
        </p:nvSpPr>
        <p:spPr>
          <a:xfrm>
            <a:off x="7935402" y="5932725"/>
            <a:ext cx="294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tr-TR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88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4FB106-5C97-4B7F-97EE-4CBF8C08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663885C-34A6-4736-833E-4FC1CD175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2" y="1828801"/>
            <a:ext cx="11562735" cy="430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97493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717</Words>
  <Application>Microsoft Office PowerPoint</Application>
  <PresentationFormat>Geniş ekran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Geçmişe bakış</vt:lpstr>
      <vt:lpstr>High Power Efficiency Design Approach of a LLC Resonant Converter for UPS Battery Charger Application and Battery Charge-Discharge Regression Model </vt:lpstr>
      <vt:lpstr>Presentation Guides</vt:lpstr>
      <vt:lpstr>Introduction</vt:lpstr>
      <vt:lpstr>LLC Rezonant Converter</vt:lpstr>
      <vt:lpstr>Circuit Design </vt:lpstr>
      <vt:lpstr>Circuit Design </vt:lpstr>
      <vt:lpstr>Circuit Design </vt:lpstr>
      <vt:lpstr>PowerPoint Sunusu</vt:lpstr>
      <vt:lpstr>Simulation Results</vt:lpstr>
      <vt:lpstr>Simulation Results</vt:lpstr>
      <vt:lpstr>PowerPoint Sunusu</vt:lpstr>
      <vt:lpstr>PowerPoint Sunusu</vt:lpstr>
      <vt:lpstr>Regression Models with Machine Learning </vt:lpstr>
      <vt:lpstr>Regression Models with  Machine Learning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Power Efficiency Design Approach of a LLC Resonant Converter for UPS Battery Charger Application and Battery Charge-Discharge Regression Model </dc:title>
  <dc:creator>Turhan Can KARGIN</dc:creator>
  <cp:lastModifiedBy>Turhan Can KARGIN</cp:lastModifiedBy>
  <cp:revision>21</cp:revision>
  <dcterms:created xsi:type="dcterms:W3CDTF">2020-05-28T14:13:07Z</dcterms:created>
  <dcterms:modified xsi:type="dcterms:W3CDTF">2020-06-03T21:34:26Z</dcterms:modified>
</cp:coreProperties>
</file>