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1" d="100"/>
          <a:sy n="91" d="100"/>
        </p:scale>
        <p:origin x="12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01F3-AD57-4E27-8DC3-7F648997CBD8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D3D9-9DBC-4A51-AA37-F7B05C10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01F3-AD57-4E27-8DC3-7F648997CBD8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D3D9-9DBC-4A51-AA37-F7B05C10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1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01F3-AD57-4E27-8DC3-7F648997CBD8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D3D9-9DBC-4A51-AA37-F7B05C10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38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01F3-AD57-4E27-8DC3-7F648997CBD8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D3D9-9DBC-4A51-AA37-F7B05C105A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7240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01F3-AD57-4E27-8DC3-7F648997CBD8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D3D9-9DBC-4A51-AA37-F7B05C10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88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01F3-AD57-4E27-8DC3-7F648997CBD8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D3D9-9DBC-4A51-AA37-F7B05C10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75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01F3-AD57-4E27-8DC3-7F648997CBD8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D3D9-9DBC-4A51-AA37-F7B05C10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73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01F3-AD57-4E27-8DC3-7F648997CBD8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D3D9-9DBC-4A51-AA37-F7B05C10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37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01F3-AD57-4E27-8DC3-7F648997CBD8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D3D9-9DBC-4A51-AA37-F7B05C10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6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01F3-AD57-4E27-8DC3-7F648997CBD8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D3D9-9DBC-4A51-AA37-F7B05C10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8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01F3-AD57-4E27-8DC3-7F648997CBD8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D3D9-9DBC-4A51-AA37-F7B05C10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5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01F3-AD57-4E27-8DC3-7F648997CBD8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D3D9-9DBC-4A51-AA37-F7B05C10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7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01F3-AD57-4E27-8DC3-7F648997CBD8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D3D9-9DBC-4A51-AA37-F7B05C10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5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01F3-AD57-4E27-8DC3-7F648997CBD8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D3D9-9DBC-4A51-AA37-F7B05C10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3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01F3-AD57-4E27-8DC3-7F648997CBD8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D3D9-9DBC-4A51-AA37-F7B05C10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8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01F3-AD57-4E27-8DC3-7F648997CBD8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D3D9-9DBC-4A51-AA37-F7B05C10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0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01F3-AD57-4E27-8DC3-7F648997CBD8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D3D9-9DBC-4A51-AA37-F7B05C10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3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78101F3-AD57-4E27-8DC3-7F648997CBD8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FD3D9-9DBC-4A51-AA37-F7B05C10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14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products/matlab.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FD59DC-FCE4-43F8-A6A5-C8950CE54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404" y="390788"/>
            <a:ext cx="8825658" cy="3329581"/>
          </a:xfrm>
        </p:spPr>
        <p:txBody>
          <a:bodyPr/>
          <a:lstStyle/>
          <a:p>
            <a:r>
              <a:rPr lang="tr-TR" dirty="0"/>
              <a:t>EEE302 CONTROL LABORATORY 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11C41C2-FEF0-44F6-96B9-FCEA982E8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6404" y="4139601"/>
            <a:ext cx="8825658" cy="861420"/>
          </a:xfrm>
        </p:spPr>
        <p:txBody>
          <a:bodyPr/>
          <a:lstStyle/>
          <a:p>
            <a:r>
              <a:rPr lang="tr-TR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LECTURE 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60F4F47-FBB6-4EE0-AE3E-0EBB5BC3518C}"/>
              </a:ext>
            </a:extLst>
          </p:cNvPr>
          <p:cNvSpPr txBox="1"/>
          <p:nvPr/>
        </p:nvSpPr>
        <p:spPr>
          <a:xfrm>
            <a:off x="1275127" y="5001021"/>
            <a:ext cx="5889071" cy="87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err="1"/>
              <a:t>Research</a:t>
            </a:r>
            <a:r>
              <a:rPr lang="tr-TR" dirty="0"/>
              <a:t> </a:t>
            </a:r>
            <a:r>
              <a:rPr lang="tr-TR" dirty="0" err="1"/>
              <a:t>Assistant</a:t>
            </a:r>
            <a:r>
              <a:rPr lang="tr-TR" dirty="0"/>
              <a:t>: Mehmet Uğur Soydemir</a:t>
            </a:r>
          </a:p>
          <a:p>
            <a:pPr>
              <a:lnSpc>
                <a:spcPct val="150000"/>
              </a:lnSpc>
            </a:pPr>
            <a:r>
              <a:rPr lang="tr-TR" dirty="0"/>
              <a:t>E-mail: soydemir_ugur@hotmail.com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67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F6C2B20-3F75-460C-813D-9EE19861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EBEBEB"/>
                </a:solidFill>
              </a:rPr>
              <a:t>EXAMPLE: PYTHAGOREAN FORMULA</a:t>
            </a:r>
            <a:br>
              <a:rPr lang="en-US" sz="4400" dirty="0">
                <a:solidFill>
                  <a:srgbClr val="EBEBEB"/>
                </a:solidFill>
              </a:rPr>
            </a:br>
            <a:endParaRPr lang="en-US" dirty="0">
              <a:solidFill>
                <a:srgbClr val="EBEBEB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B7720D-41D4-4A3F-BB33-00B94F441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As one execute the command \d = my function( 3, 4)", MATLAB \dives into" the </a:t>
            </a:r>
            <a:r>
              <a:rPr lang="tr-TR" sz="1800" dirty="0"/>
              <a:t>fi</a:t>
            </a:r>
            <a:r>
              <a:rPr lang="en-US" sz="1800" dirty="0"/>
              <a:t>le </a:t>
            </a:r>
            <a:r>
              <a:rPr lang="en-US" sz="1800" dirty="0" err="1"/>
              <a:t>my_function.m</a:t>
            </a:r>
            <a:r>
              <a:rPr lang="tr-TR" sz="1800" dirty="0"/>
              <a:t> </a:t>
            </a:r>
            <a:r>
              <a:rPr lang="en-US" sz="1800" dirty="0"/>
              <a:t>and runs the commands with a= 3 and b= 4. As MATLAB reaches the end of the </a:t>
            </a:r>
            <a:r>
              <a:rPr lang="tr-TR" sz="1800" dirty="0"/>
              <a:t>fi</a:t>
            </a:r>
            <a:r>
              <a:rPr lang="en-US" sz="1800" dirty="0"/>
              <a:t>le, having</a:t>
            </a:r>
            <a:r>
              <a:rPr lang="tr-TR" sz="1800" dirty="0"/>
              <a:t> </a:t>
            </a:r>
            <a:r>
              <a:rPr lang="en-US" sz="1800" dirty="0"/>
              <a:t>the calculated output value c= 5, MATLAB \jumps out of" the </a:t>
            </a:r>
            <a:r>
              <a:rPr lang="tr-TR" sz="1800" dirty="0"/>
              <a:t>fi</a:t>
            </a:r>
            <a:r>
              <a:rPr lang="en-US" sz="1800" dirty="0"/>
              <a:t>le and assign the value 5 to d.</a:t>
            </a:r>
            <a:r>
              <a:rPr lang="tr-TR" sz="1800" dirty="0"/>
              <a:t> </a:t>
            </a:r>
            <a:r>
              <a:rPr lang="en-US" sz="1800" dirty="0"/>
              <a:t>Notice that none of the variables a, b, </a:t>
            </a:r>
            <a:r>
              <a:rPr lang="en-US" sz="1800" dirty="0" err="1"/>
              <a:t>aSquare</a:t>
            </a:r>
            <a:r>
              <a:rPr lang="en-US" sz="1800" dirty="0"/>
              <a:t>, </a:t>
            </a:r>
            <a:r>
              <a:rPr lang="en-US" sz="1800" dirty="0" err="1"/>
              <a:t>bSquare</a:t>
            </a:r>
            <a:r>
              <a:rPr lang="en-US" sz="1800" dirty="0"/>
              <a:t>, s, c in the function m-</a:t>
            </a:r>
            <a:r>
              <a:rPr lang="tr-TR" sz="1800" dirty="0"/>
              <a:t>fi</a:t>
            </a:r>
            <a:r>
              <a:rPr lang="en-US" sz="1800" dirty="0"/>
              <a:t>le are re</a:t>
            </a:r>
            <a:r>
              <a:rPr lang="tr-TR" sz="1800" dirty="0"/>
              <a:t>j</a:t>
            </a:r>
            <a:r>
              <a:rPr lang="en-US" sz="1800" dirty="0" err="1"/>
              <a:t>ected</a:t>
            </a:r>
            <a:r>
              <a:rPr lang="tr-TR" sz="1800" dirty="0"/>
              <a:t> </a:t>
            </a:r>
            <a:r>
              <a:rPr lang="en-US" sz="1800" dirty="0"/>
              <a:t>in the workspace. Variables in a function m-</a:t>
            </a:r>
            <a:r>
              <a:rPr lang="tr-TR" sz="1800" dirty="0"/>
              <a:t>fi</a:t>
            </a:r>
            <a:r>
              <a:rPr lang="en-US" sz="1800" dirty="0"/>
              <a:t>le are local variables. When MATLAB \dives into" or\jumps out of" a function, it only brings the values of the input arguments and output arguments</a:t>
            </a:r>
            <a:r>
              <a:rPr lang="tr-TR" sz="1800" dirty="0"/>
              <a:t> </a:t>
            </a:r>
            <a:r>
              <a:rPr lang="en-US" sz="1800" dirty="0"/>
              <a:t>with it.</a:t>
            </a:r>
            <a:r>
              <a:rPr lang="tr-TR" sz="1800" dirty="0"/>
              <a:t> </a:t>
            </a:r>
            <a:r>
              <a:rPr lang="en-US" sz="1800" dirty="0"/>
              <a:t>MATLAB function can have multiple output arguments.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0747DFA-405C-4836-BCBC-606096D71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013" y="2697824"/>
            <a:ext cx="5830203" cy="31774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45746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0CFDBE-1729-41CF-96EB-4C7FC7C3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A22C3D-6309-401B-ACCB-DA4513639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 m-</a:t>
            </a:r>
            <a:r>
              <a:rPr lang="tr-TR" b="1" dirty="0"/>
              <a:t>fi</a:t>
            </a:r>
            <a:r>
              <a:rPr lang="en-US" b="1" dirty="0"/>
              <a:t>le</a:t>
            </a:r>
          </a:p>
          <a:p>
            <a:pPr marL="0" indent="0">
              <a:buNone/>
            </a:pPr>
            <a:r>
              <a:rPr lang="en-US" dirty="0"/>
              <a:t>The idea of class m-</a:t>
            </a:r>
            <a:r>
              <a:rPr lang="tr-TR" dirty="0"/>
              <a:t>fi</a:t>
            </a:r>
            <a:r>
              <a:rPr lang="en-US" dirty="0"/>
              <a:t>le is usually covered in a more advanced topic in MATLAB. It is just for</a:t>
            </a:r>
            <a:r>
              <a:rPr lang="tr-TR" dirty="0"/>
              <a:t> </a:t>
            </a:r>
            <a:r>
              <a:rPr lang="en-US" dirty="0"/>
              <a:t>the purpose of completing seeing all 3 types of m-</a:t>
            </a:r>
            <a:r>
              <a:rPr lang="tr-TR" dirty="0"/>
              <a:t>fi</a:t>
            </a:r>
            <a:r>
              <a:rPr lang="en-US" dirty="0"/>
              <a:t>le that we show class m-</a:t>
            </a:r>
            <a:r>
              <a:rPr lang="tr-TR" dirty="0"/>
              <a:t>fi</a:t>
            </a:r>
            <a:r>
              <a:rPr lang="en-US" dirty="0"/>
              <a:t>les in this chapter. It</a:t>
            </a:r>
            <a:r>
              <a:rPr lang="tr-TR" dirty="0"/>
              <a:t> </a:t>
            </a:r>
            <a:r>
              <a:rPr lang="en-US" dirty="0"/>
              <a:t>does not make sense to dig into details of involved concepts of object oriented programming before</a:t>
            </a:r>
            <a:r>
              <a:rPr lang="tr-TR" dirty="0"/>
              <a:t> </a:t>
            </a:r>
            <a:r>
              <a:rPr lang="en-US" dirty="0"/>
              <a:t>knowing the basic operations in MATLAB. </a:t>
            </a:r>
          </a:p>
        </p:txBody>
      </p:sp>
    </p:spTree>
    <p:extLst>
      <p:ext uri="{BB962C8B-B14F-4D97-AF65-F5344CB8AC3E}">
        <p14:creationId xmlns:p14="http://schemas.microsoft.com/office/powerpoint/2010/main" val="150159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FE419F-D237-443B-A96C-9BFE6739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1C41F9-517A-43B2-A122-B8BAAB39C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807127E-B8F6-41D6-82F0-C88898E08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64" y="536027"/>
            <a:ext cx="10286124" cy="578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58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9B5285-6071-485B-BDF7-99854E9F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724CEC-10CC-401D-975A-25E3E1161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7732CD0-AF70-4FF5-8C5C-BC7030C02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878" y="52387"/>
            <a:ext cx="884872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E46CB2-87AE-4955-8234-08BB4F92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99983F-1AAE-4468-B274-47CD06F50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Comments in Code</a:t>
            </a:r>
          </a:p>
          <a:p>
            <a:pPr marL="0" indent="0">
              <a:buNone/>
            </a:pPr>
            <a:r>
              <a:rPr lang="en-US" dirty="0"/>
              <a:t>You may have noticed that \%" in MATLAB code denotes that the rest of that line is a comment.</a:t>
            </a:r>
          </a:p>
          <a:p>
            <a:pPr marL="0" indent="0">
              <a:buNone/>
            </a:pPr>
            <a:r>
              <a:rPr lang="en-US" dirty="0"/>
              <a:t>Another useful way of creating comments is the pair \%</a:t>
            </a:r>
            <a:r>
              <a:rPr lang="tr-TR" dirty="0"/>
              <a:t>{</a:t>
            </a:r>
            <a:r>
              <a:rPr lang="en-US" dirty="0"/>
              <a:t>, %</a:t>
            </a:r>
            <a:r>
              <a:rPr lang="tr-TR" dirty="0"/>
              <a:t>}</a:t>
            </a:r>
            <a:r>
              <a:rPr lang="en-US" dirty="0"/>
              <a:t>".</a:t>
            </a:r>
          </a:p>
          <a:p>
            <a:pPr marL="0" indent="0">
              <a:buNone/>
            </a:pPr>
            <a:r>
              <a:rPr lang="en-US" dirty="0">
                <a:highlight>
                  <a:srgbClr val="800080"/>
                </a:highlight>
              </a:rPr>
              <a:t>% This is a comment</a:t>
            </a:r>
          </a:p>
          <a:p>
            <a:pPr marL="0" indent="0">
              <a:buNone/>
            </a:pPr>
            <a:r>
              <a:rPr lang="en-US" dirty="0">
                <a:highlight>
                  <a:srgbClr val="800080"/>
                </a:highlight>
              </a:rPr>
              <a:t>%</a:t>
            </a:r>
            <a:r>
              <a:rPr lang="tr-TR" dirty="0">
                <a:highlight>
                  <a:srgbClr val="800080"/>
                </a:highlight>
              </a:rPr>
              <a:t>{</a:t>
            </a:r>
            <a:endParaRPr lang="en-US" dirty="0">
              <a:highlight>
                <a:srgbClr val="80008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800080"/>
                </a:highlight>
              </a:rPr>
              <a:t>These lines</a:t>
            </a:r>
            <a:r>
              <a:rPr lang="tr-TR" dirty="0">
                <a:highlight>
                  <a:srgbClr val="800080"/>
                </a:highlight>
              </a:rPr>
              <a:t> </a:t>
            </a:r>
          </a:p>
          <a:p>
            <a:pPr marL="0" indent="0">
              <a:buNone/>
            </a:pPr>
            <a:r>
              <a:rPr lang="en-US" dirty="0">
                <a:highlight>
                  <a:srgbClr val="800080"/>
                </a:highlight>
              </a:rPr>
              <a:t>are</a:t>
            </a:r>
            <a:r>
              <a:rPr lang="tr-TR" dirty="0">
                <a:highlight>
                  <a:srgbClr val="800080"/>
                </a:highlight>
              </a:rPr>
              <a:t> </a:t>
            </a:r>
          </a:p>
          <a:p>
            <a:pPr marL="0" indent="0">
              <a:buNone/>
            </a:pPr>
            <a:r>
              <a:rPr lang="en-US" dirty="0">
                <a:highlight>
                  <a:srgbClr val="800080"/>
                </a:highlight>
              </a:rPr>
              <a:t>all</a:t>
            </a:r>
            <a:r>
              <a:rPr lang="tr-TR" dirty="0">
                <a:highlight>
                  <a:srgbClr val="800080"/>
                </a:highlight>
              </a:rPr>
              <a:t> </a:t>
            </a:r>
            <a:r>
              <a:rPr lang="en-US" dirty="0">
                <a:highlight>
                  <a:srgbClr val="800080"/>
                </a:highlight>
              </a:rPr>
              <a:t>comments</a:t>
            </a:r>
          </a:p>
          <a:p>
            <a:pPr marL="0" indent="0">
              <a:buNone/>
            </a:pPr>
            <a:r>
              <a:rPr lang="en-US" dirty="0">
                <a:highlight>
                  <a:srgbClr val="800080"/>
                </a:highlight>
              </a:rPr>
              <a:t>%</a:t>
            </a:r>
            <a:r>
              <a:rPr lang="tr-TR" dirty="0">
                <a:highlight>
                  <a:srgbClr val="800080"/>
                </a:highlight>
              </a:rPr>
              <a:t>}</a:t>
            </a:r>
            <a:endParaRPr lang="en-US" dirty="0">
              <a:highlight>
                <a:srgbClr val="8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8068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4F15B25-1082-4F5C-A544-BC2A43A3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EBEBEB"/>
                </a:solidFill>
              </a:rPr>
              <a:t>What’s</a:t>
            </a:r>
            <a:r>
              <a:rPr lang="tr-TR" dirty="0">
                <a:solidFill>
                  <a:srgbClr val="EBEBEB"/>
                </a:solidFill>
              </a:rPr>
              <a:t> </a:t>
            </a:r>
            <a:r>
              <a:rPr lang="tr-TR" dirty="0" err="1">
                <a:solidFill>
                  <a:srgbClr val="EBEBEB"/>
                </a:solidFill>
              </a:rPr>
              <a:t>the</a:t>
            </a:r>
            <a:r>
              <a:rPr lang="tr-TR" dirty="0">
                <a:solidFill>
                  <a:srgbClr val="EBEBEB"/>
                </a:solidFill>
              </a:rPr>
              <a:t> MATLAB?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7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6" name="Picture 2" descr="matlab ile ilgili görsel sonucu">
            <a:extLst>
              <a:ext uri="{FF2B5EF4-FFF2-40B4-BE49-F238E27FC236}">
                <a16:creationId xmlns:a16="http://schemas.microsoft.com/office/drawing/2014/main" id="{C17803AC-EB80-49A5-9AC6-AF47E0F71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2352645"/>
            <a:ext cx="5449889" cy="215270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EE184E2-4F69-4C6F-ACA1-4FFE5AECA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MATLAB</a:t>
            </a:r>
            <a:r>
              <a:rPr lang="en-US" baseline="300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®</a:t>
            </a:r>
            <a:r>
              <a:rPr lang="en-US" dirty="0">
                <a:solidFill>
                  <a:schemeClr val="accent2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is the short for matrix laboratory. It is a numerical computing environment 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 programming language which provides a suite of tools for computation, visualization, and more.</a:t>
            </a:r>
          </a:p>
          <a:p>
            <a:r>
              <a:rPr lang="en-US" dirty="0">
                <a:solidFill>
                  <a:schemeClr val="bg1"/>
                </a:solidFill>
              </a:rPr>
              <a:t>MATLAB is widely used in academic and research institutions as well as industrial enterprises.</a:t>
            </a:r>
          </a:p>
        </p:txBody>
      </p:sp>
    </p:spTree>
    <p:extLst>
      <p:ext uri="{BB962C8B-B14F-4D97-AF65-F5344CB8AC3E}">
        <p14:creationId xmlns:p14="http://schemas.microsoft.com/office/powerpoint/2010/main" val="3489459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6D2B93-3658-4CEC-841F-81794A43F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646" y="1398576"/>
            <a:ext cx="8946541" cy="4195481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WHY DO WE USE MATLAB ?</a:t>
            </a:r>
          </a:p>
          <a:p>
            <a:pPr marL="0" indent="0">
              <a:buNone/>
            </a:pPr>
            <a:r>
              <a:rPr lang="en-US" dirty="0"/>
              <a:t>▸ It is a high-level language for technical calculation</a:t>
            </a:r>
          </a:p>
          <a:p>
            <a:pPr marL="0" indent="0">
              <a:buNone/>
            </a:pPr>
            <a:r>
              <a:rPr lang="en-US" dirty="0"/>
              <a:t>▸ It offers a development environment for managing code, files and data</a:t>
            </a:r>
          </a:p>
          <a:p>
            <a:pPr marL="0" indent="0">
              <a:buNone/>
            </a:pPr>
            <a:r>
              <a:rPr lang="en-US" dirty="0"/>
              <a:t>▸ It features interactive tools for exploration, design and iterative solving</a:t>
            </a:r>
          </a:p>
          <a:p>
            <a:pPr marL="0" indent="0">
              <a:buNone/>
            </a:pPr>
            <a:r>
              <a:rPr lang="en-US" dirty="0"/>
              <a:t>▸ It supports mathematical functions for linear algebra, statistics, Fourier analysis,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en-US" dirty="0"/>
              <a:t>filtering, optimization, and numerical integration</a:t>
            </a:r>
          </a:p>
          <a:p>
            <a:pPr marL="0" indent="0">
              <a:buNone/>
            </a:pPr>
            <a:r>
              <a:rPr lang="en-US" dirty="0"/>
              <a:t>▸ It can produce high quality two-dimensional and three-dimensional graphics to</a:t>
            </a:r>
            <a:r>
              <a:rPr lang="tr-TR" dirty="0"/>
              <a:t> </a:t>
            </a:r>
            <a:r>
              <a:rPr lang="en-US" dirty="0"/>
              <a:t>aid data visualization</a:t>
            </a:r>
          </a:p>
          <a:p>
            <a:pPr marL="0" indent="0">
              <a:buNone/>
            </a:pPr>
            <a:r>
              <a:rPr lang="en-US" dirty="0"/>
              <a:t>▸ It includes tools to create custom graphical user interfaces</a:t>
            </a:r>
          </a:p>
          <a:p>
            <a:pPr marL="0" indent="0">
              <a:buNone/>
            </a:pPr>
            <a:r>
              <a:rPr lang="en-US" dirty="0"/>
              <a:t>▸ It can be integrated with external languages, such as C/C++, FORTRAN, Java,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en-US" dirty="0"/>
              <a:t>COM, and Microsoft Excel</a:t>
            </a:r>
          </a:p>
        </p:txBody>
      </p:sp>
    </p:spTree>
    <p:extLst>
      <p:ext uri="{BB962C8B-B14F-4D97-AF65-F5344CB8AC3E}">
        <p14:creationId xmlns:p14="http://schemas.microsoft.com/office/powerpoint/2010/main" val="309898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4227ED-CED9-4BE4-AA8A-738C98F3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91DBDA-5C02-4F0D-9C0E-0E9F399F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Competitors/Alternatives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• Julia, a high-level dynamic programming language aiming high-performance </a:t>
            </a:r>
            <a:r>
              <a:rPr lang="en-US" dirty="0" err="1"/>
              <a:t>scientic</a:t>
            </a:r>
            <a:r>
              <a:rPr lang="en-US" dirty="0"/>
              <a:t> </a:t>
            </a:r>
            <a:r>
              <a:rPr lang="en-US" dirty="0" err="1"/>
              <a:t>computating</a:t>
            </a:r>
            <a:r>
              <a:rPr lang="en-US" dirty="0"/>
              <a:t> (appeared in 2012)</a:t>
            </a:r>
          </a:p>
          <a:p>
            <a:pPr marL="0" indent="0">
              <a:buNone/>
            </a:pPr>
            <a:r>
              <a:rPr lang="en-US" dirty="0"/>
              <a:t>• GNU Octave, an open-source clone of MATLAB</a:t>
            </a:r>
          </a:p>
          <a:p>
            <a:pPr marL="0" indent="0">
              <a:buNone/>
            </a:pPr>
            <a:r>
              <a:rPr lang="en-US" dirty="0"/>
              <a:t>• computational languages/environments like S and R</a:t>
            </a:r>
          </a:p>
          <a:p>
            <a:pPr marL="0" indent="0">
              <a:buNone/>
            </a:pPr>
            <a:r>
              <a:rPr lang="en-US" dirty="0"/>
              <a:t>• Excel</a:t>
            </a:r>
          </a:p>
          <a:p>
            <a:pPr marL="0" indent="0">
              <a:buNone/>
            </a:pPr>
            <a:r>
              <a:rPr lang="en-US" dirty="0"/>
              <a:t>• Mathematica, Maple, Axiom, other </a:t>
            </a:r>
            <a:r>
              <a:rPr lang="en-US" dirty="0" err="1"/>
              <a:t>CASes</a:t>
            </a:r>
            <a:r>
              <a:rPr lang="en-US" dirty="0"/>
              <a:t> (Computer Algebra Systems)</a:t>
            </a:r>
          </a:p>
          <a:p>
            <a:pPr marL="0" indent="0">
              <a:buNone/>
            </a:pPr>
            <a:r>
              <a:rPr lang="en-US" dirty="0"/>
              <a:t>• systems languages (C/C++, ...)</a:t>
            </a:r>
          </a:p>
          <a:p>
            <a:pPr marL="0" indent="0">
              <a:buNone/>
            </a:pPr>
            <a:r>
              <a:rPr lang="en-US" dirty="0"/>
              <a:t>• general purpose languages (Java, Lisp, ...)</a:t>
            </a:r>
          </a:p>
          <a:p>
            <a:pPr marL="0" indent="0">
              <a:buNone/>
            </a:pPr>
            <a:r>
              <a:rPr lang="en-US" dirty="0"/>
              <a:t>• scripting languages (Python/NumPy/SciPy, Perl, ...)</a:t>
            </a:r>
          </a:p>
          <a:p>
            <a:pPr marL="0" indent="0">
              <a:buNone/>
            </a:pPr>
            <a:r>
              <a:rPr lang="en-US" dirty="0"/>
              <a:t>• MATLAB clones (</a:t>
            </a:r>
            <a:r>
              <a:rPr lang="en-US" dirty="0" err="1"/>
              <a:t>Scilab</a:t>
            </a:r>
            <a:r>
              <a:rPr lang="en-US" dirty="0"/>
              <a:t>, ...)</a:t>
            </a:r>
          </a:p>
        </p:txBody>
      </p:sp>
    </p:spTree>
    <p:extLst>
      <p:ext uri="{BB962C8B-B14F-4D97-AF65-F5344CB8AC3E}">
        <p14:creationId xmlns:p14="http://schemas.microsoft.com/office/powerpoint/2010/main" val="17098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AB9893-6229-4512-9DE2-21E7C20F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9FCD9E-78EC-4A5C-96D0-850C3AA4E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2918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MATLAB </a:t>
            </a:r>
            <a:r>
              <a:rPr lang="tr-TR" b="1" dirty="0" err="1"/>
              <a:t>Interface</a:t>
            </a:r>
            <a:endParaRPr lang="tr-TR" b="1" dirty="0"/>
          </a:p>
          <a:p>
            <a:pPr marL="0" indent="0">
              <a:buNone/>
            </a:pPr>
            <a:r>
              <a:rPr lang="en-US" dirty="0">
                <a:latin typeface="cmr10" panose="020B0500000000000000" pitchFamily="34" charset="0"/>
              </a:rPr>
              <a:t>The MATLAB desktop consists of the following panels.</a:t>
            </a:r>
          </a:p>
          <a:p>
            <a:r>
              <a:rPr lang="en-US" dirty="0">
                <a:latin typeface="cmbx10" panose="020B0500000000000000" pitchFamily="34" charset="0"/>
              </a:rPr>
              <a:t>Command Window </a:t>
            </a:r>
            <a:r>
              <a:rPr lang="en-US" dirty="0"/>
              <a:t>Users are allowed to type MATLAB codes or basic </a:t>
            </a:r>
            <a:r>
              <a:rPr lang="en-US" dirty="0" err="1"/>
              <a:t>unix</a:t>
            </a:r>
            <a:r>
              <a:rPr lang="en-US" dirty="0"/>
              <a:t> commands into</a:t>
            </a:r>
            <a:r>
              <a:rPr lang="tr-TR" dirty="0"/>
              <a:t> </a:t>
            </a:r>
            <a:r>
              <a:rPr lang="en-US" dirty="0"/>
              <a:t>the command window. Press &lt;return&gt; to execute the command. Input command lines follow after</a:t>
            </a:r>
            <a:r>
              <a:rPr lang="tr-TR" dirty="0"/>
              <a:t> </a:t>
            </a:r>
            <a:r>
              <a:rPr lang="en-US" dirty="0"/>
              <a:t>a \</a:t>
            </a:r>
            <a:r>
              <a:rPr lang="en-US" sz="1600" dirty="0"/>
              <a:t>&gt;&gt;</a:t>
            </a:r>
            <a:r>
              <a:rPr lang="en-US" dirty="0"/>
              <a:t>" symbol, while printed results typically do not. For instance,</a:t>
            </a:r>
          </a:p>
          <a:p>
            <a:pPr marL="0" indent="0">
              <a:buNone/>
            </a:pPr>
            <a:r>
              <a:rPr lang="tr-TR" dirty="0">
                <a:highlight>
                  <a:srgbClr val="800080"/>
                </a:highlight>
              </a:rPr>
              <a:t> </a:t>
            </a:r>
            <a:r>
              <a:rPr lang="en-US" dirty="0">
                <a:highlight>
                  <a:srgbClr val="800080"/>
                </a:highlight>
                <a:latin typeface="CMMI10"/>
              </a:rPr>
              <a:t>&gt;&gt;</a:t>
            </a:r>
            <a:r>
              <a:rPr lang="tr-TR" dirty="0">
                <a:highlight>
                  <a:srgbClr val="800080"/>
                </a:highlight>
                <a:latin typeface="CMMI10"/>
              </a:rPr>
              <a:t>  1+3*2</a:t>
            </a:r>
          </a:p>
          <a:p>
            <a:pPr marL="0" indent="0">
              <a:buNone/>
            </a:pPr>
            <a:r>
              <a:rPr lang="tr-TR" dirty="0">
                <a:highlight>
                  <a:srgbClr val="800080"/>
                </a:highlight>
                <a:latin typeface="CMMI10"/>
              </a:rPr>
              <a:t> </a:t>
            </a:r>
            <a:r>
              <a:rPr lang="tr-TR" dirty="0" err="1">
                <a:highlight>
                  <a:srgbClr val="800080"/>
                </a:highlight>
                <a:latin typeface="CMMI10"/>
              </a:rPr>
              <a:t>ans</a:t>
            </a:r>
            <a:r>
              <a:rPr lang="tr-TR" dirty="0">
                <a:highlight>
                  <a:srgbClr val="800080"/>
                </a:highlight>
                <a:latin typeface="CMMI10"/>
              </a:rPr>
              <a:t> =</a:t>
            </a:r>
          </a:p>
          <a:p>
            <a:pPr marL="0" indent="0">
              <a:buNone/>
            </a:pPr>
            <a:r>
              <a:rPr lang="tr-TR" dirty="0">
                <a:highlight>
                  <a:srgbClr val="800080"/>
                </a:highlight>
                <a:latin typeface="CMMI10"/>
              </a:rPr>
              <a:t>           7</a:t>
            </a:r>
          </a:p>
          <a:p>
            <a:pPr marL="0" indent="0">
              <a:buNone/>
            </a:pPr>
            <a:r>
              <a:rPr lang="tr-TR" dirty="0">
                <a:highlight>
                  <a:srgbClr val="800080"/>
                </a:highlight>
              </a:rPr>
              <a:t> </a:t>
            </a:r>
            <a:r>
              <a:rPr lang="en-US" dirty="0">
                <a:highlight>
                  <a:srgbClr val="800080"/>
                </a:highlight>
                <a:latin typeface="CMMI10"/>
              </a:rPr>
              <a:t>&gt;&gt;</a:t>
            </a:r>
            <a:r>
              <a:rPr lang="tr-TR" dirty="0">
                <a:highlight>
                  <a:srgbClr val="800080"/>
                </a:highlight>
                <a:latin typeface="CMMI10"/>
              </a:rPr>
              <a:t> </a:t>
            </a:r>
            <a:endParaRPr lang="en-US" dirty="0">
              <a:highlight>
                <a:srgbClr val="8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0179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F58E13-0333-4176-957C-FCFDB175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137159-0727-4F96-B46C-727090B7F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another example, type </a:t>
            </a:r>
            <a:r>
              <a:rPr lang="en-US" dirty="0" err="1">
                <a:highlight>
                  <a:srgbClr val="800080"/>
                </a:highlight>
              </a:rPr>
              <a:t>pwd</a:t>
            </a:r>
            <a:r>
              <a:rPr lang="en-US" dirty="0"/>
              <a:t> (the </a:t>
            </a:r>
            <a:r>
              <a:rPr lang="en-US" dirty="0" err="1"/>
              <a:t>unix</a:t>
            </a:r>
            <a:r>
              <a:rPr lang="en-US" dirty="0"/>
              <a:t> command \print working directory") to see current folder.</a:t>
            </a:r>
            <a:r>
              <a:rPr lang="tr-TR" dirty="0"/>
              <a:t> </a:t>
            </a:r>
            <a:r>
              <a:rPr lang="en-US" dirty="0"/>
              <a:t>Type </a:t>
            </a:r>
            <a:r>
              <a:rPr lang="en-US" dirty="0" err="1">
                <a:highlight>
                  <a:srgbClr val="800080"/>
                </a:highlight>
              </a:rPr>
              <a:t>clc</a:t>
            </a:r>
            <a:r>
              <a:rPr lang="en-US" dirty="0"/>
              <a:t> command to clear commands displayed in the window. </a:t>
            </a:r>
            <a:endParaRPr lang="tr-TR" dirty="0"/>
          </a:p>
          <a:p>
            <a:r>
              <a:rPr lang="en-US" b="1" dirty="0"/>
              <a:t>Command History </a:t>
            </a:r>
            <a:r>
              <a:rPr lang="en-US" dirty="0"/>
              <a:t>shows previous commands executed in the command window. </a:t>
            </a:r>
            <a:endParaRPr lang="tr-TR" dirty="0"/>
          </a:p>
          <a:p>
            <a:r>
              <a:rPr lang="en-US" b="1" dirty="0"/>
              <a:t>Current Folder </a:t>
            </a:r>
            <a:r>
              <a:rPr lang="en-US" dirty="0"/>
              <a:t>shows the content of the current working directory.</a:t>
            </a:r>
            <a:endParaRPr lang="tr-TR" b="1" dirty="0"/>
          </a:p>
          <a:p>
            <a:r>
              <a:rPr lang="en-US" b="1" dirty="0"/>
              <a:t>Workspace</a:t>
            </a:r>
            <a:r>
              <a:rPr lang="en-US" dirty="0"/>
              <a:t> shows the variables. After you type </a:t>
            </a:r>
            <a:r>
              <a:rPr lang="en-US" dirty="0">
                <a:highlight>
                  <a:srgbClr val="800080"/>
                </a:highlight>
              </a:rPr>
              <a:t>a = 1+1</a:t>
            </a:r>
            <a:r>
              <a:rPr lang="tr-TR" dirty="0"/>
              <a:t> </a:t>
            </a:r>
            <a:r>
              <a:rPr lang="en-US" dirty="0"/>
              <a:t>in the command window, you see </a:t>
            </a:r>
            <a:r>
              <a:rPr lang="en-US" dirty="0">
                <a:highlight>
                  <a:srgbClr val="800080"/>
                </a:highlight>
              </a:rPr>
              <a:t>a</a:t>
            </a:r>
            <a:r>
              <a:rPr lang="tr-TR" dirty="0"/>
              <a:t> </a:t>
            </a:r>
            <a:r>
              <a:rPr lang="en-US" dirty="0"/>
              <a:t>appear in the workspace.</a:t>
            </a:r>
            <a:endParaRPr lang="tr-TR" dirty="0"/>
          </a:p>
          <a:p>
            <a:r>
              <a:rPr lang="en-US" b="1" dirty="0"/>
              <a:t>Editor</a:t>
            </a:r>
            <a:r>
              <a:rPr lang="en-US" dirty="0"/>
              <a:t> MATLAB built-in editor, which can be called out by clicking \New Script" or pressing</a:t>
            </a:r>
            <a:r>
              <a:rPr lang="tr-TR" dirty="0"/>
              <a:t> </a:t>
            </a:r>
            <a:r>
              <a:rPr lang="en-US" dirty="0"/>
              <a:t>&lt;ctrl&gt;+N (or &lt;</a:t>
            </a:r>
            <a:r>
              <a:rPr lang="en-US" dirty="0" err="1"/>
              <a:t>cmd</a:t>
            </a:r>
            <a:r>
              <a:rPr lang="en-US" dirty="0"/>
              <a:t>&gt;+N). (You can use your own editor!)</a:t>
            </a:r>
          </a:p>
        </p:txBody>
      </p:sp>
    </p:spTree>
    <p:extLst>
      <p:ext uri="{BB962C8B-B14F-4D97-AF65-F5344CB8AC3E}">
        <p14:creationId xmlns:p14="http://schemas.microsoft.com/office/powerpoint/2010/main" val="327965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E83695-F764-4707-A6DF-29F684C2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B9EDDF-AEA8-4B8C-B2BB-A319C503D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M-</a:t>
            </a:r>
            <a:r>
              <a:rPr lang="tr-TR" b="1" dirty="0"/>
              <a:t>fi</a:t>
            </a:r>
            <a:r>
              <a:rPr lang="en-US" b="1" dirty="0"/>
              <a:t>les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MATLAB codes can be written in </a:t>
            </a:r>
            <a:r>
              <a:rPr lang="tr-TR" dirty="0"/>
              <a:t>fi</a:t>
            </a:r>
            <a:r>
              <a:rPr lang="en-US" dirty="0"/>
              <a:t>les known as the \m-</a:t>
            </a:r>
            <a:r>
              <a:rPr lang="tr-TR" dirty="0"/>
              <a:t>fi</a:t>
            </a:r>
            <a:r>
              <a:rPr lang="en-US" dirty="0"/>
              <a:t>les" having extension \.m". An m-</a:t>
            </a:r>
            <a:r>
              <a:rPr lang="tr-TR" dirty="0"/>
              <a:t>fi</a:t>
            </a:r>
            <a:r>
              <a:rPr lang="en-US" dirty="0"/>
              <a:t>le</a:t>
            </a:r>
            <a:r>
              <a:rPr lang="tr-TR" dirty="0"/>
              <a:t> </a:t>
            </a:r>
            <a:r>
              <a:rPr lang="en-US" dirty="0"/>
              <a:t>can either be a script m-</a:t>
            </a:r>
            <a:r>
              <a:rPr lang="tr-TR" dirty="0"/>
              <a:t>fi</a:t>
            </a:r>
            <a:r>
              <a:rPr lang="en-US" dirty="0"/>
              <a:t>le, a function m-</a:t>
            </a:r>
            <a:r>
              <a:rPr lang="tr-TR" dirty="0"/>
              <a:t>fi</a:t>
            </a:r>
            <a:r>
              <a:rPr lang="en-US" dirty="0"/>
              <a:t>le, or a class m-</a:t>
            </a:r>
            <a:r>
              <a:rPr lang="tr-TR" dirty="0"/>
              <a:t>fi</a:t>
            </a:r>
            <a:r>
              <a:rPr lang="en-US" dirty="0"/>
              <a:t>le. It is the </a:t>
            </a:r>
            <a:r>
              <a:rPr lang="tr-TR" dirty="0"/>
              <a:t>fi</a:t>
            </a:r>
            <a:r>
              <a:rPr lang="en-US" dirty="0" err="1"/>
              <a:t>rst</a:t>
            </a:r>
            <a:r>
              <a:rPr lang="en-US" dirty="0"/>
              <a:t> non-comment line of</a:t>
            </a:r>
            <a:r>
              <a:rPr lang="tr-TR" dirty="0"/>
              <a:t> </a:t>
            </a:r>
            <a:r>
              <a:rPr lang="en-US" dirty="0"/>
              <a:t>the code in a m-</a:t>
            </a:r>
            <a:r>
              <a:rPr lang="tr-TR" dirty="0"/>
              <a:t>fi</a:t>
            </a:r>
            <a:r>
              <a:rPr lang="en-US" dirty="0"/>
              <a:t>le that determines which kind (script, function or class) the m-</a:t>
            </a:r>
            <a:r>
              <a:rPr lang="tr-TR" dirty="0"/>
              <a:t>fi</a:t>
            </a:r>
            <a:r>
              <a:rPr lang="en-US" dirty="0"/>
              <a:t>le is.</a:t>
            </a:r>
            <a:endParaRPr lang="tr-TR" dirty="0"/>
          </a:p>
          <a:p>
            <a:r>
              <a:rPr lang="en-US" dirty="0"/>
              <a:t>Script m-</a:t>
            </a:r>
            <a:r>
              <a:rPr lang="tr-TR" dirty="0"/>
              <a:t>fi</a:t>
            </a:r>
            <a:r>
              <a:rPr lang="en-US" dirty="0"/>
              <a:t>le</a:t>
            </a:r>
            <a:r>
              <a:rPr lang="tr-TR" dirty="0"/>
              <a:t> </a:t>
            </a:r>
            <a:r>
              <a:rPr lang="en-US" dirty="0"/>
              <a:t>An m-</a:t>
            </a:r>
            <a:r>
              <a:rPr lang="tr-TR" dirty="0"/>
              <a:t>fi</a:t>
            </a:r>
            <a:r>
              <a:rPr lang="en-US" dirty="0"/>
              <a:t>le is by default a script m-</a:t>
            </a:r>
            <a:r>
              <a:rPr lang="tr-TR" dirty="0"/>
              <a:t>fi</a:t>
            </a:r>
            <a:r>
              <a:rPr lang="en-US" dirty="0"/>
              <a:t>le. A script m-</a:t>
            </a:r>
            <a:r>
              <a:rPr lang="tr-TR" dirty="0"/>
              <a:t>fi</a:t>
            </a:r>
            <a:r>
              <a:rPr lang="en-US" dirty="0"/>
              <a:t>le is literally a list of MATLAB commands.</a:t>
            </a:r>
            <a:r>
              <a:rPr lang="tr-TR" dirty="0"/>
              <a:t> </a:t>
            </a:r>
            <a:r>
              <a:rPr lang="en-US" dirty="0"/>
              <a:t>Suppose </a:t>
            </a:r>
            <a:r>
              <a:rPr lang="en-US" dirty="0" err="1"/>
              <a:t>my_script.m</a:t>
            </a:r>
            <a:r>
              <a:rPr lang="en-US" dirty="0"/>
              <a:t> is a script m-</a:t>
            </a:r>
            <a:r>
              <a:rPr lang="tr-TR" dirty="0"/>
              <a:t>fi</a:t>
            </a:r>
            <a:r>
              <a:rPr lang="en-US" dirty="0"/>
              <a:t>le saved in the current directory (that is, visible in the Current</a:t>
            </a:r>
            <a:r>
              <a:rPr lang="tr-TR" dirty="0"/>
              <a:t> </a:t>
            </a:r>
            <a:r>
              <a:rPr lang="en-US" dirty="0"/>
              <a:t>Folder window). Then one may type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 </a:t>
            </a:r>
            <a:r>
              <a:rPr lang="en-US" dirty="0">
                <a:highlight>
                  <a:srgbClr val="800080"/>
                </a:highlight>
              </a:rPr>
              <a:t>&gt;&gt; my script</a:t>
            </a:r>
            <a:endParaRPr lang="tr-TR" dirty="0">
              <a:highlight>
                <a:srgbClr val="800080"/>
              </a:highlight>
            </a:endParaRPr>
          </a:p>
          <a:p>
            <a:pPr marL="0" indent="0">
              <a:buNone/>
            </a:pPr>
            <a:r>
              <a:rPr lang="en-US" dirty="0"/>
              <a:t>in the command window to execute the list of commands in </a:t>
            </a:r>
            <a:r>
              <a:rPr lang="en-US" dirty="0" err="1"/>
              <a:t>my_script.m</a:t>
            </a:r>
            <a:r>
              <a:rPr lang="en-US" dirty="0"/>
              <a:t>.</a:t>
            </a:r>
            <a:endParaRPr lang="en-US" b="1" dirty="0">
              <a:highlight>
                <a:srgbClr val="8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9584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4A009C6E-5ECE-42A8-980A-CCDEBE1C1FA1}"/>
              </a:ext>
            </a:extLst>
          </p:cNvPr>
          <p:cNvSpPr txBox="1"/>
          <p:nvPr/>
        </p:nvSpPr>
        <p:spPr>
          <a:xfrm>
            <a:off x="648930" y="629267"/>
            <a:ext cx="9252154" cy="101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9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EXAMPLE: PYTHAGOREAN FORMULA</a:t>
            </a:r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9EC8269-2E2B-4CA0-ACB4-50E0978F7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From the above example, you may have noticed that variables a, b and c appear in the workspace</a:t>
            </a:r>
            <a:r>
              <a:rPr lang="tr-TR" dirty="0"/>
              <a:t> </a:t>
            </a:r>
            <a:r>
              <a:rPr lang="en-US" dirty="0"/>
              <a:t>window. You may have also noticed what semicolons \;" do: a semicolon postfix suppresses</a:t>
            </a:r>
            <a:r>
              <a:rPr lang="tr-TR" dirty="0"/>
              <a:t> </a:t>
            </a:r>
            <a:r>
              <a:rPr lang="en-US" dirty="0"/>
              <a:t>MATLAB from printing the result of the command.</a:t>
            </a:r>
          </a:p>
          <a:p>
            <a:pPr>
              <a:lnSpc>
                <a:spcPct val="90000"/>
              </a:lnSpc>
            </a:pPr>
            <a:r>
              <a:rPr lang="en-US" dirty="0"/>
              <a:t>In the above example, sqrt( ) is a MATLAB built-in function (square-root function).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A8E3852E-2A25-4C84-BE7D-EB1745EEE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38" y="2548281"/>
            <a:ext cx="6009532" cy="327519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60975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CA931C-2141-4A02-ADE8-1C42AA9E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2B3F16-40F3-4AC6-89E2-899D2C84E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Function m-</a:t>
            </a:r>
            <a:r>
              <a:rPr lang="tr-TR" sz="2200" b="1" dirty="0"/>
              <a:t>fi</a:t>
            </a:r>
            <a:r>
              <a:rPr lang="en-US" sz="2200" b="1" dirty="0"/>
              <a:t>le</a:t>
            </a:r>
          </a:p>
          <a:p>
            <a:pPr marL="0" indent="0">
              <a:buNone/>
            </a:pPr>
            <a:r>
              <a:rPr lang="en-US" dirty="0"/>
              <a:t>A function m-</a:t>
            </a:r>
            <a:r>
              <a:rPr lang="tr-TR" dirty="0"/>
              <a:t>fi</a:t>
            </a:r>
            <a:r>
              <a:rPr lang="en-US" dirty="0"/>
              <a:t>le is a </a:t>
            </a:r>
            <a:r>
              <a:rPr lang="tr-TR" dirty="0"/>
              <a:t>fi</a:t>
            </a:r>
            <a:r>
              <a:rPr lang="en-US" dirty="0"/>
              <a:t>le where one de</a:t>
            </a:r>
            <a:r>
              <a:rPr lang="tr-TR" dirty="0"/>
              <a:t>fi</a:t>
            </a:r>
            <a:r>
              <a:rPr lang="en-US" dirty="0" err="1"/>
              <a:t>nes</a:t>
            </a:r>
            <a:r>
              <a:rPr lang="en-US" dirty="0"/>
              <a:t> a function. The </a:t>
            </a:r>
            <a:r>
              <a:rPr lang="tr-TR" dirty="0"/>
              <a:t>fi</a:t>
            </a:r>
            <a:r>
              <a:rPr lang="en-US" dirty="0" err="1"/>
              <a:t>rst</a:t>
            </a:r>
            <a:r>
              <a:rPr lang="en-US" dirty="0"/>
              <a:t> (non-comment) line of a function</a:t>
            </a:r>
            <a:r>
              <a:rPr lang="tr-TR" dirty="0"/>
              <a:t> </a:t>
            </a:r>
            <a:r>
              <a:rPr lang="en-US" dirty="0"/>
              <a:t>m-</a:t>
            </a:r>
            <a:r>
              <a:rPr lang="tr-TR" dirty="0"/>
              <a:t>fi</a:t>
            </a:r>
            <a:r>
              <a:rPr lang="en-US" dirty="0"/>
              <a:t>le takes the form</a:t>
            </a:r>
            <a:r>
              <a:rPr lang="tr-TR" dirty="0"/>
              <a:t> </a:t>
            </a:r>
            <a:r>
              <a:rPr lang="en-US" dirty="0"/>
              <a:t>function </a:t>
            </a:r>
            <a:endParaRPr lang="tr-TR" dirty="0"/>
          </a:p>
          <a:p>
            <a:pPr marL="0" indent="0">
              <a:buNone/>
            </a:pPr>
            <a:r>
              <a:rPr lang="en-US" dirty="0">
                <a:highlight>
                  <a:srgbClr val="800080"/>
                </a:highlight>
              </a:rPr>
              <a:t>[output </a:t>
            </a:r>
            <a:r>
              <a:rPr lang="en-US" dirty="0" err="1">
                <a:highlight>
                  <a:srgbClr val="800080"/>
                </a:highlight>
              </a:rPr>
              <a:t>args</a:t>
            </a:r>
            <a:r>
              <a:rPr lang="en-US" dirty="0">
                <a:highlight>
                  <a:srgbClr val="800080"/>
                </a:highlight>
              </a:rPr>
              <a:t>] = my function( input </a:t>
            </a:r>
            <a:r>
              <a:rPr lang="en-US" dirty="0" err="1">
                <a:highlight>
                  <a:srgbClr val="800080"/>
                </a:highlight>
              </a:rPr>
              <a:t>args</a:t>
            </a:r>
            <a:r>
              <a:rPr lang="en-US" dirty="0">
                <a:highlight>
                  <a:srgbClr val="800080"/>
                </a:highlight>
              </a:rPr>
              <a:t> )</a:t>
            </a:r>
            <a:endParaRPr lang="tr-TR" dirty="0">
              <a:highlight>
                <a:srgbClr val="800080"/>
              </a:highlight>
            </a:endParaRPr>
          </a:p>
          <a:p>
            <a:pPr marL="0" indent="0">
              <a:buNone/>
            </a:pPr>
            <a:r>
              <a:rPr lang="en-US" dirty="0"/>
              <a:t>Importantly, the name of the function \my function" need to be the same as the </a:t>
            </a:r>
            <a:r>
              <a:rPr lang="tr-TR" dirty="0"/>
              <a:t>fi</a:t>
            </a:r>
            <a:r>
              <a:rPr lang="en-US" dirty="0" err="1"/>
              <a:t>lename</a:t>
            </a:r>
            <a:r>
              <a:rPr lang="en-US" dirty="0"/>
              <a:t> of the</a:t>
            </a:r>
            <a:r>
              <a:rPr lang="tr-TR" dirty="0"/>
              <a:t> </a:t>
            </a:r>
            <a:r>
              <a:rPr lang="en-US" dirty="0"/>
              <a:t>m-</a:t>
            </a:r>
            <a:r>
              <a:rPr lang="tr-TR" dirty="0"/>
              <a:t>fi</a:t>
            </a:r>
            <a:r>
              <a:rPr lang="en-US" dirty="0"/>
              <a:t>le \</a:t>
            </a:r>
            <a:r>
              <a:rPr lang="en-US" dirty="0" err="1"/>
              <a:t>my_function.m</a:t>
            </a:r>
            <a:r>
              <a:rPr lang="en-US" dirty="0"/>
              <a:t>".</a:t>
            </a:r>
            <a:r>
              <a:rPr lang="tr-TR" dirty="0"/>
              <a:t> </a:t>
            </a:r>
            <a:r>
              <a:rPr lang="en-US" dirty="0"/>
              <a:t>Suppose </a:t>
            </a:r>
            <a:r>
              <a:rPr lang="en-US" dirty="0" err="1"/>
              <a:t>my_function.m</a:t>
            </a:r>
            <a:r>
              <a:rPr lang="en-US" dirty="0"/>
              <a:t> is a function m-</a:t>
            </a:r>
            <a:r>
              <a:rPr lang="tr-TR" dirty="0"/>
              <a:t>fi</a:t>
            </a:r>
            <a:r>
              <a:rPr lang="en-US" dirty="0"/>
              <a:t>le saved in the current folder, one may use this user-</a:t>
            </a:r>
            <a:r>
              <a:rPr lang="tr-TR" dirty="0"/>
              <a:t> </a:t>
            </a:r>
            <a:r>
              <a:rPr lang="en-US" dirty="0"/>
              <a:t>customized function \my function" in the command window or script m-</a:t>
            </a:r>
            <a:r>
              <a:rPr lang="tr-TR" dirty="0"/>
              <a:t>fi</a:t>
            </a:r>
            <a:r>
              <a:rPr lang="en-US" dirty="0"/>
              <a:t>les in the same folder.</a:t>
            </a:r>
          </a:p>
        </p:txBody>
      </p:sp>
    </p:spTree>
    <p:extLst>
      <p:ext uri="{BB962C8B-B14F-4D97-AF65-F5344CB8AC3E}">
        <p14:creationId xmlns:p14="http://schemas.microsoft.com/office/powerpoint/2010/main" val="2940082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1100</Words>
  <Application>Microsoft Office PowerPoint</Application>
  <PresentationFormat>Geniş ekran</PresentationFormat>
  <Paragraphs>64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2" baseType="lpstr">
      <vt:lpstr>Arial</vt:lpstr>
      <vt:lpstr>Century Gothic</vt:lpstr>
      <vt:lpstr>cmbx10</vt:lpstr>
      <vt:lpstr>CMMI10</vt:lpstr>
      <vt:lpstr>cmr10</vt:lpstr>
      <vt:lpstr>Wingdings</vt:lpstr>
      <vt:lpstr>Wingdings 3</vt:lpstr>
      <vt:lpstr>İyon</vt:lpstr>
      <vt:lpstr>EEE302 CONTROL LABORATORY </vt:lpstr>
      <vt:lpstr>What’s the MATLAB?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EXAMPLE: PYTHAGOREAN FORMULA 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EEE302 CONTROL LABORATORY</dc:title>
  <dc:creator>ugur soydemir</dc:creator>
  <cp:lastModifiedBy>ugur soydemir</cp:lastModifiedBy>
  <cp:revision>9</cp:revision>
  <dcterms:created xsi:type="dcterms:W3CDTF">2020-02-16T14:15:50Z</dcterms:created>
  <dcterms:modified xsi:type="dcterms:W3CDTF">2020-02-16T14:35:30Z</dcterms:modified>
</cp:coreProperties>
</file>