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7OLDMHKKHi7Vw+t3MSiDmtV9K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6f87e40a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6f87e40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7c10e1c75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7c10e1c7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ámakép képaláírással">
  <p:cSld name="Panorámakép képaláírással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képaláírás">
  <p:cSld name="Cím és képaláírá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ézet képaláírással">
  <p:cSld name="Idézet képaláíráss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hu-HU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2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hu-HU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2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évkártya">
  <p:cSld name="Névkártya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évkártya idézettel">
  <p:cSld name="Névkártya idézettel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hu-HU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2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hu-HU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2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az vagy hamis">
  <p:cSld name="Igaz vagy hami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32" name="Google Shape;132;p2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r10m_LIMOCYRdJaZcckOrFV03ud0VchZ/view" TargetMode="External"/><Relationship Id="rId5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2873695" y="2627242"/>
            <a:ext cx="87648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3089"/>
              <a:buFont typeface="Calibri"/>
              <a:buNone/>
            </a:pPr>
            <a:br>
              <a:rPr lang="hu-HU"/>
            </a:br>
            <a:r>
              <a:rPr b="1" lang="hu-HU" sz="10244"/>
              <a:t>BirdCLEF 2023</a:t>
            </a:r>
            <a:r>
              <a:rPr b="1" lang="hu-HU" sz="5966"/>
              <a:t> </a:t>
            </a:r>
            <a:br>
              <a:rPr b="1" lang="hu-HU" sz="5966"/>
            </a:br>
            <a:r>
              <a:rPr lang="hu-HU" sz="4744"/>
              <a:t>Csapat</a:t>
            </a:r>
            <a:r>
              <a:rPr lang="hu-HU" sz="4744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hu-HU" sz="4744"/>
              <a:t>DeepBirding</a:t>
            </a:r>
            <a:endParaRPr sz="4244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1972200" y="5478950"/>
            <a:ext cx="9666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88095"/>
              <a:buNone/>
            </a:pPr>
            <a:r>
              <a:rPr b="1" lang="hu-HU" sz="2724"/>
              <a:t>Csapattagok</a:t>
            </a:r>
            <a:r>
              <a:rPr lang="hu-HU" sz="2724"/>
              <a:t>: Bihari Bence (IVXWF8), Hegyi Lehel (GSZLZ7), Turi Máté* (OPVP7J)</a:t>
            </a:r>
            <a:endParaRPr sz="2124"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ct val="141853"/>
              <a:buNone/>
            </a:pPr>
            <a:r>
              <a:t/>
            </a:r>
            <a:endParaRPr sz="1691"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ct val="142657"/>
              <a:buNone/>
            </a:pPr>
            <a:r>
              <a:rPr lang="hu-HU" sz="1682"/>
              <a:t>*</a:t>
            </a:r>
            <a:r>
              <a:rPr lang="hu-HU" sz="1682"/>
              <a:t>Máté</a:t>
            </a:r>
            <a:r>
              <a:rPr lang="hu-HU" sz="2724"/>
              <a:t> </a:t>
            </a:r>
            <a:r>
              <a:rPr lang="hu-HU" sz="1682"/>
              <a:t>c</a:t>
            </a:r>
            <a:r>
              <a:rPr lang="hu-HU" sz="1682"/>
              <a:t>sapattársunk a Milestone 1 után </a:t>
            </a:r>
            <a:r>
              <a:rPr lang="hu-HU" sz="1682"/>
              <a:t>nem folytatta a részvételt a projektben</a:t>
            </a:r>
            <a:r>
              <a:rPr lang="hu-HU" sz="1882"/>
              <a:t> </a:t>
            </a:r>
            <a:endParaRPr sz="128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6f87e40a2_0_0"/>
          <p:cNvSpPr txBox="1"/>
          <p:nvPr>
            <p:ph type="title"/>
          </p:nvPr>
        </p:nvSpPr>
        <p:spPr>
          <a:xfrm>
            <a:off x="1030351" y="2700900"/>
            <a:ext cx="10131300" cy="64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000"/>
              <a:t>Köszönjük a figyelmet!</a:t>
            </a:r>
            <a:endParaRPr sz="7000"/>
          </a:p>
        </p:txBody>
      </p:sp>
      <p:sp>
        <p:nvSpPr>
          <p:cNvPr id="231" name="Google Shape;231;g2a6f87e40a2_0_0"/>
          <p:cNvSpPr txBox="1"/>
          <p:nvPr/>
        </p:nvSpPr>
        <p:spPr>
          <a:xfrm>
            <a:off x="3929825" y="3892025"/>
            <a:ext cx="83742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https://github.com/turi-mate/deepbirding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44207" y="30518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hu-HU"/>
              <a:t>Bevezetés</a:t>
            </a:r>
            <a:r>
              <a:rPr lang="hu-HU"/>
              <a:t> - Célkitűzés, motiváció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644200" y="1826900"/>
            <a:ext cx="8185500" cy="44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u-HU" sz="2600"/>
              <a:t>Célkitűzés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u-HU" sz="2600"/>
              <a:t>A BirdCLEF 2023 Kaggle platformon meghirdetett versenyen való részvétel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u-HU" sz="2600"/>
              <a:t>Az adathalmazon egy minél jobb kiértékelést </a:t>
            </a:r>
            <a:r>
              <a:rPr lang="hu-HU" sz="2600"/>
              <a:t>tanúsító</a:t>
            </a:r>
            <a:r>
              <a:rPr lang="hu-HU" sz="2600"/>
              <a:t> modell megvalósítása</a:t>
            </a:r>
            <a:endParaRPr sz="2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u-HU" sz="2600"/>
              <a:t>Motiváció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u-HU" sz="2600"/>
              <a:t>A verseny egy nemes célt tűz ki: a veszélyeztetett élővilág védelme 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u-HU" sz="2600"/>
              <a:t>Audio adatokon való mélytanulási feladat megvalósítása iránti érdeklődés</a:t>
            </a:r>
            <a:endParaRPr sz="2600"/>
          </a:p>
        </p:txBody>
      </p:sp>
      <p:sp>
        <p:nvSpPr>
          <p:cNvPr id="152" name="Google Shape;152;p2"/>
          <p:cNvSpPr txBox="1"/>
          <p:nvPr>
            <p:ph idx="12" type="sldNum"/>
          </p:nvPr>
        </p:nvSpPr>
        <p:spPr>
          <a:xfrm>
            <a:off x="11233360" y="6174900"/>
            <a:ext cx="551100" cy="37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u-HU" sz="2100"/>
              <a:t>‹#›</a:t>
            </a:fld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595500" y="270925"/>
            <a:ext cx="58650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hu-HU"/>
              <a:t>Rendszer/Architektúra design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595500" y="1564150"/>
            <a:ext cx="5984400" cy="46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630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Külön Jupyter notebook-os modulok: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 adatok beszerzésére és előfeldolgozására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 adatfeldolgozásra és modell tanítására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modell kiértékelésére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 interaktív kiértékelésre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630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Egy pipeline-ként értelmezhető rendszer szinten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630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notebookok egymás utáni futtatásával a generált fájlok elérhetőek a következő egységnek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 txBox="1"/>
          <p:nvPr>
            <p:ph idx="12" type="sldNum"/>
          </p:nvPr>
        </p:nvSpPr>
        <p:spPr>
          <a:xfrm>
            <a:off x="11233360" y="6174900"/>
            <a:ext cx="551100" cy="37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100"/>
              <a:t>‹#›</a:t>
            </a:fld>
            <a:endParaRPr sz="2100"/>
          </a:p>
        </p:txBody>
      </p:sp>
      <p:grpSp>
        <p:nvGrpSpPr>
          <p:cNvPr id="160" name="Google Shape;160;p5"/>
          <p:cNvGrpSpPr/>
          <p:nvPr/>
        </p:nvGrpSpPr>
        <p:grpSpPr>
          <a:xfrm>
            <a:off x="6666850" y="541550"/>
            <a:ext cx="4966800" cy="5369225"/>
            <a:chOff x="6893850" y="465475"/>
            <a:chExt cx="4966800" cy="5369225"/>
          </a:xfrm>
        </p:grpSpPr>
        <p:sp>
          <p:nvSpPr>
            <p:cNvPr id="161" name="Google Shape;161;p5"/>
            <p:cNvSpPr/>
            <p:nvPr/>
          </p:nvSpPr>
          <p:spPr>
            <a:xfrm>
              <a:off x="8199400" y="465475"/>
              <a:ext cx="2641200" cy="1821600"/>
            </a:xfrm>
            <a:prstGeom prst="roundRect">
              <a:avLst>
                <a:gd fmla="val 16667" name="adj"/>
              </a:avLst>
            </a:prstGeom>
            <a:solidFill>
              <a:srgbClr val="FF5500">
                <a:alpha val="1635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93850" y="5077800"/>
              <a:ext cx="4966800" cy="756900"/>
            </a:xfrm>
            <a:prstGeom prst="roundRect">
              <a:avLst>
                <a:gd fmla="val 16667" name="adj"/>
              </a:avLst>
            </a:prstGeom>
            <a:solidFill>
              <a:srgbClr val="4FED00">
                <a:alpha val="3836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8025500" y="2743925"/>
              <a:ext cx="3032400" cy="1821600"/>
            </a:xfrm>
            <a:prstGeom prst="roundRect">
              <a:avLst>
                <a:gd fmla="val 16667" name="adj"/>
              </a:avLst>
            </a:prstGeom>
            <a:solidFill>
              <a:srgbClr val="FAFF00">
                <a:alpha val="3208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8710175" y="659063"/>
              <a:ext cx="1695600" cy="461700"/>
            </a:xfrm>
            <a:prstGeom prst="rect">
              <a:avLst/>
            </a:prstGeom>
            <a:solidFill>
              <a:srgbClr val="FF0000">
                <a:alpha val="30820"/>
              </a:srgbClr>
            </a:solidFill>
            <a:ln>
              <a:noFill/>
            </a:ln>
            <a:effectLst>
              <a:outerShdw blurRad="57150" rotWithShape="0" algn="bl">
                <a:schemeClr val="dk1"/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acquisition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8525675" y="1625350"/>
              <a:ext cx="2064600" cy="461700"/>
            </a:xfrm>
            <a:prstGeom prst="rect">
              <a:avLst/>
            </a:prstGeom>
            <a:solidFill>
              <a:srgbClr val="FF0000">
                <a:alpha val="30820"/>
              </a:srgbClr>
            </a:solidFill>
            <a:ln>
              <a:noFill/>
            </a:ln>
            <a:effectLst>
              <a:outerShdw blurRad="57150" rotWithShape="0" algn="bl">
                <a:schemeClr val="dk1"/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</a:t>
              </a:r>
              <a:r>
                <a:rPr lang="hu-HU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preprocessing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8275475" y="2961363"/>
              <a:ext cx="2565000" cy="461700"/>
            </a:xfrm>
            <a:prstGeom prst="rect">
              <a:avLst/>
            </a:prstGeom>
            <a:solidFill>
              <a:srgbClr val="FF0000">
                <a:alpha val="30820"/>
              </a:srgbClr>
            </a:solidFill>
            <a:ln>
              <a:noFill/>
            </a:ln>
            <a:effectLst>
              <a:outerShdw blurRad="57150" rotWithShape="0" algn="bl">
                <a:schemeClr val="dk1"/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processing/loading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8525675" y="3910463"/>
              <a:ext cx="2064600" cy="461700"/>
            </a:xfrm>
            <a:prstGeom prst="rect">
              <a:avLst/>
            </a:prstGeom>
            <a:solidFill>
              <a:srgbClr val="FF0000">
                <a:alpha val="30820"/>
              </a:srgbClr>
            </a:solidFill>
            <a:ln>
              <a:noFill/>
            </a:ln>
            <a:effectLst>
              <a:outerShdw blurRad="57150" rotWithShape="0" algn="bl">
                <a:schemeClr val="dk1"/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training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7134275" y="5222400"/>
              <a:ext cx="2064600" cy="461700"/>
            </a:xfrm>
            <a:prstGeom prst="rect">
              <a:avLst/>
            </a:prstGeom>
            <a:solidFill>
              <a:srgbClr val="FF0000">
                <a:alpha val="30820"/>
              </a:srgbClr>
            </a:solidFill>
            <a:ln>
              <a:noFill/>
            </a:ln>
            <a:effectLst>
              <a:outerShdw blurRad="57150" rotWithShape="0" algn="bl">
                <a:schemeClr val="dk1"/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evaluation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9422075" y="5222400"/>
              <a:ext cx="2260500" cy="461700"/>
            </a:xfrm>
            <a:prstGeom prst="rect">
              <a:avLst/>
            </a:prstGeom>
            <a:solidFill>
              <a:srgbClr val="FF0000">
                <a:alpha val="30820"/>
              </a:srgbClr>
            </a:solidFill>
            <a:ln>
              <a:noFill/>
            </a:ln>
            <a:effectLst>
              <a:outerShdw blurRad="57150" rotWithShape="0" algn="bl">
                <a:schemeClr val="dk1"/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Interactive</a:t>
              </a:r>
              <a:r>
                <a:rPr lang="hu-HU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evaluation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9438375" y="1215025"/>
              <a:ext cx="271800" cy="304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9422075" y="2367725"/>
              <a:ext cx="271800" cy="304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9422075" y="3506225"/>
              <a:ext cx="271800" cy="304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2700000">
              <a:off x="8314838" y="4601969"/>
              <a:ext cx="271953" cy="46159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2366970">
              <a:off x="10508879" y="4601966"/>
              <a:ext cx="271956" cy="461632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>
            <p:ph type="title"/>
          </p:nvPr>
        </p:nvSpPr>
        <p:spPr>
          <a:xfrm>
            <a:off x="706150" y="-68325"/>
            <a:ext cx="101313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hu-HU"/>
              <a:t>Adatok előfeldolgozása</a:t>
            </a:r>
            <a:endParaRPr/>
          </a:p>
        </p:txBody>
      </p:sp>
      <p:sp>
        <p:nvSpPr>
          <p:cNvPr id="180" name="Google Shape;180;p4"/>
          <p:cNvSpPr txBox="1"/>
          <p:nvPr>
            <p:ph idx="1" type="body"/>
          </p:nvPr>
        </p:nvSpPr>
        <p:spPr>
          <a:xfrm>
            <a:off x="380550" y="738450"/>
            <a:ext cx="75570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u-HU" sz="2600"/>
              <a:t>Az előfeldolgozás során kiszűrtük a 60 másodpernél hosszabb és a 2 másodpercnél rövidebb audió fájlokat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u-HU" sz="2600"/>
              <a:t>A megmaradt audió fájlokat, amik </a:t>
            </a:r>
            <a:r>
              <a:rPr lang="hu-HU" sz="2600"/>
              <a:t>megfelelnek</a:t>
            </a:r>
            <a:r>
              <a:rPr lang="hu-HU" sz="2600"/>
              <a:t> a filterezés kritériumainak, pedig elmentjük egy csv-be hasonlóan az eredeti csv fájlhoz, majd ezt felhasználva tanítunk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81" name="Google Shape;181;p4"/>
          <p:cNvSpPr txBox="1"/>
          <p:nvPr>
            <p:ph idx="12" type="sldNum"/>
          </p:nvPr>
        </p:nvSpPr>
        <p:spPr>
          <a:xfrm>
            <a:off x="11233360" y="6174900"/>
            <a:ext cx="551100" cy="37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100"/>
              <a:t>‹#›</a:t>
            </a:fld>
            <a:endParaRPr sz="2100"/>
          </a:p>
        </p:txBody>
      </p:sp>
      <p:pic>
        <p:nvPicPr>
          <p:cNvPr id="182" name="Google Shape;18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675" y="290750"/>
            <a:ext cx="3756325" cy="2726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25" y="4782150"/>
            <a:ext cx="11675873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325" y="3226000"/>
            <a:ext cx="11642127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>
            <p:ph type="title"/>
          </p:nvPr>
        </p:nvSpPr>
        <p:spPr>
          <a:xfrm>
            <a:off x="706150" y="43599"/>
            <a:ext cx="10131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hu-HU"/>
              <a:t>Adathalmaz</a:t>
            </a:r>
            <a:endParaRPr/>
          </a:p>
        </p:txBody>
      </p:sp>
      <p:sp>
        <p:nvSpPr>
          <p:cNvPr id="190" name="Google Shape;190;p6"/>
          <p:cNvSpPr txBox="1"/>
          <p:nvPr>
            <p:ph idx="1" type="body"/>
          </p:nvPr>
        </p:nvSpPr>
        <p:spPr>
          <a:xfrm>
            <a:off x="377975" y="1776000"/>
            <a:ext cx="6343200" cy="4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u-HU" sz="2600"/>
              <a:t>A BirdCLEF 2023 adathalmaza csak </a:t>
            </a:r>
            <a:r>
              <a:rPr lang="hu-HU" sz="2600"/>
              <a:t>regisztrált</a:t>
            </a:r>
            <a:r>
              <a:rPr lang="hu-HU" sz="2600"/>
              <a:t> Kaggle felhasználóknak </a:t>
            </a:r>
            <a:r>
              <a:rPr lang="hu-HU" sz="2600"/>
              <a:t>érhető</a:t>
            </a:r>
            <a:r>
              <a:rPr lang="hu-HU" sz="2600"/>
              <a:t> el</a:t>
            </a:r>
            <a:endParaRPr sz="2600"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u-HU" sz="2600"/>
              <a:t>Az adathalmaz 264 kelet afrikai </a:t>
            </a:r>
            <a:r>
              <a:rPr lang="hu-HU" sz="2600"/>
              <a:t>madárfaj</a:t>
            </a:r>
            <a:r>
              <a:rPr lang="hu-HU" sz="2600"/>
              <a:t> audió fájlait tartalmazza</a:t>
            </a:r>
            <a:endParaRPr sz="2600"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u-HU" sz="2600"/>
              <a:t>Ezek .oog fájok, amelyeknek a feldolgozására librosa könyvtárat használtuk</a:t>
            </a:r>
            <a:endParaRPr sz="2600"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u-HU" sz="2600"/>
              <a:t>A klasszifikációs feladathoz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600"/>
              <a:t>Mel Spectrogramokat választottunk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600"/>
              <a:t>tanítási formának</a:t>
            </a:r>
            <a:endParaRPr sz="2600"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u-HU" sz="2600"/>
              <a:t>Az audió fájlokat Mel Spectrogramokra alakítottuk, majd ezeket a spectrogramokat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600"/>
              <a:t>használtuk fel a tanításhoz</a:t>
            </a:r>
            <a:endParaRPr sz="2600"/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 b="0" l="2080" r="-2079" t="0"/>
          <a:stretch/>
        </p:blipFill>
        <p:spPr>
          <a:xfrm>
            <a:off x="6634225" y="2310699"/>
            <a:ext cx="5470825" cy="313655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 txBox="1"/>
          <p:nvPr>
            <p:ph idx="12" type="sldNum"/>
          </p:nvPr>
        </p:nvSpPr>
        <p:spPr>
          <a:xfrm>
            <a:off x="11233360" y="6174900"/>
            <a:ext cx="551100" cy="37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100"/>
              <a:t>‹#›</a:t>
            </a:fld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7c10e1c75_1_1"/>
          <p:cNvSpPr txBox="1"/>
          <p:nvPr>
            <p:ph type="title"/>
          </p:nvPr>
        </p:nvSpPr>
        <p:spPr>
          <a:xfrm>
            <a:off x="685800" y="100850"/>
            <a:ext cx="10131300" cy="77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Mel Spectrogramok</a:t>
            </a:r>
            <a:endParaRPr/>
          </a:p>
        </p:txBody>
      </p:sp>
      <p:sp>
        <p:nvSpPr>
          <p:cNvPr id="198" name="Google Shape;198;g2a7c10e1c75_1_1"/>
          <p:cNvSpPr txBox="1"/>
          <p:nvPr>
            <p:ph idx="1" type="body"/>
          </p:nvPr>
        </p:nvSpPr>
        <p:spPr>
          <a:xfrm>
            <a:off x="685800" y="1378926"/>
            <a:ext cx="10131300" cy="420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A Mel Spectrogramokra azért esett a választásunk, mivel jól reprezentálják a különböző frekvencia sávokban a jelentős tulajdonságokat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A Mel Spectrogramok úgynevezett Mel skálát használnak, amely egy olyan skála ami az emberi halláshoz hasonlóan igazítja a frekvencia adatokat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Az adatfeldolgozás során normalizáltuk a Mel Spectrogramjainkat, hasonló időtartamra transzformáltuk a spectrogramokat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Mivel az első modellünk generalizáló képessége nem volt megfelelő, így egy </a:t>
            </a:r>
            <a:r>
              <a:rPr lang="hu-HU" sz="2400"/>
              <a:t>újabb</a:t>
            </a:r>
            <a:r>
              <a:rPr lang="hu-HU" sz="2400"/>
              <a:t> iterációban már Gaussian white noiset is adtunk a modellhez, ami a zajok befolyásolását csökkenti és a generalizáló képességet növeli</a:t>
            </a:r>
            <a:endParaRPr sz="2400"/>
          </a:p>
        </p:txBody>
      </p:sp>
      <p:sp>
        <p:nvSpPr>
          <p:cNvPr id="199" name="Google Shape;199;g2a7c10e1c75_1_1"/>
          <p:cNvSpPr txBox="1"/>
          <p:nvPr>
            <p:ph idx="12" type="sldNum"/>
          </p:nvPr>
        </p:nvSpPr>
        <p:spPr>
          <a:xfrm>
            <a:off x="11233360" y="6174900"/>
            <a:ext cx="551100" cy="37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100"/>
              <a:t>‹#›</a:t>
            </a:fld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>
            <p:ph type="title"/>
          </p:nvPr>
        </p:nvSpPr>
        <p:spPr>
          <a:xfrm>
            <a:off x="707551" y="10708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hu-HU"/>
              <a:t>Tanítás és kiértékelés</a:t>
            </a:r>
            <a:endParaRPr/>
          </a:p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326900" y="1500975"/>
            <a:ext cx="6459600" cy="5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Baseline modell implementációja: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először 3 </a:t>
            </a:r>
            <a:r>
              <a:rPr lang="hu-HU" sz="2400"/>
              <a:t>konvolúciós</a:t>
            </a:r>
            <a:r>
              <a:rPr lang="hu-HU" sz="2400"/>
              <a:t> rétegű modell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majd bővítés 4 </a:t>
            </a:r>
            <a:r>
              <a:rPr lang="hu-HU" sz="2400"/>
              <a:t>konvolúciós rétegűre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Baseline modell overfittelése az adatokon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Különböző tanítási módszerek alkalmazása: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audio augmentációk bevezetése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class weighting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early stopping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dropout-ok rétegenként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audio adat hosszának</a:t>
            </a:r>
            <a:r>
              <a:rPr lang="hu-HU" sz="2400"/>
              <a:t> finomhangolása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automatikus paraméter </a:t>
            </a:r>
            <a:r>
              <a:rPr lang="hu-HU" sz="2400"/>
              <a:t>optimalizáció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Tanítás pretrained modelleken: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ResNet-34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ResNet-50</a:t>
            </a:r>
            <a:endParaRPr sz="2400"/>
          </a:p>
        </p:txBody>
      </p:sp>
      <p:sp>
        <p:nvSpPr>
          <p:cNvPr id="206" name="Google Shape;206;p7"/>
          <p:cNvSpPr txBox="1"/>
          <p:nvPr>
            <p:ph idx="12" type="sldNum"/>
          </p:nvPr>
        </p:nvSpPr>
        <p:spPr>
          <a:xfrm>
            <a:off x="11233360" y="6174900"/>
            <a:ext cx="551100" cy="37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100"/>
              <a:t>‹#›</a:t>
            </a:fld>
            <a:endParaRPr sz="2100"/>
          </a:p>
        </p:txBody>
      </p:sp>
      <p:pic>
        <p:nvPicPr>
          <p:cNvPr id="207" name="Google Shape;20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100" y="1359700"/>
            <a:ext cx="5465274" cy="460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>
            <p:ph type="title"/>
          </p:nvPr>
        </p:nvSpPr>
        <p:spPr>
          <a:xfrm>
            <a:off x="685801" y="208850"/>
            <a:ext cx="4872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hu-HU"/>
              <a:t>Eredmények, összegzés</a:t>
            </a:r>
            <a:endParaRPr/>
          </a:p>
        </p:txBody>
      </p:sp>
      <p:sp>
        <p:nvSpPr>
          <p:cNvPr id="213" name="Google Shape;213;p8"/>
          <p:cNvSpPr txBox="1"/>
          <p:nvPr>
            <p:ph idx="1" type="body"/>
          </p:nvPr>
        </p:nvSpPr>
        <p:spPr>
          <a:xfrm>
            <a:off x="305175" y="1665100"/>
            <a:ext cx="6501300" cy="5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A legjobb validációs eredményt elérő modell teljesítményének mérése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Különböző metrikák szerinti kiértékelés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Vegyük figyelembe: 264 osztályos klasszifikációs feladat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Random osztályozónak ~0.00378 esélye van egy teljes értékű találatra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Eredmények a teszt adathalmazon: 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Pontosság (accuracy): 0.54022 -&gt; 54.022%  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Recall érték: ~0.398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F1-score: ~0.3197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/>
              <a:t>Konfúziós</a:t>
            </a:r>
            <a:r>
              <a:rPr lang="hu-HU" sz="2400"/>
              <a:t> mátrix</a:t>
            </a:r>
            <a:endParaRPr sz="2400"/>
          </a:p>
        </p:txBody>
      </p:sp>
      <p:sp>
        <p:nvSpPr>
          <p:cNvPr id="214" name="Google Shape;214;p8"/>
          <p:cNvSpPr txBox="1"/>
          <p:nvPr>
            <p:ph idx="12" type="sldNum"/>
          </p:nvPr>
        </p:nvSpPr>
        <p:spPr>
          <a:xfrm>
            <a:off x="11233360" y="6174900"/>
            <a:ext cx="551100" cy="37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100"/>
              <a:t>‹#›</a:t>
            </a:fld>
            <a:endParaRPr sz="2100"/>
          </a:p>
        </p:txBody>
      </p:sp>
      <p:pic>
        <p:nvPicPr>
          <p:cNvPr id="215" name="Google Shape;21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998" y="431550"/>
            <a:ext cx="5212652" cy="57433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type="title"/>
          </p:nvPr>
        </p:nvSpPr>
        <p:spPr>
          <a:xfrm>
            <a:off x="609050" y="376673"/>
            <a:ext cx="1013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hu-HU"/>
              <a:t>Interaktív kiértékelés</a:t>
            </a:r>
            <a:endParaRPr/>
          </a:p>
        </p:txBody>
      </p:sp>
      <p:pic>
        <p:nvPicPr>
          <p:cNvPr id="221" name="Google Shape;221;p9"/>
          <p:cNvPicPr preferRelativeResize="0"/>
          <p:nvPr/>
        </p:nvPicPr>
        <p:blipFill rotWithShape="1">
          <a:blip r:embed="rId3">
            <a:alphaModFix/>
          </a:blip>
          <a:srcRect b="0" l="0" r="0" t="7441"/>
          <a:stretch/>
        </p:blipFill>
        <p:spPr>
          <a:xfrm>
            <a:off x="7162450" y="376675"/>
            <a:ext cx="1844775" cy="16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9" title="DeepBirding_Interactive_UI_dem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8525" y="2096800"/>
            <a:ext cx="7315726" cy="40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11233360" y="6325450"/>
            <a:ext cx="551100" cy="37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100"/>
              <a:t>‹#›</a:t>
            </a:fld>
            <a:endParaRPr sz="2100"/>
          </a:p>
        </p:txBody>
      </p:sp>
      <p:sp>
        <p:nvSpPr>
          <p:cNvPr id="224" name="Google Shape;224;p9"/>
          <p:cNvSpPr txBox="1"/>
          <p:nvPr/>
        </p:nvSpPr>
        <p:spPr>
          <a:xfrm>
            <a:off x="1363150" y="2921875"/>
            <a:ext cx="62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275925" y="1628425"/>
            <a:ext cx="46086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hu-H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 felület </a:t>
            </a:r>
            <a:r>
              <a:rPr lang="hu-H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megvalósítása </a:t>
            </a:r>
            <a:r>
              <a:rPr lang="hu-H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Gradio-val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•"/>
            </a:pPr>
            <a:r>
              <a:rPr lang="hu-H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.ogg kiterjesztésű audio fájl bemenetként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•"/>
            </a:pPr>
            <a:r>
              <a:rPr lang="hu-H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 példa </a:t>
            </a:r>
            <a:r>
              <a:rPr lang="hu-H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elérhető </a:t>
            </a:r>
            <a:r>
              <a:rPr lang="hu-H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projekt </a:t>
            </a:r>
            <a:r>
              <a:rPr b="1" lang="hu-H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test_audio</a:t>
            </a:r>
            <a:r>
              <a:rPr lang="hu-H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mappájában 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•"/>
            </a:pPr>
            <a:r>
              <a:rPr lang="hu-H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 megnyomása után feldolgozás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•"/>
            </a:pPr>
            <a:r>
              <a:rPr lang="hu-H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Kimeneten látható az audio fájl: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•"/>
            </a:pPr>
            <a:r>
              <a:rPr lang="hu-H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hanghullám ábrája, 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•"/>
            </a:pPr>
            <a:r>
              <a:rPr lang="hu-H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Mel-</a:t>
            </a:r>
            <a:r>
              <a:rPr lang="hu-H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Spectrogram ábrája</a:t>
            </a:r>
            <a:r>
              <a:rPr lang="hu-H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•"/>
            </a:pPr>
            <a:r>
              <a:rPr lang="hu-H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detektált madárhoz társított címke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Égi">
  <a:themeElements>
    <a:clrScheme name="Égi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2023-12-13T11:57:55Z</dcterms:created>
  <dc:creator>Bihari Bence</dc:creator>
</cp:coreProperties>
</file>