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7OLDMHKKHi7Vw+t3MSiDmtV9K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6f87e40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6f87e40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7c10e1c7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7c10e1c7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2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hu-HU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hu-HU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 idézettel">
  <p:cSld name="Névkártya idézettel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hu-HU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hu-HU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gaz vagy hamis">
  <p:cSld name="Igaz vagy hami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i-mate/deepbird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birdclef-20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2873695" y="2627242"/>
            <a:ext cx="87648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3089"/>
              <a:buFont typeface="Calibri"/>
              <a:buNone/>
            </a:pPr>
            <a:br>
              <a:rPr lang="hu-HU"/>
            </a:br>
            <a:r>
              <a:rPr lang="hu-HU" sz="10244" b="1"/>
              <a:t>BirdCLEF 2023</a:t>
            </a:r>
            <a:r>
              <a:rPr lang="hu-HU" sz="5966" b="1"/>
              <a:t> </a:t>
            </a:r>
            <a:br>
              <a:rPr lang="hu-HU" sz="5966" b="1"/>
            </a:br>
            <a:r>
              <a:rPr lang="hu-HU" sz="4744"/>
              <a:t>Csapat</a:t>
            </a:r>
            <a:r>
              <a:rPr lang="hu-HU" sz="4744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hu-HU" sz="4744"/>
              <a:t>DeepBirding</a:t>
            </a:r>
            <a:endParaRPr sz="42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972200" y="5478950"/>
            <a:ext cx="96663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88095"/>
              <a:buNone/>
            </a:pPr>
            <a:r>
              <a:rPr lang="hu-HU" sz="2724" b="1"/>
              <a:t>Csapattagok</a:t>
            </a:r>
            <a:r>
              <a:rPr lang="hu-HU" sz="2724"/>
              <a:t>: Bihari Bence (IVXWF8), Hegyi Lehel (GSZLZ7), Turi Máté* (OPVP7J)</a:t>
            </a:r>
            <a:endParaRPr sz="2124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141853"/>
              <a:buNone/>
            </a:pPr>
            <a:endParaRPr sz="1691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142657"/>
              <a:buNone/>
            </a:pPr>
            <a:r>
              <a:rPr lang="hu-HU" sz="1682"/>
              <a:t>*Máté</a:t>
            </a:r>
            <a:r>
              <a:rPr lang="hu-HU" sz="2724"/>
              <a:t> </a:t>
            </a:r>
            <a:r>
              <a:rPr lang="hu-HU" sz="1682"/>
              <a:t>csapattársunk a Milestone 1 után nem folytatta a részvételt a projektben</a:t>
            </a:r>
            <a:r>
              <a:rPr lang="hu-HU" sz="1882"/>
              <a:t> </a:t>
            </a:r>
            <a:endParaRPr sz="128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6f87e40a2_0_0"/>
          <p:cNvSpPr txBox="1">
            <a:spLocks noGrp="1"/>
          </p:cNvSpPr>
          <p:nvPr>
            <p:ph type="title"/>
          </p:nvPr>
        </p:nvSpPr>
        <p:spPr>
          <a:xfrm>
            <a:off x="1030351" y="2700900"/>
            <a:ext cx="10131300" cy="646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0"/>
              <a:t>Köszönjük a figyelmet!</a:t>
            </a:r>
            <a:endParaRPr sz="7000"/>
          </a:p>
        </p:txBody>
      </p:sp>
      <p:sp>
        <p:nvSpPr>
          <p:cNvPr id="231" name="Google Shape;231;g2a6f87e40a2_0_0"/>
          <p:cNvSpPr txBox="1"/>
          <p:nvPr/>
        </p:nvSpPr>
        <p:spPr>
          <a:xfrm>
            <a:off x="1999210" y="4061357"/>
            <a:ext cx="8374200" cy="233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Források: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https://github.com/turi-mate/deepbirding</a:t>
            </a:r>
            <a:endParaRPr lang="hu-H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https://www.kaggle.com/competitions/birdclef-2023</a:t>
            </a:r>
            <a:endParaRPr lang="hu-H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644207" y="30518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 dirty="0"/>
              <a:t>Bevezetés - Célkitűzés, motiváció</a:t>
            </a:r>
            <a:endParaRPr dirty="0"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644200" y="1826900"/>
            <a:ext cx="8185500" cy="4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 dirty="0"/>
              <a:t>Célkitűzés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 dirty="0"/>
              <a:t>A </a:t>
            </a:r>
            <a:r>
              <a:rPr lang="hu-HU" sz="2600" dirty="0" err="1"/>
              <a:t>BirdCLEF</a:t>
            </a:r>
            <a:r>
              <a:rPr lang="hu-HU" sz="2600" dirty="0"/>
              <a:t> 2023 </a:t>
            </a:r>
            <a:r>
              <a:rPr lang="hu-HU" sz="2600" dirty="0" err="1"/>
              <a:t>Kaggle</a:t>
            </a:r>
            <a:r>
              <a:rPr lang="hu-HU" sz="2600" dirty="0"/>
              <a:t> platformon meghirdetett versenyen való részvétel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 dirty="0"/>
              <a:t>Az adathalmazon egy minél jobb kiértékelést tanúsító modell megvalósítása</a:t>
            </a:r>
            <a:endParaRPr sz="2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 dirty="0"/>
              <a:t>Motiváció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 dirty="0"/>
              <a:t>A verseny egy nemes célt tűz ki: a veszélyeztetett élővilág védelme 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 dirty="0" err="1"/>
              <a:t>Audio</a:t>
            </a:r>
            <a:r>
              <a:rPr lang="hu-HU" sz="2600" dirty="0"/>
              <a:t> adatokon való mélytanulási feladat megvalósítása iránti érdeklődés</a:t>
            </a:r>
            <a:endParaRPr sz="2600" dirty="0"/>
          </a:p>
        </p:txBody>
      </p:sp>
      <p:sp>
        <p:nvSpPr>
          <p:cNvPr id="152" name="Google Shape;152;p2"/>
          <p:cNvSpPr txBox="1">
            <a:spLocks noGrp="1"/>
          </p:cNvSpPr>
          <p:nvPr>
            <p:ph type="sldNum" idx="12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u-HU" sz="2100"/>
              <a:t>2</a:t>
            </a:fld>
            <a:endParaRPr sz="210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706BD37-25AB-3222-DAA4-F7CCB1187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37"/>
          <a:stretch/>
        </p:blipFill>
        <p:spPr>
          <a:xfrm>
            <a:off x="8656447" y="337672"/>
            <a:ext cx="3291702" cy="2389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950CB36-A7C2-8B3D-4F09-9C3103BD0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09" b="1"/>
          <a:stretch/>
        </p:blipFill>
        <p:spPr>
          <a:xfrm>
            <a:off x="8879244" y="3115734"/>
            <a:ext cx="2846108" cy="2218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595500" y="270925"/>
            <a:ext cx="58650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Rendszer/Architektúra design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595500" y="1564150"/>
            <a:ext cx="5984400" cy="46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00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Külön Jupyter notebook-os modulok: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 adatok beszerzésére és előfeldolgozására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 adatfeldolgozásra és modell tanítására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modell kiértékelésére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 interaktív kiértékelésre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00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Egy pipeline-ként értelmezhető rendszer szinten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00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notebookok egymás utáni futtatásával a generált fájlok elérhetőek a következő egységnek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3</a:t>
            </a:fld>
            <a:endParaRPr sz="2100"/>
          </a:p>
        </p:txBody>
      </p:sp>
      <p:grpSp>
        <p:nvGrpSpPr>
          <p:cNvPr id="160" name="Google Shape;160;p5"/>
          <p:cNvGrpSpPr/>
          <p:nvPr/>
        </p:nvGrpSpPr>
        <p:grpSpPr>
          <a:xfrm>
            <a:off x="6666850" y="541550"/>
            <a:ext cx="4966800" cy="5369225"/>
            <a:chOff x="6893850" y="465475"/>
            <a:chExt cx="4966800" cy="5369225"/>
          </a:xfrm>
        </p:grpSpPr>
        <p:sp>
          <p:nvSpPr>
            <p:cNvPr id="161" name="Google Shape;161;p5"/>
            <p:cNvSpPr/>
            <p:nvPr/>
          </p:nvSpPr>
          <p:spPr>
            <a:xfrm>
              <a:off x="8199400" y="465475"/>
              <a:ext cx="2641200" cy="1821600"/>
            </a:xfrm>
            <a:prstGeom prst="roundRect">
              <a:avLst>
                <a:gd name="adj" fmla="val 16667"/>
              </a:avLst>
            </a:prstGeom>
            <a:solidFill>
              <a:srgbClr val="FF5500">
                <a:alpha val="163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93850" y="5077800"/>
              <a:ext cx="4966800" cy="756900"/>
            </a:xfrm>
            <a:prstGeom prst="roundRect">
              <a:avLst>
                <a:gd name="adj" fmla="val 16667"/>
              </a:avLst>
            </a:prstGeom>
            <a:solidFill>
              <a:srgbClr val="4FED00">
                <a:alpha val="383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8025500" y="2743925"/>
              <a:ext cx="3032400" cy="1821600"/>
            </a:xfrm>
            <a:prstGeom prst="roundRect">
              <a:avLst>
                <a:gd name="adj" fmla="val 16667"/>
              </a:avLst>
            </a:prstGeom>
            <a:solidFill>
              <a:srgbClr val="FAFF00">
                <a:alpha val="320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8710175" y="659063"/>
              <a:ext cx="16956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acquisition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8525675" y="1625350"/>
              <a:ext cx="20646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8275475" y="2961363"/>
              <a:ext cx="25650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processing/loading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8525675" y="3910463"/>
              <a:ext cx="20646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7134275" y="5222400"/>
              <a:ext cx="20646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9422075" y="5222400"/>
              <a:ext cx="22605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Interactive evaluation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438375" y="1215025"/>
              <a:ext cx="2718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9422075" y="2367725"/>
              <a:ext cx="2718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9422075" y="3506225"/>
              <a:ext cx="2718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2700000">
              <a:off x="8314838" y="4601969"/>
              <a:ext cx="271953" cy="4615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2366970">
              <a:off x="10508879" y="4601966"/>
              <a:ext cx="271956" cy="46163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536817" y="78431"/>
            <a:ext cx="101313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 dirty="0"/>
              <a:t>Adatok előfeldolgozása</a:t>
            </a:r>
            <a:endParaRPr dirty="0"/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373804" y="1063261"/>
            <a:ext cx="75570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400" dirty="0"/>
              <a:t>Az előfeldolgozás során kiszűrtük a 60 másodpernél hosszabb és a 2 másodpercnél rövidebb </a:t>
            </a:r>
            <a:r>
              <a:rPr lang="hu-HU" sz="2400" dirty="0" err="1"/>
              <a:t>audio</a:t>
            </a:r>
            <a:r>
              <a:rPr lang="hu-HU" sz="2400" dirty="0"/>
              <a:t> fájlokat</a:t>
            </a:r>
            <a:endParaRPr sz="24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400" dirty="0"/>
              <a:t>A megmaradt </a:t>
            </a:r>
            <a:r>
              <a:rPr lang="hu-HU" sz="2400" dirty="0" err="1"/>
              <a:t>audio</a:t>
            </a:r>
            <a:r>
              <a:rPr lang="hu-HU" sz="2400" dirty="0"/>
              <a:t> fájlokat, amik megfelelnek a </a:t>
            </a:r>
            <a:r>
              <a:rPr lang="hu-HU" sz="2400" dirty="0" err="1"/>
              <a:t>filterezés</a:t>
            </a:r>
            <a:r>
              <a:rPr lang="hu-HU" sz="2400" dirty="0"/>
              <a:t> kritériumainak, pedig elmentjük egy </a:t>
            </a:r>
            <a:r>
              <a:rPr lang="hu-HU" sz="2400" dirty="0" err="1"/>
              <a:t>csv</a:t>
            </a:r>
            <a:r>
              <a:rPr lang="hu-HU" sz="2400" dirty="0"/>
              <a:t>-be hasonlóan az eredeti </a:t>
            </a:r>
            <a:r>
              <a:rPr lang="hu-HU" sz="2400" dirty="0" err="1"/>
              <a:t>csv</a:t>
            </a:r>
            <a:r>
              <a:rPr lang="hu-HU" sz="2400" dirty="0"/>
              <a:t> fájlhoz, majd ezt felhasználva tanítunk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181" name="Google Shape;181;p4"/>
          <p:cNvSpPr txBox="1">
            <a:spLocks noGrp="1"/>
          </p:cNvSpPr>
          <p:nvPr>
            <p:ph type="sldNum" idx="12"/>
          </p:nvPr>
        </p:nvSpPr>
        <p:spPr>
          <a:xfrm>
            <a:off x="11267096" y="6332944"/>
            <a:ext cx="551100" cy="37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4</a:t>
            </a:fld>
            <a:endParaRPr sz="2100" dirty="0"/>
          </a:p>
        </p:txBody>
      </p:sp>
      <p:pic>
        <p:nvPicPr>
          <p:cNvPr id="182" name="Google Shape;1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871" y="375417"/>
            <a:ext cx="3756325" cy="272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88" y="3437612"/>
            <a:ext cx="11642127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088" y="4787346"/>
            <a:ext cx="116424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723083" y="494250"/>
            <a:ext cx="101313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 dirty="0"/>
              <a:t>Adathalmaz</a:t>
            </a:r>
            <a:endParaRPr dirty="0"/>
          </a:p>
        </p:txBody>
      </p:sp>
      <p:sp>
        <p:nvSpPr>
          <p:cNvPr id="190" name="Google Shape;190;p6"/>
          <p:cNvSpPr txBox="1">
            <a:spLocks noGrp="1"/>
          </p:cNvSpPr>
          <p:nvPr>
            <p:ph type="body" idx="1"/>
          </p:nvPr>
        </p:nvSpPr>
        <p:spPr>
          <a:xfrm>
            <a:off x="547308" y="1637350"/>
            <a:ext cx="5955091" cy="4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81317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 dirty="0"/>
              <a:t>A </a:t>
            </a:r>
            <a:r>
              <a:rPr lang="hu-HU" sz="2600" dirty="0" err="1"/>
              <a:t>BirdCLEF</a:t>
            </a:r>
            <a:r>
              <a:rPr lang="hu-HU" sz="2600" dirty="0"/>
              <a:t> 2023 adathalmaza csak regisztrált </a:t>
            </a:r>
            <a:r>
              <a:rPr lang="hu-HU" sz="2600" dirty="0" err="1"/>
              <a:t>Kaggle</a:t>
            </a:r>
            <a:r>
              <a:rPr lang="hu-HU" sz="2600" dirty="0"/>
              <a:t> felhasználóknak érhető el</a:t>
            </a:r>
            <a:endParaRPr sz="2600" dirty="0"/>
          </a:p>
          <a:p>
            <a:pPr marL="457200" lvl="0" indent="-381317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 dirty="0"/>
              <a:t>Az adathalmaz 264 kelet afrikai madárfaj </a:t>
            </a:r>
            <a:r>
              <a:rPr lang="hu-HU" sz="2600" dirty="0" err="1"/>
              <a:t>audió</a:t>
            </a:r>
            <a:r>
              <a:rPr lang="hu-HU" sz="2600" dirty="0"/>
              <a:t> </a:t>
            </a:r>
            <a:r>
              <a:rPr lang="hu-HU" sz="2600" dirty="0" err="1"/>
              <a:t>fájlait</a:t>
            </a:r>
            <a:r>
              <a:rPr lang="hu-HU" sz="2600" dirty="0"/>
              <a:t> tartalmazza</a:t>
            </a:r>
            <a:endParaRPr sz="2600" dirty="0"/>
          </a:p>
          <a:p>
            <a:pPr marL="457200" lvl="0" indent="-381317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 dirty="0"/>
              <a:t>Ezek .</a:t>
            </a:r>
            <a:r>
              <a:rPr lang="hu-HU" sz="2600" dirty="0" err="1"/>
              <a:t>oog</a:t>
            </a:r>
            <a:r>
              <a:rPr lang="hu-HU" sz="2600" dirty="0"/>
              <a:t> fájok, amelyeknek a feldolgozására </a:t>
            </a:r>
            <a:r>
              <a:rPr lang="hu-HU" sz="2600" dirty="0" err="1"/>
              <a:t>librosa</a:t>
            </a:r>
            <a:r>
              <a:rPr lang="hu-HU" sz="2600" dirty="0"/>
              <a:t> könyvtárat használtuk</a:t>
            </a:r>
            <a:endParaRPr sz="2600" dirty="0"/>
          </a:p>
          <a:p>
            <a:pPr marL="457200" lvl="0" indent="-381317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 dirty="0"/>
              <a:t>A klasszifikációs feladathoz </a:t>
            </a:r>
            <a:r>
              <a:rPr lang="hu-HU" sz="2600" dirty="0" err="1"/>
              <a:t>Mel</a:t>
            </a:r>
            <a:r>
              <a:rPr lang="hu-HU" sz="2600" dirty="0"/>
              <a:t> </a:t>
            </a:r>
            <a:r>
              <a:rPr lang="hu-HU" sz="2600" dirty="0" err="1"/>
              <a:t>Spectrogramokat</a:t>
            </a:r>
            <a:r>
              <a:rPr lang="hu-HU" sz="2600" dirty="0"/>
              <a:t> választottunk tanítási formának</a:t>
            </a:r>
            <a:endParaRPr sz="2600" dirty="0"/>
          </a:p>
          <a:p>
            <a:pPr marL="457200" lvl="0" indent="-381317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 dirty="0"/>
              <a:t>Az </a:t>
            </a:r>
            <a:r>
              <a:rPr lang="hu-HU" sz="2600" dirty="0" err="1"/>
              <a:t>audió</a:t>
            </a:r>
            <a:r>
              <a:rPr lang="hu-HU" sz="2600" dirty="0"/>
              <a:t> fájlok hanghullám reprezentációit </a:t>
            </a:r>
            <a:r>
              <a:rPr lang="hu-HU" sz="2600" dirty="0" err="1"/>
              <a:t>Mel</a:t>
            </a:r>
            <a:r>
              <a:rPr lang="hu-HU" sz="2600" dirty="0"/>
              <a:t> </a:t>
            </a:r>
            <a:r>
              <a:rPr lang="hu-HU" sz="2600" dirty="0" err="1"/>
              <a:t>Spectrogramokra</a:t>
            </a:r>
            <a:r>
              <a:rPr lang="hu-HU" sz="2600" dirty="0"/>
              <a:t> alakítottuk, majd ezeket a </a:t>
            </a:r>
            <a:r>
              <a:rPr lang="hu-HU" sz="2600" dirty="0" err="1"/>
              <a:t>spectrogramokat</a:t>
            </a:r>
            <a:r>
              <a:rPr lang="hu-HU" sz="2600" dirty="0"/>
              <a:t> használtuk fel a tanításhoz</a:t>
            </a:r>
            <a:endParaRPr sz="2600" dirty="0"/>
          </a:p>
        </p:txBody>
      </p:sp>
      <p:sp>
        <p:nvSpPr>
          <p:cNvPr id="192" name="Google Shape;192;p6"/>
          <p:cNvSpPr txBox="1">
            <a:spLocks noGrp="1"/>
          </p:cNvSpPr>
          <p:nvPr>
            <p:ph type="sldNum" idx="12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5</a:t>
            </a:fld>
            <a:endParaRPr sz="210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0712A93-19A8-8A81-D9FB-371BA3D0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71" y="2301250"/>
            <a:ext cx="5406522" cy="244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7c10e1c75_1_1"/>
          <p:cNvSpPr txBox="1">
            <a:spLocks noGrp="1"/>
          </p:cNvSpPr>
          <p:nvPr>
            <p:ph type="title"/>
          </p:nvPr>
        </p:nvSpPr>
        <p:spPr>
          <a:xfrm>
            <a:off x="685800" y="416939"/>
            <a:ext cx="10131300" cy="7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Mel</a:t>
            </a:r>
            <a:r>
              <a:rPr lang="hu-HU" dirty="0"/>
              <a:t> </a:t>
            </a:r>
            <a:r>
              <a:rPr lang="hu-HU" dirty="0" err="1"/>
              <a:t>Spectrogramok</a:t>
            </a:r>
            <a:endParaRPr dirty="0"/>
          </a:p>
        </p:txBody>
      </p:sp>
      <p:sp>
        <p:nvSpPr>
          <p:cNvPr id="198" name="Google Shape;198;g2a7c10e1c75_1_1"/>
          <p:cNvSpPr txBox="1">
            <a:spLocks noGrp="1"/>
          </p:cNvSpPr>
          <p:nvPr>
            <p:ph type="body" idx="1"/>
          </p:nvPr>
        </p:nvSpPr>
        <p:spPr>
          <a:xfrm>
            <a:off x="347134" y="1491215"/>
            <a:ext cx="6979356" cy="50613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A </a:t>
            </a:r>
            <a:r>
              <a:rPr lang="hu-HU" sz="2400" dirty="0" err="1"/>
              <a:t>Mel</a:t>
            </a:r>
            <a:r>
              <a:rPr lang="hu-HU" sz="2400" dirty="0"/>
              <a:t> </a:t>
            </a:r>
            <a:r>
              <a:rPr lang="hu-HU" sz="2400" dirty="0" err="1"/>
              <a:t>Spectrogramokra</a:t>
            </a:r>
            <a:r>
              <a:rPr lang="hu-HU" sz="2400" dirty="0"/>
              <a:t> azért esett a választásunk, mivel jól reprezentálják a különböző frekvencia sávokban a jelentős tulajdonságokat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A </a:t>
            </a:r>
            <a:r>
              <a:rPr lang="hu-HU" sz="2400" dirty="0" err="1"/>
              <a:t>Mel</a:t>
            </a:r>
            <a:r>
              <a:rPr lang="hu-HU" sz="2400" dirty="0"/>
              <a:t> </a:t>
            </a:r>
            <a:r>
              <a:rPr lang="hu-HU" sz="2400" dirty="0" err="1"/>
              <a:t>Spectrogramok</a:t>
            </a:r>
            <a:r>
              <a:rPr lang="hu-HU" sz="2400" dirty="0"/>
              <a:t> úgynevezett </a:t>
            </a:r>
            <a:r>
              <a:rPr lang="hu-HU" sz="2400" dirty="0" err="1"/>
              <a:t>Mel</a:t>
            </a:r>
            <a:r>
              <a:rPr lang="hu-HU" sz="2400" dirty="0"/>
              <a:t> skálát használnak, amely egy olyan skála ami az emberi halláshoz hasonlóan igazítja a frekvencia adatokat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Az adatfeldolgozás során normalizáltuk a </a:t>
            </a:r>
            <a:r>
              <a:rPr lang="hu-HU" sz="2400" dirty="0" err="1"/>
              <a:t>Mel</a:t>
            </a:r>
            <a:r>
              <a:rPr lang="hu-HU" sz="2400" dirty="0"/>
              <a:t> </a:t>
            </a:r>
            <a:r>
              <a:rPr lang="hu-HU" sz="2400" dirty="0" err="1"/>
              <a:t>Spectrogramjainkat</a:t>
            </a:r>
            <a:r>
              <a:rPr lang="hu-HU" sz="2400" dirty="0"/>
              <a:t>, hasonló időtartamra transzformáltuk a </a:t>
            </a:r>
            <a:r>
              <a:rPr lang="hu-HU" sz="2400" dirty="0" err="1"/>
              <a:t>spectrogramokat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Mivel az első modellünk generalizáló képessége nem volt megfelelő, így egy újabb iterációban már Gaussian </a:t>
            </a:r>
            <a:r>
              <a:rPr lang="hu-HU" sz="2400" dirty="0" err="1"/>
              <a:t>white</a:t>
            </a:r>
            <a:r>
              <a:rPr lang="hu-HU" sz="2400" dirty="0"/>
              <a:t> </a:t>
            </a:r>
            <a:r>
              <a:rPr lang="hu-HU" sz="2400" dirty="0" err="1"/>
              <a:t>noiset</a:t>
            </a:r>
            <a:r>
              <a:rPr lang="hu-HU" sz="2400" dirty="0"/>
              <a:t> is adtunk a modellhez, ami a zajok befolyásolását csökkenti és a generalizáló képességet növeli</a:t>
            </a:r>
            <a:endParaRPr sz="2400" dirty="0"/>
          </a:p>
        </p:txBody>
      </p:sp>
      <p:sp>
        <p:nvSpPr>
          <p:cNvPr id="199" name="Google Shape;199;g2a7c10e1c75_1_1"/>
          <p:cNvSpPr txBox="1">
            <a:spLocks noGrp="1"/>
          </p:cNvSpPr>
          <p:nvPr>
            <p:ph type="sldNum" idx="12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6</a:t>
            </a:fld>
            <a:endParaRPr sz="2100"/>
          </a:p>
        </p:txBody>
      </p:sp>
      <p:pic>
        <p:nvPicPr>
          <p:cNvPr id="2" name="Google Shape;191;p6">
            <a:extLst>
              <a:ext uri="{FF2B5EF4-FFF2-40B4-BE49-F238E27FC236}">
                <a16:creationId xmlns:a16="http://schemas.microsoft.com/office/drawing/2014/main" id="{DC8C2056-D3DF-3041-6F41-0F157B9033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80" r="-2079"/>
          <a:stretch/>
        </p:blipFill>
        <p:spPr>
          <a:xfrm>
            <a:off x="7281333" y="2242967"/>
            <a:ext cx="4725758" cy="2300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7551" y="10708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Tanítás és kiértékelés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326900" y="1500974"/>
            <a:ext cx="6459600" cy="524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 err="1"/>
              <a:t>Baseline</a:t>
            </a:r>
            <a:r>
              <a:rPr lang="hu-HU" sz="2400" dirty="0"/>
              <a:t> modell implementációja: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először 3 konvolúciós rétegű modell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majd bővítés 4 konvolúciós rétegűre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 err="1"/>
              <a:t>Baseline</a:t>
            </a:r>
            <a:r>
              <a:rPr lang="hu-HU" sz="2400" dirty="0"/>
              <a:t> modell </a:t>
            </a:r>
            <a:r>
              <a:rPr lang="hu-HU" sz="2400" dirty="0" err="1"/>
              <a:t>overfittelése</a:t>
            </a:r>
            <a:r>
              <a:rPr lang="hu-HU" sz="2400" dirty="0"/>
              <a:t> az adatokon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Különböző tanítási módszerek alkalmazása: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 err="1"/>
              <a:t>audio</a:t>
            </a:r>
            <a:r>
              <a:rPr lang="hu-HU" sz="2400" dirty="0"/>
              <a:t> </a:t>
            </a:r>
            <a:r>
              <a:rPr lang="hu-HU" sz="2400" dirty="0" err="1"/>
              <a:t>augmentációk</a:t>
            </a:r>
            <a:r>
              <a:rPr lang="hu-HU" sz="2400" dirty="0"/>
              <a:t> bevezetése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 err="1"/>
              <a:t>class</a:t>
            </a:r>
            <a:r>
              <a:rPr lang="hu-HU" sz="2400" dirty="0"/>
              <a:t> </a:t>
            </a:r>
            <a:r>
              <a:rPr lang="hu-HU" sz="2400" dirty="0" err="1"/>
              <a:t>weighting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 err="1"/>
              <a:t>early</a:t>
            </a:r>
            <a:r>
              <a:rPr lang="hu-HU" sz="2400" dirty="0"/>
              <a:t> </a:t>
            </a:r>
            <a:r>
              <a:rPr lang="hu-HU" sz="2400" dirty="0" err="1"/>
              <a:t>stopping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 err="1"/>
              <a:t>dropout</a:t>
            </a:r>
            <a:r>
              <a:rPr lang="hu-HU" sz="2400" dirty="0"/>
              <a:t>-ok rétegenként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 err="1"/>
              <a:t>audio</a:t>
            </a:r>
            <a:r>
              <a:rPr lang="hu-HU" sz="2400" dirty="0"/>
              <a:t> adat hosszának finomhangolása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automatikus paraméter optimalizáció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Tanítás pretrained modelleken: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ResNet-34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ResNet-50</a:t>
            </a:r>
            <a:endParaRPr sz="2400" dirty="0"/>
          </a:p>
        </p:txBody>
      </p:sp>
      <p:sp>
        <p:nvSpPr>
          <p:cNvPr id="206" name="Google Shape;206;p7"/>
          <p:cNvSpPr txBox="1">
            <a:spLocks noGrp="1"/>
          </p:cNvSpPr>
          <p:nvPr>
            <p:ph type="sldNum" idx="12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7</a:t>
            </a:fld>
            <a:endParaRPr sz="2100"/>
          </a:p>
        </p:txBody>
      </p:sp>
      <p:pic>
        <p:nvPicPr>
          <p:cNvPr id="207" name="Google Shape;20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636" y="1399211"/>
            <a:ext cx="5465274" cy="46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685801" y="208850"/>
            <a:ext cx="48726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Eredmények, összegzés</a:t>
            </a:r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305175" y="1665100"/>
            <a:ext cx="6501300" cy="50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A legjobb validációs eredményt elérő modell teljesítményének mérése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Különböző metrikák szerinti kiértékelés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Vegyük figyelembe: 264 osztályos klasszifikációs feladat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Random osztályozónak ~0.00378 esélye van egy teljes értékű találatra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Eredmények a teszt adathalmazon: 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Pontosság (accuracy): 0.54022 -&gt; 54.022%  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 err="1"/>
              <a:t>Recall</a:t>
            </a:r>
            <a:r>
              <a:rPr lang="hu-HU" sz="2400" dirty="0"/>
              <a:t> érték: ~0.398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F1-score: ~0.3197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/>
              <a:t>Konfúziós mátrix</a:t>
            </a:r>
            <a:endParaRPr sz="2400" dirty="0"/>
          </a:p>
        </p:txBody>
      </p:sp>
      <p:sp>
        <p:nvSpPr>
          <p:cNvPr id="214" name="Google Shape;214;p8"/>
          <p:cNvSpPr txBox="1">
            <a:spLocks noGrp="1"/>
          </p:cNvSpPr>
          <p:nvPr>
            <p:ph type="sldNum" idx="12"/>
          </p:nvPr>
        </p:nvSpPr>
        <p:spPr>
          <a:xfrm>
            <a:off x="11199493" y="6337300"/>
            <a:ext cx="551100" cy="37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8</a:t>
            </a:fld>
            <a:endParaRPr sz="2100" dirty="0"/>
          </a:p>
        </p:txBody>
      </p:sp>
      <p:pic>
        <p:nvPicPr>
          <p:cNvPr id="215" name="Google Shape;21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601" y="593534"/>
            <a:ext cx="5400000" cy="540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609050" y="376673"/>
            <a:ext cx="10131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Interaktív kiértékelés</a:t>
            </a:r>
            <a:endParaRPr/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5">
            <a:alphaModFix/>
          </a:blip>
          <a:srcRect t="7441"/>
          <a:stretch/>
        </p:blipFill>
        <p:spPr>
          <a:xfrm>
            <a:off x="7426012" y="449072"/>
            <a:ext cx="1844775" cy="16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11233360" y="6325450"/>
            <a:ext cx="551100" cy="37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9</a:t>
            </a:fld>
            <a:endParaRPr sz="2100" dirty="0"/>
          </a:p>
        </p:txBody>
      </p:sp>
      <p:sp>
        <p:nvSpPr>
          <p:cNvPr id="225" name="Google Shape;225;p9"/>
          <p:cNvSpPr txBox="1"/>
          <p:nvPr/>
        </p:nvSpPr>
        <p:spPr>
          <a:xfrm>
            <a:off x="157391" y="1624643"/>
            <a:ext cx="4608599" cy="485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 felület megvalósítása </a:t>
            </a:r>
            <a:r>
              <a:rPr lang="hu-HU" sz="2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Gradio-val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hu-HU" sz="2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ogg</a:t>
            </a: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kiterjesztésű </a:t>
            </a:r>
            <a:r>
              <a:rPr lang="hu-HU" sz="2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fájl bemenetként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 példa elérhető a projekt </a:t>
            </a:r>
            <a:r>
              <a:rPr lang="hu-HU" sz="2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test_audio</a:t>
            </a: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mappájában 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megnyomása után feldolgozás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Kimeneten látható az </a:t>
            </a:r>
            <a:r>
              <a:rPr lang="hu-HU" sz="2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fájl: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hanghullám ábrája, 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Mel-Spectrogram</a:t>
            </a: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ábrája,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detektált madárhoz társított címke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ui_demo">
            <a:hlinkClick r:id="" action="ppaction://media"/>
            <a:extLst>
              <a:ext uri="{FF2B5EF4-FFF2-40B4-BE49-F238E27FC236}">
                <a16:creationId xmlns:a16="http://schemas.microsoft.com/office/drawing/2014/main" id="{59BB9D56-49C1-EF5C-09DA-E2A53E1658F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95106" y="2398172"/>
            <a:ext cx="7306586" cy="3309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Égi">
  <a:themeElements>
    <a:clrScheme name="Égi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Szélesvásznú</PresentationFormat>
  <Paragraphs>86</Paragraphs>
  <Slides>10</Slides>
  <Notes>10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Calibri</vt:lpstr>
      <vt:lpstr>Égi</vt:lpstr>
      <vt:lpstr> BirdCLEF 2023  Csapat: DeepBirding</vt:lpstr>
      <vt:lpstr>Bevezetés - Célkitűzés, motiváció</vt:lpstr>
      <vt:lpstr>Rendszer/Architektúra design</vt:lpstr>
      <vt:lpstr>Adatok előfeldolgozása</vt:lpstr>
      <vt:lpstr>Adathalmaz</vt:lpstr>
      <vt:lpstr>Mel Spectrogramok</vt:lpstr>
      <vt:lpstr>Tanítás és kiértékelés</vt:lpstr>
      <vt:lpstr>Eredmények, összegzés</vt:lpstr>
      <vt:lpstr>Interaktív kiértékelés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BirdCLEF 2023  Csapat: DeepBirding</dc:title>
  <dc:creator>Bihari Bence</dc:creator>
  <cp:lastModifiedBy>Bihari Bence</cp:lastModifiedBy>
  <cp:revision>2</cp:revision>
  <dcterms:created xsi:type="dcterms:W3CDTF">2023-12-13T11:57:55Z</dcterms:created>
  <dcterms:modified xsi:type="dcterms:W3CDTF">2023-12-17T22:30:50Z</dcterms:modified>
</cp:coreProperties>
</file>