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60" r:id="rId2"/>
    <p:sldId id="586" r:id="rId3"/>
    <p:sldId id="380" r:id="rId4"/>
    <p:sldId id="679" r:id="rId5"/>
    <p:sldId id="382" r:id="rId6"/>
    <p:sldId id="653" r:id="rId7"/>
    <p:sldId id="367" r:id="rId8"/>
    <p:sldId id="368" r:id="rId9"/>
    <p:sldId id="369" r:id="rId10"/>
    <p:sldId id="370" r:id="rId11"/>
    <p:sldId id="371" r:id="rId12"/>
    <p:sldId id="436" r:id="rId13"/>
    <p:sldId id="426" r:id="rId14"/>
    <p:sldId id="425" r:id="rId15"/>
    <p:sldId id="424" r:id="rId16"/>
    <p:sldId id="427" r:id="rId17"/>
    <p:sldId id="655" r:id="rId18"/>
    <p:sldId id="562" r:id="rId19"/>
    <p:sldId id="563" r:id="rId20"/>
    <p:sldId id="564" r:id="rId21"/>
    <p:sldId id="565" r:id="rId22"/>
    <p:sldId id="383" r:id="rId23"/>
    <p:sldId id="532" r:id="rId24"/>
    <p:sldId id="531" r:id="rId25"/>
    <p:sldId id="529" r:id="rId26"/>
    <p:sldId id="384" r:id="rId27"/>
    <p:sldId id="385" r:id="rId28"/>
    <p:sldId id="386" r:id="rId29"/>
    <p:sldId id="387" r:id="rId30"/>
    <p:sldId id="388" r:id="rId31"/>
    <p:sldId id="389" r:id="rId32"/>
    <p:sldId id="392" r:id="rId33"/>
    <p:sldId id="396" r:id="rId34"/>
    <p:sldId id="437" r:id="rId35"/>
    <p:sldId id="438" r:id="rId36"/>
    <p:sldId id="646" r:id="rId37"/>
    <p:sldId id="537" r:id="rId38"/>
    <p:sldId id="644" r:id="rId39"/>
    <p:sldId id="645" r:id="rId40"/>
    <p:sldId id="399" r:id="rId41"/>
    <p:sldId id="648" r:id="rId42"/>
    <p:sldId id="649" r:id="rId43"/>
    <p:sldId id="650" r:id="rId44"/>
    <p:sldId id="538" r:id="rId45"/>
    <p:sldId id="512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49" r:id="rId55"/>
    <p:sldId id="539" r:id="rId56"/>
    <p:sldId id="450" r:id="rId57"/>
    <p:sldId id="451" r:id="rId58"/>
    <p:sldId id="523" r:id="rId59"/>
    <p:sldId id="453" r:id="rId60"/>
    <p:sldId id="454" r:id="rId61"/>
    <p:sldId id="455" r:id="rId62"/>
    <p:sldId id="456" r:id="rId63"/>
    <p:sldId id="457" r:id="rId64"/>
    <p:sldId id="458" r:id="rId65"/>
    <p:sldId id="525" r:id="rId66"/>
    <p:sldId id="459" r:id="rId67"/>
    <p:sldId id="460" r:id="rId68"/>
    <p:sldId id="461" r:id="rId69"/>
    <p:sldId id="657" r:id="rId70"/>
    <p:sldId id="658" r:id="rId71"/>
    <p:sldId id="659" r:id="rId72"/>
    <p:sldId id="660" r:id="rId73"/>
    <p:sldId id="661" r:id="rId74"/>
    <p:sldId id="662" r:id="rId75"/>
    <p:sldId id="663" r:id="rId76"/>
    <p:sldId id="664" r:id="rId77"/>
    <p:sldId id="665" r:id="rId78"/>
    <p:sldId id="666" r:id="rId79"/>
    <p:sldId id="667" r:id="rId80"/>
    <p:sldId id="668" r:id="rId81"/>
    <p:sldId id="669" r:id="rId82"/>
    <p:sldId id="670" r:id="rId83"/>
    <p:sldId id="671" r:id="rId84"/>
    <p:sldId id="540" r:id="rId85"/>
    <p:sldId id="656" r:id="rId86"/>
    <p:sldId id="634" r:id="rId87"/>
    <p:sldId id="640" r:id="rId88"/>
    <p:sldId id="593" r:id="rId89"/>
    <p:sldId id="594" r:id="rId90"/>
    <p:sldId id="595" r:id="rId91"/>
    <p:sldId id="596" r:id="rId92"/>
    <p:sldId id="672" r:id="rId93"/>
    <p:sldId id="598" r:id="rId94"/>
    <p:sldId id="599" r:id="rId95"/>
    <p:sldId id="635" r:id="rId96"/>
    <p:sldId id="600" r:id="rId97"/>
    <p:sldId id="636" r:id="rId98"/>
    <p:sldId id="638" r:id="rId99"/>
    <p:sldId id="609" r:id="rId100"/>
    <p:sldId id="676" r:id="rId101"/>
    <p:sldId id="677" r:id="rId102"/>
    <p:sldId id="678" r:id="rId103"/>
    <p:sldId id="615" r:id="rId104"/>
    <p:sldId id="639" r:id="rId105"/>
    <p:sldId id="673" r:id="rId106"/>
    <p:sldId id="674" r:id="rId107"/>
    <p:sldId id="675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2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printerSettings" Target="printerSettings/printerSettings1.bin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5195D-971E-47AF-BC64-74B450D17A9A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A920-BDD4-4D26-AD31-02435DC86C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2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7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6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4A920-BDD4-4D26-AD31-02435DC86CF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D761-5A98-4EE0-A326-3E3C528C67D8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535F-E4BD-4DAA-BC5C-CDF6D4658F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epts.washington.edu/mckla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9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6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7.jpe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eamspark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elpars@uw.edu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thay@uw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3" Type="http://schemas.openxmlformats.org/officeDocument/2006/relationships/image" Target="../media/image29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3" Type="http://schemas.openxmlformats.org/officeDocument/2006/relationships/image" Target="../media/image29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3" Type="http://schemas.openxmlformats.org/officeDocument/2006/relationships/image" Target="../media/image29.gi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3" Type="http://schemas.openxmlformats.org/officeDocument/2006/relationships/image" Target="../media/image33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openxmlformats.org/officeDocument/2006/relationships/image" Target="../media/image40.jpeg"/><Relationship Id="rId5" Type="http://schemas.openxmlformats.org/officeDocument/2006/relationships/image" Target="../media/image41.jpeg"/><Relationship Id="rId6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jpeg"/><Relationship Id="rId5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7.gi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8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9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4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bases.about.com/od/administration/u/database_basics.htm" TargetMode="External"/><Relationship Id="rId4" Type="http://schemas.openxmlformats.org/officeDocument/2006/relationships/hyperlink" Target="http://dotatmac.mcmaster.ca/db_basics/db_01_home.htm" TargetMode="External"/><Relationship Id="rId5" Type="http://schemas.openxmlformats.org/officeDocument/2006/relationships/hyperlink" Target="http://www.geekgirls.com/menu_databases.htm" TargetMode="External"/><Relationship Id="rId6" Type="http://schemas.openxmlformats.org/officeDocument/2006/relationships/hyperlink" Target="http://www.simple-talk.com/sql/database-administration/ten-common-database-design-mistakes/" TargetMode="External"/><Relationship Id="rId7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jpe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gi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dotatmac.mcmaster.ca/db_basics/db_01_home.htm" TargetMode="External"/><Relationship Id="rId4" Type="http://schemas.openxmlformats.org/officeDocument/2006/relationships/hyperlink" Target="http://www.geekgirls.com/menu_databases.htm" TargetMode="External"/><Relationship Id="rId5" Type="http://schemas.openxmlformats.org/officeDocument/2006/relationships/hyperlink" Target="http://www.simple-talk.com/sql/database-administration/ten-common-database-design-mistakes/" TargetMode="External"/><Relationship Id="rId6" Type="http://schemas.openxmlformats.org/officeDocument/2006/relationships/hyperlink" Target="http://www.mahipalreddy.com/dbdesign/dbqa.htm" TargetMode="External"/><Relationship Id="rId7" Type="http://schemas.openxmlformats.org/officeDocument/2006/relationships/hyperlink" Target="http://www.agiledata.org/essays/dataModeling101.html" TargetMode="External"/><Relationship Id="rId8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tabases.about.com/od/administration/u/database_basic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0"/>
            <a:ext cx="91440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Management 100</a:t>
            </a:r>
            <a:br>
              <a:rPr lang="en-US" dirty="0" smtClean="0"/>
            </a:br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Instructor: Greg Hay</a:t>
            </a:r>
          </a:p>
          <a:p>
            <a:r>
              <a:rPr lang="en-US" dirty="0" smtClean="0"/>
              <a:t>January 14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</a:p>
        </p:txBody>
      </p:sp>
      <p:pic>
        <p:nvPicPr>
          <p:cNvPr id="7" name="Picture 14" descr="http://depts.washington.edu/mcklab/images/UW%20log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553764" cy="183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67" y="4539867"/>
            <a:ext cx="2241933" cy="224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of Wisdom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304800" y="1752600"/>
            <a:ext cx="8229600" cy="4572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dirty="0" smtClean="0"/>
              <a:t> “…it is best to be the biggest and meanest fish in that ocean”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1154" y="0"/>
            <a:ext cx="1602846" cy="159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www.wa007.com/labs/wp-content/uploads/2008/07/shark-attack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38400"/>
            <a:ext cx="73152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Terms and Concepts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ACID Properties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Bitmap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CPU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Affinity Mask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Bookmark lookup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Cursor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Agile Development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Bottleneck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cmd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DBCC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B-Tree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DDL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Buffer Pool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De-Normalization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Asynchronous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Compilation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DIMM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Atomicity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Byte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Conceptual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Disaster Recovery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Attribute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Cache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Concurrency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DLL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AWE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Cardinality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Consistency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Checkpoint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Constraint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Terms and Concepts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Filegroup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I/O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Logical Model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Durability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Firmware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Implicit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Login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Encryption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Foreign Key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LUN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Fragmentation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Index Seek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Master Database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ER Diagram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Function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Isolation Level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Megabyte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Execution Plan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Gigabyte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JOIN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Explicit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Hashing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Kernel Mode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Mirroring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Lock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Motherboard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Field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Hierarchial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Log 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NAS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HTML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Log Shipping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Network Model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Terms and Concepts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Page File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Read-Only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SDLC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Normalization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Serializable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NTFS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Parsing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Relational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Stored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Procedure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PerfMon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Replication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Synchronous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Physical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Restore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OLAP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Primary Key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Thread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Transaction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OLTP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Query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Trigger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OSI 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RAID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SARG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T-SQL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Read-Committed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SCSI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Virtual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Machine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Cluster in groups of 3 people</a:t>
            </a:r>
          </a:p>
          <a:p>
            <a:pPr lvl="1"/>
            <a:r>
              <a:rPr lang="en-US" dirty="0" smtClean="0"/>
              <a:t>Consider a topic for a database</a:t>
            </a:r>
          </a:p>
          <a:p>
            <a:pPr lvl="2"/>
            <a:r>
              <a:rPr lang="en-US" dirty="0" smtClean="0"/>
              <a:t>Hobby?</a:t>
            </a:r>
          </a:p>
          <a:p>
            <a:pPr lvl="2"/>
            <a:r>
              <a:rPr lang="en-US" dirty="0" smtClean="0"/>
              <a:t>Work or family task?</a:t>
            </a:r>
          </a:p>
          <a:p>
            <a:endParaRPr lang="en-US" dirty="0" smtClean="0"/>
          </a:p>
          <a:p>
            <a:r>
              <a:rPr lang="en-US" i="1" dirty="0" smtClean="0"/>
              <a:t>1 paragraph description of topic for a database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Who uses the database?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What decisions are made from analyzing data?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 descr="http://www.hsmai.no/aimages/happy_people_11521928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8083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 descr="http://www.ccer.org/_public/site/files/images/UW.Signature_stack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40" y="492247"/>
            <a:ext cx="8602160" cy="4232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38201"/>
            <a:ext cx="54864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of Wisdom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304800" y="17526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/>
              <a:t>Database knowledge: Top of the technology food chain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1154" y="0"/>
            <a:ext cx="1602846" cy="159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http://www.intarttiles.com/RK/RK-028-The%20Food%20Ch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438400"/>
            <a:ext cx="47244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Positions in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and non-technical positions </a:t>
            </a:r>
          </a:p>
          <a:p>
            <a:pPr lvl="8"/>
            <a:r>
              <a:rPr lang="en-US" sz="2800" dirty="0" smtClean="0"/>
              <a:t>Program Manager</a:t>
            </a:r>
          </a:p>
          <a:p>
            <a:pPr lvl="8"/>
            <a:r>
              <a:rPr lang="en-US" sz="2800" dirty="0" smtClean="0"/>
              <a:t>Product Manager</a:t>
            </a:r>
          </a:p>
          <a:p>
            <a:pPr lvl="8"/>
            <a:r>
              <a:rPr lang="en-US" sz="2800" dirty="0" smtClean="0"/>
              <a:t>Developer</a:t>
            </a:r>
          </a:p>
          <a:p>
            <a:pPr lvl="8"/>
            <a:r>
              <a:rPr lang="en-US" sz="2800" dirty="0" smtClean="0"/>
              <a:t>Tester</a:t>
            </a:r>
          </a:p>
          <a:p>
            <a:pPr lvl="8"/>
            <a:r>
              <a:rPr lang="en-US" sz="2800" dirty="0" smtClean="0"/>
              <a:t>Administrator</a:t>
            </a:r>
          </a:p>
          <a:p>
            <a:pPr lvl="8"/>
            <a:r>
              <a:rPr lang="en-US" sz="2800" dirty="0" smtClean="0"/>
              <a:t>Analyst</a:t>
            </a:r>
          </a:p>
          <a:p>
            <a:pPr lvl="8"/>
            <a:r>
              <a:rPr lang="en-US" sz="2800" dirty="0" smtClean="0"/>
              <a:t>Infrastructure</a:t>
            </a:r>
          </a:p>
          <a:p>
            <a:pPr lvl="8"/>
            <a:r>
              <a:rPr lang="en-US" sz="2800" dirty="0" smtClean="0"/>
              <a:t>System Engineer</a:t>
            </a:r>
          </a:p>
          <a:p>
            <a:pPr lvl="8"/>
            <a:r>
              <a:rPr lang="en-US" sz="2800" dirty="0" smtClean="0"/>
              <a:t>Operations Engineer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kimages.com/discover/previews/978/503131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3048000" cy="4615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dirty="0" smtClean="0"/>
              <a:t>Describe functions of database management systems</a:t>
            </a:r>
          </a:p>
          <a:p>
            <a:pPr lvl="0"/>
            <a:r>
              <a:rPr lang="en-US" sz="2800" dirty="0" smtClean="0"/>
              <a:t>Describe features/benefits of the relational model</a:t>
            </a:r>
          </a:p>
          <a:p>
            <a:pPr lvl="0"/>
            <a:r>
              <a:rPr lang="en-US" sz="2800" dirty="0" smtClean="0"/>
              <a:t>From problem statements, derive SQL statements for querying and modifying data </a:t>
            </a:r>
          </a:p>
          <a:p>
            <a:pPr lvl="0"/>
            <a:r>
              <a:rPr lang="en-US" sz="2800" dirty="0" smtClean="0"/>
              <a:t>Create Entity-Relationship Diagrams (ERD)</a:t>
            </a:r>
          </a:p>
          <a:p>
            <a:pPr lvl="0"/>
            <a:r>
              <a:rPr lang="en-US" sz="2800" dirty="0" smtClean="0"/>
              <a:t>Read an ERD to implement a database system </a:t>
            </a:r>
          </a:p>
          <a:p>
            <a:pPr lvl="0"/>
            <a:r>
              <a:rPr lang="en-US" sz="2800" dirty="0" smtClean="0"/>
              <a:t>Describe data redundancy and modification anomalies </a:t>
            </a:r>
          </a:p>
          <a:p>
            <a:pPr lvl="0"/>
            <a:r>
              <a:rPr lang="en-US" sz="2800" dirty="0" smtClean="0"/>
              <a:t>Be able to normalize a database to 3NF to avoid issues</a:t>
            </a:r>
          </a:p>
          <a:p>
            <a:pPr lvl="0"/>
            <a:r>
              <a:rPr lang="en-US" sz="2800" dirty="0" smtClean="0"/>
              <a:t>Describe a three-tier information system </a:t>
            </a:r>
          </a:p>
          <a:p>
            <a:pPr lvl="0"/>
            <a:r>
              <a:rPr lang="en-US" sz="2800" dirty="0" smtClean="0"/>
              <a:t>Outline methodology for designing database applications </a:t>
            </a: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DataMan</a:t>
            </a:r>
            <a:r>
              <a:rPr lang="en-US" dirty="0" smtClean="0"/>
              <a:t> 100 objectives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Connolly, T. M. &amp; </a:t>
            </a:r>
            <a:r>
              <a:rPr lang="en-US" sz="2400" dirty="0" err="1" smtClean="0"/>
              <a:t>Begg</a:t>
            </a:r>
            <a:r>
              <a:rPr lang="en-US" sz="2400" dirty="0" smtClean="0"/>
              <a:t>, C. E. (2009). </a:t>
            </a:r>
            <a:r>
              <a:rPr lang="en-US" sz="2400" i="1" u="sng" dirty="0" smtClean="0"/>
              <a:t>Database Systems: A Practical Approach to Design, Implementation, and Management</a:t>
            </a:r>
            <a:r>
              <a:rPr lang="en-US" sz="2400" dirty="0" smtClean="0"/>
              <a:t> (5th Edition) New York: Addison-Wesley Publishing. [ISBN-10: 0321523067]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6" name="Picture 1" descr="http://ecx.images-amazon.com/images/I/41GRKhMYReL._SS5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971799"/>
            <a:ext cx="2971800" cy="3753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Hoffer</a:t>
            </a:r>
            <a:r>
              <a:rPr lang="en-US" sz="2400" dirty="0" smtClean="0"/>
              <a:t>, </a:t>
            </a:r>
            <a:r>
              <a:rPr lang="en-US" sz="2400" dirty="0" err="1" smtClean="0"/>
              <a:t>Ramesh</a:t>
            </a:r>
            <a:r>
              <a:rPr lang="en-US" sz="2400" dirty="0" smtClean="0"/>
              <a:t>, </a:t>
            </a:r>
            <a:r>
              <a:rPr lang="en-US" sz="2400" dirty="0" err="1" smtClean="0"/>
              <a:t>Topi</a:t>
            </a:r>
            <a:r>
              <a:rPr lang="en-US" sz="2400" dirty="0" smtClean="0"/>
              <a:t> ;</a:t>
            </a:r>
            <a:r>
              <a:rPr lang="en-US" sz="2400" i="1" u="sng" dirty="0" smtClean="0"/>
              <a:t>Modern Database Management  </a:t>
            </a:r>
            <a:r>
              <a:rPr lang="en-US" sz="2400" dirty="0" smtClean="0"/>
              <a:t>(2010) Prentice Hall. [ISBN-10: 0136088392]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8130" name="Picture 2" descr="Modern Database Manag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979616"/>
            <a:ext cx="2895600" cy="3712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Assessment	</a:t>
            </a:r>
            <a:r>
              <a:rPr lang="en-US" sz="2800" u="sng" dirty="0" smtClean="0"/>
              <a:t>					</a:t>
            </a:r>
            <a:r>
              <a:rPr lang="en-US" sz="2800" b="1" u="sng" dirty="0" smtClean="0"/>
              <a:t>% Grade</a:t>
            </a:r>
            <a:endParaRPr lang="en-US" sz="2800" u="sng" dirty="0" smtClean="0"/>
          </a:p>
          <a:p>
            <a:r>
              <a:rPr lang="en-US" sz="2800" dirty="0"/>
              <a:t>4</a:t>
            </a:r>
            <a:r>
              <a:rPr lang="en-US" sz="2800" dirty="0" smtClean="0"/>
              <a:t> </a:t>
            </a:r>
            <a:r>
              <a:rPr lang="en-US" sz="2800" dirty="0" smtClean="0"/>
              <a:t>Assignments			      		</a:t>
            </a:r>
            <a:r>
              <a:rPr lang="en-US" sz="2800" dirty="0" smtClean="0"/>
              <a:t>40</a:t>
            </a:r>
            <a:r>
              <a:rPr lang="en-US" sz="2800" dirty="0" smtClean="0"/>
              <a:t>%</a:t>
            </a:r>
          </a:p>
          <a:p>
            <a:r>
              <a:rPr lang="en-US" sz="2800" dirty="0"/>
              <a:t>4</a:t>
            </a:r>
            <a:r>
              <a:rPr lang="en-US" sz="2800" dirty="0" smtClean="0"/>
              <a:t> Coding Assignments</a:t>
            </a:r>
            <a:r>
              <a:rPr lang="en-US" sz="2800" dirty="0" smtClean="0"/>
              <a:t>				</a:t>
            </a:r>
            <a:r>
              <a:rPr lang="en-US" sz="2800" dirty="0"/>
              <a:t>4</a:t>
            </a:r>
            <a:r>
              <a:rPr lang="en-US" sz="2800" dirty="0" smtClean="0"/>
              <a:t>0%</a:t>
            </a:r>
          </a:p>
          <a:p>
            <a:r>
              <a:rPr lang="en-US" sz="2800" dirty="0" smtClean="0"/>
              <a:t>Final 2-week Project				20%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Dataman</a:t>
            </a:r>
            <a:r>
              <a:rPr lang="en-US" dirty="0" smtClean="0"/>
              <a:t> 100: Assessment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 descr="http://www.oregonsynod.org/faithinaction/volunteer/raise-your-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Lecture</a:t>
            </a:r>
          </a:p>
          <a:p>
            <a:pPr lvl="1"/>
            <a:r>
              <a:rPr lang="en-US" dirty="0" smtClean="0"/>
              <a:t>Academic context to data &amp; transaction mgmt</a:t>
            </a:r>
          </a:p>
          <a:p>
            <a:pPr lvl="1"/>
            <a:r>
              <a:rPr lang="en-US" dirty="0" smtClean="0"/>
              <a:t>Design principles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Tegrity</a:t>
            </a:r>
            <a:r>
              <a:rPr lang="en-US" dirty="0" smtClean="0">
                <a:solidFill>
                  <a:srgbClr val="FF0000"/>
                </a:solidFill>
              </a:rPr>
              <a:t>-recordings are posted for entire quarter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Language of databases (design &amp; administration)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Practical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Intended to provide foundation</a:t>
            </a:r>
          </a:p>
          <a:p>
            <a:pPr lvl="1"/>
            <a:r>
              <a:rPr lang="en-US" dirty="0" smtClean="0"/>
              <a:t>Attention is required</a:t>
            </a:r>
          </a:p>
          <a:p>
            <a:pPr lvl="1"/>
            <a:r>
              <a:rPr lang="en-US" dirty="0" smtClean="0"/>
              <a:t>Reading will allow for extreme learning</a:t>
            </a:r>
          </a:p>
          <a:p>
            <a:pPr lvl="1"/>
            <a:r>
              <a:rPr lang="en-US" dirty="0" smtClean="0"/>
              <a:t>Ask questions (instructors as well as peers)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2242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Introductions</a:t>
            </a:r>
          </a:p>
          <a:p>
            <a:endParaRPr lang="en-US" sz="1800" dirty="0" smtClean="0"/>
          </a:p>
          <a:p>
            <a:r>
              <a:rPr lang="en-US" sz="2400" dirty="0" smtClean="0"/>
              <a:t>Overview of </a:t>
            </a:r>
            <a:r>
              <a:rPr lang="en-US" sz="2400" dirty="0" err="1" smtClean="0"/>
              <a:t>Dataman</a:t>
            </a:r>
            <a:r>
              <a:rPr lang="en-US" sz="2400" dirty="0" smtClean="0"/>
              <a:t> 100 objectives</a:t>
            </a:r>
          </a:p>
          <a:p>
            <a:endParaRPr lang="en-US" sz="1800" dirty="0" smtClean="0"/>
          </a:p>
          <a:p>
            <a:r>
              <a:rPr lang="en-US" sz="2400" dirty="0" smtClean="0"/>
              <a:t>Intro to Data, Information and Database Systems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2400" dirty="0" smtClean="0"/>
              <a:t>History of data management: hierarchical &amp; network</a:t>
            </a:r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6" descr="http://2.bp.blogspot.com/-sFbIhmGr_to/UHyBFyabOUI/AAAAAAAACFU/hJu-Z3UF-8w/s1600/announcement.21101309_st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0007" y="457200"/>
            <a:ext cx="2501593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Language of Databases</a:t>
            </a:r>
          </a:p>
          <a:p>
            <a:pPr lvl="1"/>
            <a:r>
              <a:rPr lang="en-US" dirty="0" smtClean="0"/>
              <a:t>Practice is required (!!!)</a:t>
            </a:r>
          </a:p>
          <a:p>
            <a:pPr lvl="1"/>
            <a:r>
              <a:rPr lang="en-US" dirty="0" smtClean="0"/>
              <a:t>Independent learning (online research is best)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Best coders, musicians and artists are self-taught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Practical Application of course concepts</a:t>
            </a:r>
          </a:p>
          <a:p>
            <a:pPr lvl="1"/>
            <a:r>
              <a:rPr lang="en-US" dirty="0" smtClean="0"/>
              <a:t>Benefit proportional to effort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Take it serious!!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Available on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DreamSpark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2"/>
              </a:rPr>
              <a:t>https://www.dreamspark.com/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Create account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Sign-in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Download software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Microsoft Visio 2010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(MUCH better than 2013)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Microsoft SQL Server 2012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Software Required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 descr="http://www.cynthiacorsetti.com/wp-content/uploads/2011/02/Fotolia_21387262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373617"/>
            <a:ext cx="5105400" cy="348438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Stay current with reading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Ask questions when things are not clear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Take advantage of extra credit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How to excel in this class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are data?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http://eslpod.com/eslpod_blog/wp-content/uploads/2007/11/doris-day-teachers-pe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269798"/>
            <a:ext cx="5029200" cy="5270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information?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knowledge?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a system?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are the goals of a system?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Greg Hay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gthay@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2"/>
              </a:rPr>
              <a:t>uw.edu</a:t>
            </a:r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TA: Melissa Parsons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hlinkClick r:id="rId3"/>
              </a:rPr>
              <a:t>melpars@uw.edu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mtClean="0">
                <a:latin typeface="Arial" pitchFamily="34" charset="0"/>
                <a:cs typeface="Arial" pitchFamily="34" charset="0"/>
              </a:rPr>
              <a:t>Instructor &amp; TA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7118" y="1600200"/>
            <a:ext cx="3106883" cy="525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“Organize or Die”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Human learning based on organizing &amp; analyzing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Those that were effective at building systems survived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Development of systems allowed learning!!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Farming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Animal husbandry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Specialization of labor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Industrial revolution…assembly line…Internet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Clifford Stoll: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Knowledge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Understanding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Wisdom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Clifford Stoll: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</a:t>
            </a:r>
          </a:p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Knowledge/Understanding &gt;&gt; ‘Learning’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Wisdom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Information Management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Allows for specialization of labor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Emergence of experts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Innovation &amp; process optimization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People become interchangeable resource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Organizations that ‘learn’ will out-perform other organizations that do not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Learning = Competitive Advantage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Examples?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Learning = Competitive Advantage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What about Starbucks?</a:t>
            </a:r>
          </a:p>
          <a:p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Amazon?</a:t>
            </a:r>
          </a:p>
          <a:p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Tully’s?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Learning = Competitive Advantage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What is the role of Database Management System (DBMS)?</a:t>
            </a:r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7462" y="4038599"/>
            <a:ext cx="2766537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role of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Back-end of  N-tier Application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Holds data securely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Presents answers to ‘queries’ = information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Allows for learning/gaining knowledge</a:t>
            </a:r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7462" y="4038599"/>
            <a:ext cx="2766537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UW Husky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Undergrad degrees in History &amp; Anthropology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MSIM from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iSchool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Industry IT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27+ years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Microsoft, HP, Bill &amp; Melinda Gates Foundation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 Basketball Referee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Instructor Background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5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Front-end</a:t>
            </a:r>
          </a:p>
          <a:p>
            <a:pPr lvl="1"/>
            <a:r>
              <a:rPr lang="en-US" sz="2400" dirty="0" smtClean="0"/>
              <a:t>‘Presentation layer’ or client</a:t>
            </a:r>
          </a:p>
          <a:p>
            <a:pPr lvl="1"/>
            <a:r>
              <a:rPr lang="en-US" sz="2400" dirty="0" smtClean="0"/>
              <a:t>most often web-based</a:t>
            </a:r>
          </a:p>
          <a:p>
            <a:pPr lvl="1"/>
            <a:r>
              <a:rPr lang="en-US" sz="2400" dirty="0" smtClean="0"/>
              <a:t>Collects data from user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Middle-Tier</a:t>
            </a:r>
          </a:p>
          <a:p>
            <a:pPr lvl="1"/>
            <a:r>
              <a:rPr lang="en-US" sz="2400" dirty="0" smtClean="0"/>
              <a:t>‘Logic layer’ or Business Rules</a:t>
            </a:r>
          </a:p>
          <a:p>
            <a:pPr lvl="1"/>
            <a:r>
              <a:rPr lang="en-US" sz="2400" dirty="0" smtClean="0"/>
              <a:t>Validates data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Back-end</a:t>
            </a:r>
          </a:p>
          <a:p>
            <a:pPr lvl="1"/>
            <a:r>
              <a:rPr lang="en-US" sz="2400" dirty="0" smtClean="0"/>
              <a:t>‘Data layer’ or Server</a:t>
            </a:r>
          </a:p>
          <a:p>
            <a:pPr lvl="1"/>
            <a:r>
              <a:rPr lang="en-US" sz="2400" dirty="0" smtClean="0"/>
              <a:t>Database Management System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Has there always been an N-Tier architecture?</a:t>
            </a:r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7462" y="4038599"/>
            <a:ext cx="2766537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7462" y="4038599"/>
            <a:ext cx="2766537" cy="28194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Has there always been an N-Tier architecture?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No. There originally was just a single “Tier”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There was just a single large computer (called a mainframe) where users would connect directly.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Generally bound from 1950’s through 1970’s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Has there always been an N-Tier architecture?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Then there was 2-Tier (‘client-server’)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Generally used 1980’s-90’s</a:t>
            </a:r>
          </a:p>
        </p:txBody>
      </p:sp>
      <p:pic>
        <p:nvPicPr>
          <p:cNvPr id="4" name="Picture 2" descr="http://www.ala.org/img/alonline/computer%20gu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7462" y="4038599"/>
            <a:ext cx="2766537" cy="281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Database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‘File Cabinet’ Database (paper systems)</a:t>
            </a:r>
          </a:p>
          <a:p>
            <a:r>
              <a:rPr lang="en-US" dirty="0" smtClean="0"/>
              <a:t>Hierarchical Database</a:t>
            </a:r>
          </a:p>
          <a:p>
            <a:r>
              <a:rPr lang="en-US" dirty="0" smtClean="0"/>
              <a:t>Network Database</a:t>
            </a:r>
          </a:p>
          <a:p>
            <a:r>
              <a:rPr lang="en-US" dirty="0" smtClean="0"/>
              <a:t>Relational database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8130" name="Picture 2" descr="http://www.hps.cam.ac.uk/whipple/images/collections/profess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438400"/>
            <a:ext cx="2971800" cy="4152900"/>
          </a:xfrm>
          <a:prstGeom prst="rect">
            <a:avLst/>
          </a:prstGeom>
          <a:noFill/>
        </p:spPr>
      </p:pic>
      <p:pic>
        <p:nvPicPr>
          <p:cNvPr id="5" name="Content Placeholder 3" descr="Pro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4085607"/>
            <a:ext cx="3317656" cy="2772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Cabinet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of communication limitations of 1950’s:</a:t>
            </a:r>
          </a:p>
          <a:p>
            <a:pPr lvl="1"/>
            <a:r>
              <a:rPr lang="en-US" sz="2200" dirty="0" smtClean="0"/>
              <a:t>No cell phones</a:t>
            </a:r>
          </a:p>
          <a:p>
            <a:pPr lvl="1"/>
            <a:r>
              <a:rPr lang="en-US" sz="2200" dirty="0" smtClean="0"/>
              <a:t>No email</a:t>
            </a:r>
          </a:p>
          <a:p>
            <a:pPr lvl="1"/>
            <a:r>
              <a:rPr lang="en-US" sz="2200" dirty="0" smtClean="0"/>
              <a:t>No faxes</a:t>
            </a:r>
          </a:p>
          <a:p>
            <a:pPr lvl="1"/>
            <a:r>
              <a:rPr lang="en-US" sz="2200" dirty="0" smtClean="0"/>
              <a:t>No Kinko’s</a:t>
            </a:r>
          </a:p>
          <a:p>
            <a:pPr lvl="1"/>
            <a:r>
              <a:rPr lang="en-US" sz="2200" dirty="0" smtClean="0"/>
              <a:t>Few televisions even…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How procedural did businesses have to be?</a:t>
            </a:r>
          </a:p>
        </p:txBody>
      </p:sp>
      <p:pic>
        <p:nvPicPr>
          <p:cNvPr id="4" name="Picture 4" descr="http://www.global-b2b-network.com/direct/dbimage/50225954/Cell_Ph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336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Cabinet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How fast was business in time of type writers?</a:t>
            </a:r>
          </a:p>
        </p:txBody>
      </p:sp>
      <p:pic>
        <p:nvPicPr>
          <p:cNvPr id="137220" name="Picture 4" descr="http://www.janburke.com/uploaded_images/typewriterA008blog-7540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76600"/>
            <a:ext cx="4193920" cy="3352800"/>
          </a:xfrm>
          <a:prstGeom prst="rect">
            <a:avLst/>
          </a:prstGeom>
          <a:noFill/>
        </p:spPr>
      </p:pic>
      <p:pic>
        <p:nvPicPr>
          <p:cNvPr id="137222" name="Picture 6" descr="http://www.cabq.gov/museum/history/images/300ErniePyleTypewri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90800"/>
            <a:ext cx="4223756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‘File Cabinet’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362200" y="1371600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Structure of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Drawer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Hanging File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Folding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Receipts</a:t>
            </a:r>
          </a:p>
        </p:txBody>
      </p:sp>
      <p:pic>
        <p:nvPicPr>
          <p:cNvPr id="6" name="Content Placeholder 3" descr="rotary_model_de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606800"/>
            <a:ext cx="4102100" cy="3251200"/>
          </a:xfrm>
          <a:prstGeom prst="rect">
            <a:avLst/>
          </a:prstGeom>
        </p:spPr>
      </p:pic>
      <p:pic>
        <p:nvPicPr>
          <p:cNvPr id="7" name="Content Placeholder 5" descr="digimar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3962400"/>
            <a:ext cx="2590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Cabinet Database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Drawer = </a:t>
            </a:r>
            <a:r>
              <a:rPr lang="en-US" dirty="0" smtClean="0"/>
              <a:t>database (very loosely)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8914" name="Picture 2" descr="http://www.chatsworth.com/uploadedimages/files/Draw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200400"/>
            <a:ext cx="2857500" cy="2857500"/>
          </a:xfrm>
          <a:prstGeom prst="rect">
            <a:avLst/>
          </a:prstGeom>
          <a:noFill/>
        </p:spPr>
      </p:pic>
      <p:pic>
        <p:nvPicPr>
          <p:cNvPr id="38920" name="Picture 8" descr="http://images.dailytech.com/nimage/6432_NEC%20superco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590800"/>
            <a:ext cx="2857500" cy="360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Teaching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University of Washington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University of Chicago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Northeastern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Instructor Background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Cabinet Database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600" dirty="0" smtClean="0"/>
              <a:t>Hanging File Folder = ‘table’ or ‘entity’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7826" name="Picture 2" descr="http://www.state.sd.us/boa/centralsupply/Catalog/Images/0601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352800"/>
            <a:ext cx="2724150" cy="2057400"/>
          </a:xfrm>
          <a:prstGeom prst="rect">
            <a:avLst/>
          </a:prstGeom>
          <a:noFill/>
        </p:spPr>
      </p:pic>
      <p:pic>
        <p:nvPicPr>
          <p:cNvPr id="77830" name="Picture 6" descr="http://www.zianet.com/msaxton/tkgypsy/excel/Image5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4572000" cy="2456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Cabinet Database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600" dirty="0" smtClean="0"/>
              <a:t>Individual Folder = ‘column’ or ‘field’</a:t>
            </a:r>
          </a:p>
          <a:p>
            <a:endParaRPr lang="en-US" dirty="0"/>
          </a:p>
        </p:txBody>
      </p:sp>
      <p:pic>
        <p:nvPicPr>
          <p:cNvPr id="76802" name="Picture 2" descr="http://sartechnology.ca/sartechnology/FileFol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819400"/>
            <a:ext cx="3467100" cy="3009900"/>
          </a:xfrm>
          <a:prstGeom prst="rect">
            <a:avLst/>
          </a:prstGeom>
          <a:noFill/>
        </p:spPr>
      </p:pic>
      <p:pic>
        <p:nvPicPr>
          <p:cNvPr id="5" name="Picture 6" descr="http://www.zianet.com/msaxton/tkgypsy/excel/Image5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4572000" cy="2456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Cabinet Database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600" dirty="0" smtClean="0"/>
              <a:t>Receipt = ‘row’ or ‘record’</a:t>
            </a:r>
            <a:endParaRPr lang="en-US" sz="3600" b="1" i="1" dirty="0" smtClean="0"/>
          </a:p>
          <a:p>
            <a:endParaRPr lang="en-US" dirty="0"/>
          </a:p>
        </p:txBody>
      </p:sp>
      <p:pic>
        <p:nvPicPr>
          <p:cNvPr id="75780" name="Picture 4" descr="http://marshallbrain.com/gif/mcds-receip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43200"/>
            <a:ext cx="2653931" cy="3352800"/>
          </a:xfrm>
          <a:prstGeom prst="rect">
            <a:avLst/>
          </a:prstGeom>
          <a:noFill/>
        </p:spPr>
      </p:pic>
      <p:pic>
        <p:nvPicPr>
          <p:cNvPr id="7" name="Picture 6" descr="http://www.zianet.com/msaxton/tkgypsy/excel/Image5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124200"/>
            <a:ext cx="4572000" cy="2456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‘File Cabinet’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Quick to establish</a:t>
            </a:r>
          </a:p>
          <a:p>
            <a:pPr lvl="3"/>
            <a:r>
              <a:rPr lang="en-US" dirty="0" smtClean="0"/>
              <a:t>a shoebox or milk crate to get started</a:t>
            </a:r>
            <a:endParaRPr lang="en-US" b="1" i="1" dirty="0" smtClean="0"/>
          </a:p>
          <a:p>
            <a:pPr lvl="3"/>
            <a:endParaRPr lang="en-US" b="1" i="1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Easy to use</a:t>
            </a:r>
          </a:p>
          <a:p>
            <a:pPr lvl="3"/>
            <a:r>
              <a:rPr lang="en-US" dirty="0" smtClean="0"/>
              <a:t>Does not require specialized skill or professional  training</a:t>
            </a:r>
            <a:endParaRPr lang="en-US" b="1" i="1" dirty="0" smtClean="0"/>
          </a:p>
          <a:p>
            <a:pPr lvl="3"/>
            <a:endParaRPr lang="en-US" b="1" i="1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Cheap </a:t>
            </a:r>
          </a:p>
          <a:p>
            <a:pPr lvl="3"/>
            <a:r>
              <a:rPr lang="en-US" dirty="0" smtClean="0"/>
              <a:t>$100 is ‘Top of the Line’</a:t>
            </a:r>
            <a:endParaRPr lang="en-US" b="1" i="1" dirty="0" smtClean="0"/>
          </a:p>
          <a:p>
            <a:pPr lvl="2">
              <a:buFont typeface="Wingdings" pitchFamily="2" charset="2"/>
              <a:buChar char="§"/>
            </a:pPr>
            <a:endParaRPr lang="en-US" b="1" i="1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shoeBo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600200"/>
            <a:ext cx="2540000" cy="1905000"/>
          </a:xfrm>
          <a:prstGeom prst="rect">
            <a:avLst/>
          </a:prstGeom>
        </p:spPr>
      </p:pic>
      <p:pic>
        <p:nvPicPr>
          <p:cNvPr id="5" name="Picture 2" descr="http://files.turbosquid.com/Preview/Content_on_11_29_2006_14_02_25/TS-MilkCrate.max_thumbnail1.jpg054b9ade-c029-46a9-85d4-f544e6ffca19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191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‘File Cabinet’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Vulnerable</a:t>
            </a:r>
          </a:p>
          <a:p>
            <a:pPr lvl="3"/>
            <a:r>
              <a:rPr lang="en-US" dirty="0" smtClean="0"/>
              <a:t>Single-copy of important, mission-critical data</a:t>
            </a:r>
          </a:p>
          <a:p>
            <a:pPr lvl="3"/>
            <a:r>
              <a:rPr lang="en-US" dirty="0" smtClean="0"/>
              <a:t>Fire, theft, accidental misplacement, age of paper, spilled coffee…</a:t>
            </a:r>
          </a:p>
          <a:p>
            <a:pPr lvl="3"/>
            <a:endParaRPr lang="en-US" b="1" i="1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Difficult to query</a:t>
            </a:r>
          </a:p>
          <a:p>
            <a:pPr lvl="3"/>
            <a:r>
              <a:rPr lang="en-US" dirty="0" smtClean="0"/>
              <a:t>Not easy to compare and analyze ranges of data</a:t>
            </a:r>
            <a:endParaRPr lang="en-US" b="1" i="1" dirty="0" smtClean="0"/>
          </a:p>
          <a:p>
            <a:pPr lvl="3"/>
            <a:endParaRPr lang="en-US" b="1" i="1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Difficult to transfer data</a:t>
            </a:r>
          </a:p>
          <a:p>
            <a:pPr lvl="3"/>
            <a:r>
              <a:rPr lang="en-US" dirty="0" smtClean="0"/>
              <a:t>Mail a hardcopy</a:t>
            </a:r>
          </a:p>
          <a:p>
            <a:pPr lvl="3"/>
            <a:r>
              <a:rPr lang="en-US" dirty="0" smtClean="0"/>
              <a:t>Tough to maintain organization of logical data sets (‘context’)</a:t>
            </a:r>
          </a:p>
          <a:p>
            <a:pPr lvl="3"/>
            <a:endParaRPr lang="en-US" b="1" i="1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Scalability limitations</a:t>
            </a:r>
          </a:p>
          <a:p>
            <a:pPr lvl="3"/>
            <a:r>
              <a:rPr lang="en-US" dirty="0" smtClean="0"/>
              <a:t>Limited to physical ability of people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dirty="0" smtClean="0">
                <a:latin typeface="+mn-lt"/>
              </a:rPr>
              <a:t>Scalability l</a:t>
            </a:r>
            <a:r>
              <a:rPr lang="en-US" sz="4400" dirty="0" smtClean="0"/>
              <a:t>imits </a:t>
            </a:r>
            <a:r>
              <a:rPr lang="en-US" sz="4400" dirty="0" smtClean="0">
                <a:latin typeface="+mn-lt"/>
              </a:rPr>
              <a:t>raised question...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i="1" dirty="0" smtClean="0"/>
              <a:t>“What can be done to take advantage of computers to improve data management?”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2226" name="Picture 2" descr="http://www.nemsis.org/softwareDevelopers/images/archi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95600"/>
            <a:ext cx="3733800" cy="3825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by IBM in late 1950’s &amp; early ‘60s</a:t>
            </a:r>
          </a:p>
          <a:p>
            <a:r>
              <a:rPr lang="en-US" dirty="0" smtClean="0"/>
              <a:t>Followed ‘File Cabinet’ line of thinking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Records linked together like an Org Chart</a:t>
            </a:r>
          </a:p>
          <a:p>
            <a:pPr lvl="3"/>
            <a:r>
              <a:rPr lang="en-US" b="1" dirty="0" smtClean="0"/>
              <a:t>each record type has only </a:t>
            </a:r>
            <a:r>
              <a:rPr lang="en-US" b="1" dirty="0" smtClean="0">
                <a:solidFill>
                  <a:srgbClr val="FF0000"/>
                </a:solidFill>
              </a:rPr>
              <a:t>one</a:t>
            </a:r>
            <a:r>
              <a:rPr lang="en-US" b="1" dirty="0" smtClean="0"/>
              <a:t> owner</a:t>
            </a:r>
          </a:p>
          <a:p>
            <a:pPr lvl="3"/>
            <a:r>
              <a:rPr lang="en-US" dirty="0" smtClean="0"/>
              <a:t>widely used in the first mainframe databases 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Very structured organization</a:t>
            </a:r>
          </a:p>
          <a:p>
            <a:pPr lvl="3"/>
            <a:r>
              <a:rPr lang="en-US" dirty="0" smtClean="0"/>
              <a:t>Top-down way of viewing business entities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3ADC-91A0-4911-B291-EFBEDBECF856}" type="slidenum">
              <a:rPr lang="en-GB"/>
              <a:pPr/>
              <a:t>58</a:t>
            </a:fld>
            <a:endParaRPr lang="en-GB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Hierarchical Data Model</a:t>
            </a:r>
          </a:p>
        </p:txBody>
      </p:sp>
      <p:pic>
        <p:nvPicPr>
          <p:cNvPr id="219141" name="Picture 5" descr="C02NF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484313"/>
            <a:ext cx="7920037" cy="4321175"/>
          </a:xfrm>
          <a:noFill/>
          <a:ln/>
        </p:spPr>
      </p:pic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Pearson Education © 2009</a:t>
            </a:r>
          </a:p>
        </p:txBody>
      </p:sp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Relatively easy to understand</a:t>
            </a:r>
          </a:p>
          <a:p>
            <a:pPr lvl="3"/>
            <a:r>
              <a:rPr lang="en-US" dirty="0" smtClean="0"/>
              <a:t>Similar conceptually to File Cabinet system</a:t>
            </a:r>
          </a:p>
          <a:p>
            <a:pPr lvl="3"/>
            <a:r>
              <a:rPr lang="en-US" dirty="0" smtClean="0"/>
              <a:t>Easy to ‘migrate’ to electronic system</a:t>
            </a:r>
          </a:p>
          <a:p>
            <a:pPr lvl="4"/>
            <a:r>
              <a:rPr lang="en-US" dirty="0" smtClean="0"/>
              <a:t>Business processes did not have to change much</a:t>
            </a:r>
          </a:p>
          <a:p>
            <a:pPr lvl="3">
              <a:buNone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Relatively easy to develop &amp; get started</a:t>
            </a:r>
          </a:p>
          <a:p>
            <a:pPr lvl="3"/>
            <a:r>
              <a:rPr lang="en-US" dirty="0" smtClean="0"/>
              <a:t>Many entities or objects were similar structure</a:t>
            </a:r>
          </a:p>
          <a:p>
            <a:pPr lvl="3"/>
            <a:r>
              <a:rPr lang="en-US" dirty="0" smtClean="0"/>
              <a:t>Easy to expand data storage folders</a:t>
            </a:r>
          </a:p>
          <a:p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4578" name="Picture 2" descr="http://climate.nasa.gov/kids/images/Kid_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2613"/>
            <a:ext cx="3733800" cy="682538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Lousy performance with large data collection</a:t>
            </a:r>
          </a:p>
          <a:p>
            <a:pPr lvl="3"/>
            <a:r>
              <a:rPr lang="en-US" dirty="0" smtClean="0"/>
              <a:t>Inefficient navigation in addition to bloated data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VERY expensive</a:t>
            </a:r>
          </a:p>
          <a:p>
            <a:pPr lvl="3"/>
            <a:r>
              <a:rPr lang="en-US" dirty="0" smtClean="0"/>
              <a:t>$ Millions on mainframes</a:t>
            </a:r>
          </a:p>
          <a:p>
            <a:pPr lvl="3"/>
            <a:r>
              <a:rPr lang="en-US" dirty="0" smtClean="0"/>
              <a:t>Large staff required to maintain system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Specialized skills required to obtain information</a:t>
            </a:r>
          </a:p>
          <a:p>
            <a:pPr lvl="3"/>
            <a:r>
              <a:rPr lang="en-US" dirty="0" smtClean="0"/>
              <a:t>Experts controlled access to data</a:t>
            </a:r>
          </a:p>
          <a:p>
            <a:pPr lvl="4"/>
            <a:r>
              <a:rPr lang="en-US" dirty="0" smtClean="0"/>
              <a:t>inefficient to the speed of business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VERY difficult to modify</a:t>
            </a:r>
          </a:p>
          <a:p>
            <a:pPr lvl="3"/>
            <a:r>
              <a:rPr lang="en-US" dirty="0" smtClean="0"/>
              <a:t>Easy only if wanting to replicate file cabinet storage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Difficult to account for complex relationships</a:t>
            </a:r>
          </a:p>
          <a:p>
            <a:pPr lvl="3"/>
            <a:r>
              <a:rPr lang="en-US" dirty="0" smtClean="0"/>
              <a:t>Developers had to be able to predict all possible access patterns in advance and design the database accordingly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Prone to anomalies and bad data </a:t>
            </a:r>
          </a:p>
          <a:p>
            <a:pPr lvl="3"/>
            <a:r>
              <a:rPr lang="en-US" dirty="0" smtClean="0"/>
              <a:t>Difficult to archive data due to dependent parent-child relationships of the data structures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Complications over time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Redundant data stored</a:t>
            </a:r>
          </a:p>
          <a:p>
            <a:pPr lvl="3"/>
            <a:r>
              <a:rPr lang="en-US" dirty="0" smtClean="0"/>
              <a:t>People tried to avoid performance limits of system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Less efficient system maintenance</a:t>
            </a:r>
          </a:p>
          <a:p>
            <a:pPr lvl="3"/>
            <a:r>
              <a:rPr lang="en-US" dirty="0" smtClean="0"/>
              <a:t>People were required to look for and clean up mess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Inconsistent data</a:t>
            </a:r>
          </a:p>
          <a:p>
            <a:pPr lvl="3"/>
            <a:r>
              <a:rPr lang="en-US" dirty="0" smtClean="0"/>
              <a:t>What folders held the ‘real’ data?</a:t>
            </a:r>
          </a:p>
          <a:p>
            <a:pPr lvl="3"/>
            <a:r>
              <a:rPr lang="en-US" dirty="0" smtClean="0"/>
              <a:t>What would happen if ‘bad’ data was trusted?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IBM in late 1960’s &amp; early ‘70s</a:t>
            </a:r>
          </a:p>
          <a:p>
            <a:r>
              <a:rPr lang="en-US" dirty="0" smtClean="0"/>
              <a:t>Intended to fix problems of hierarchical model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Records linked together like a family tree </a:t>
            </a:r>
          </a:p>
          <a:p>
            <a:pPr lvl="3"/>
            <a:r>
              <a:rPr lang="en-US" b="1" dirty="0" smtClean="0"/>
              <a:t>each record type can have </a:t>
            </a:r>
            <a:r>
              <a:rPr lang="en-US" b="1" dirty="0" smtClean="0">
                <a:solidFill>
                  <a:srgbClr val="FF0000"/>
                </a:solidFill>
              </a:rPr>
              <a:t>more than one </a:t>
            </a:r>
            <a:r>
              <a:rPr lang="en-US" b="1" dirty="0" smtClean="0"/>
              <a:t>owner</a:t>
            </a:r>
          </a:p>
          <a:p>
            <a:pPr lvl="3"/>
            <a:endParaRPr lang="en-US" b="1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Less structure compared to Hierarchical</a:t>
            </a:r>
          </a:p>
          <a:p>
            <a:pPr lvl="3"/>
            <a:r>
              <a:rPr lang="en-US" dirty="0" smtClean="0"/>
              <a:t>‘Multi-connection’ way of viewing business entities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‘connections’ for each entity</a:t>
            </a:r>
          </a:p>
          <a:p>
            <a:r>
              <a:rPr lang="en-US" dirty="0" smtClean="0"/>
              <a:t>Not usually ‘balanced’</a:t>
            </a:r>
          </a:p>
          <a:p>
            <a:r>
              <a:rPr lang="en-US" dirty="0" smtClean="0"/>
              <a:t>Not top-down by nature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321AF-6751-4740-963C-E06CA7C2C568}" type="slidenum">
              <a:rPr lang="en-GB"/>
              <a:pPr/>
              <a:t>65</a:t>
            </a:fld>
            <a:endParaRPr lang="en-GB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Network Data Model</a:t>
            </a:r>
          </a:p>
        </p:txBody>
      </p:sp>
      <p:pic>
        <p:nvPicPr>
          <p:cNvPr id="218117" name="Picture 5" descr="C02NF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1628775"/>
            <a:ext cx="8208962" cy="3529013"/>
          </a:xfrm>
          <a:noFill/>
          <a:ln/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Still relatively easy to understand</a:t>
            </a:r>
          </a:p>
          <a:p>
            <a:pPr lvl="3"/>
            <a:r>
              <a:rPr lang="en-US" dirty="0" smtClean="0"/>
              <a:t>Similar conceptually to hierarchical system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Able to adapt to business processes </a:t>
            </a:r>
          </a:p>
          <a:p>
            <a:pPr lvl="3"/>
            <a:r>
              <a:rPr lang="en-US" dirty="0" smtClean="0"/>
              <a:t>Able to capture more-complex relationships better than hierarchical databases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Did not eliminate hierarchical database problems</a:t>
            </a:r>
          </a:p>
          <a:p>
            <a:pPr lvl="3"/>
            <a:r>
              <a:rPr lang="en-US" dirty="0" smtClean="0"/>
              <a:t>Slow to adapt or modify</a:t>
            </a:r>
          </a:p>
          <a:p>
            <a:pPr lvl="3"/>
            <a:r>
              <a:rPr lang="en-US" dirty="0" smtClean="0"/>
              <a:t>Heavy reliance on experts</a:t>
            </a:r>
          </a:p>
          <a:p>
            <a:pPr lvl="3"/>
            <a:r>
              <a:rPr lang="en-US" dirty="0" smtClean="0"/>
              <a:t>Bloated data\anomalies</a:t>
            </a:r>
          </a:p>
          <a:p>
            <a:pPr lvl="3"/>
            <a:r>
              <a:rPr lang="en-US" dirty="0" smtClean="0"/>
              <a:t>Expensive</a:t>
            </a:r>
          </a:p>
          <a:p>
            <a:pPr lvl="3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5" descr="bloa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2667000"/>
            <a:ext cx="3429000" cy="3928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&amp; Network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Due to limitations no longer prevalent after 1980…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Content Placeholder 3" descr="JimmyCar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70264"/>
            <a:ext cx="1562100" cy="2292212"/>
          </a:xfrm>
          <a:prstGeom prst="rect">
            <a:avLst/>
          </a:prstGeom>
        </p:spPr>
      </p:pic>
      <p:pic>
        <p:nvPicPr>
          <p:cNvPr id="5" name="Content Placeholder 5" descr="Disc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648200"/>
            <a:ext cx="1133052" cy="1514475"/>
          </a:xfrm>
          <a:prstGeom prst="rect">
            <a:avLst/>
          </a:prstGeom>
        </p:spPr>
      </p:pic>
      <p:pic>
        <p:nvPicPr>
          <p:cNvPr id="6" name="Content Placeholder 7" descr="Hula Hoo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4610" y="2286000"/>
            <a:ext cx="2688648" cy="1752600"/>
          </a:xfrm>
          <a:prstGeom prst="rect">
            <a:avLst/>
          </a:prstGeom>
        </p:spPr>
      </p:pic>
      <p:pic>
        <p:nvPicPr>
          <p:cNvPr id="7" name="Content Placeholder 9" descr="J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2286000"/>
            <a:ext cx="4255539" cy="2989518"/>
          </a:xfrm>
          <a:prstGeom prst="rect">
            <a:avLst/>
          </a:prstGeom>
        </p:spPr>
      </p:pic>
      <p:pic>
        <p:nvPicPr>
          <p:cNvPr id="8" name="Content Placeholder 11" descr="V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4191000"/>
            <a:ext cx="2653393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problems of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3200" dirty="0" smtClean="0"/>
              <a:t>Less expensive to implement &amp; maintain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Able to customize to business processes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Adapt to CHANGES in business processes</a:t>
            </a:r>
          </a:p>
          <a:p>
            <a:pPr marL="342900" lvl="2" indent="-342900"/>
            <a:endParaRPr lang="en-US" dirty="0" smtClean="0"/>
          </a:p>
          <a:p>
            <a:pPr marL="342900" lvl="2" indent="-342900"/>
            <a:r>
              <a:rPr lang="en-US" sz="3200" dirty="0" smtClean="0"/>
              <a:t>Less dependent on experts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Simple for ‘non-technicians’ to obtain information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Qui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400" cy="1835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of Wisdom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762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From an ancient DBA elder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8154" y="2971800"/>
            <a:ext cx="3736446" cy="371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problems of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sz="3200" dirty="0" smtClean="0"/>
              <a:t>Efficient use of physical resources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No redundant data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marL="342900" lvl="2" indent="-342900"/>
            <a:r>
              <a:rPr lang="en-US" sz="3200" dirty="0" smtClean="0"/>
              <a:t>Able to scale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No measurable performance loss as data grows</a:t>
            </a:r>
          </a:p>
          <a:p>
            <a:pPr lvl="3">
              <a:buNone/>
            </a:pPr>
            <a:endParaRPr lang="en-US" sz="2400" dirty="0" smtClean="0"/>
          </a:p>
          <a:p>
            <a:pPr marL="342900" lvl="2" indent="-342900"/>
            <a:r>
              <a:rPr lang="en-US" sz="3200" dirty="0" smtClean="0"/>
              <a:t> Guaranteed accurate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No anomalies, orphans or ghosts 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Qui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4876800"/>
            <a:ext cx="1295400" cy="18355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1970…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it possible?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 Decades of thinking the same way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 Thousands of ‘experts’ can’t find solutions</a:t>
            </a:r>
          </a:p>
          <a:p>
            <a:pPr lvl="3"/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3" descr="197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599" y="3352800"/>
            <a:ext cx="4301963" cy="3048000"/>
          </a:xfrm>
          <a:prstGeom prst="rect">
            <a:avLst/>
          </a:prstGeom>
        </p:spPr>
      </p:pic>
      <p:pic>
        <p:nvPicPr>
          <p:cNvPr id="6" name="Content Placeholder 5" descr="1970_to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152400"/>
            <a:ext cx="2590800" cy="2590800"/>
          </a:xfrm>
          <a:prstGeom prst="rect">
            <a:avLst/>
          </a:prstGeom>
        </p:spPr>
      </p:pic>
      <p:pic>
        <p:nvPicPr>
          <p:cNvPr id="7" name="Content Placeholder 7" descr="1970T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3352800"/>
            <a:ext cx="2984235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1970…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 happened!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A single person thought differently and changed the lives of millions forever!!</a:t>
            </a:r>
          </a:p>
          <a:p>
            <a:pPr lvl="3"/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C:\Documents and Settings\ghay\Local Settings\Temporary Internet Files\Content.IE5\HFJG0WTA\genius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05200"/>
            <a:ext cx="314325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Jimi Hendrix</a:t>
            </a:r>
            <a:endParaRPr lang="en-US" dirty="0"/>
          </a:p>
        </p:txBody>
      </p:sp>
      <p:pic>
        <p:nvPicPr>
          <p:cNvPr id="4" name="Content Placeholder 3" descr="Jimi-Hendrix-Woodstoc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272912"/>
            <a:ext cx="7391400" cy="534587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Dr. Edgar Codd</a:t>
            </a:r>
            <a:endParaRPr lang="en-US" dirty="0"/>
          </a:p>
        </p:txBody>
      </p:sp>
      <p:pic>
        <p:nvPicPr>
          <p:cNvPr id="6" name="Content Placeholder 5" descr="Edgar_F_Cod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90800" y="1148055"/>
            <a:ext cx="3962400" cy="563374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similar impact…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Giants…Innovators…legends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Creativity and brilliance changed decades of status quo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Single-handedly revolutionized their industry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40 years later still not only current but highly influential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http://lineout.thestranger.com/files/2008/04/jimihendri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2743200" cy="2972508"/>
          </a:xfrm>
          <a:prstGeom prst="rect">
            <a:avLst/>
          </a:prstGeom>
          <a:noFill/>
        </p:spPr>
      </p:pic>
      <p:pic>
        <p:nvPicPr>
          <p:cNvPr id="5" name="Content Placeholder 5" descr="Edgar_F_Cod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000" y="3810000"/>
            <a:ext cx="2090166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Introduced in early ‘70s and gradually implemented beginning ~1980</a:t>
            </a:r>
          </a:p>
          <a:p>
            <a:endParaRPr lang="en-US" dirty="0" smtClean="0"/>
          </a:p>
          <a:p>
            <a:r>
              <a:rPr lang="en-US" dirty="0" smtClean="0"/>
              <a:t>ELIMINATED (</a:t>
            </a:r>
            <a:r>
              <a:rPr lang="en-US" i="1" dirty="0" smtClean="0"/>
              <a:t>almost</a:t>
            </a:r>
            <a:r>
              <a:rPr lang="en-US" dirty="0" smtClean="0"/>
              <a:t>) all previous problems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Records linked together by ALL relationships</a:t>
            </a:r>
          </a:p>
          <a:p>
            <a:pPr lvl="3"/>
            <a:r>
              <a:rPr lang="en-US" b="1" dirty="0" smtClean="0"/>
              <a:t>each record type has </a:t>
            </a:r>
            <a:r>
              <a:rPr lang="en-US" b="1" dirty="0" smtClean="0">
                <a:solidFill>
                  <a:srgbClr val="FF0000"/>
                </a:solidFill>
              </a:rPr>
              <a:t>no explicit </a:t>
            </a:r>
            <a:r>
              <a:rPr lang="en-US" b="1" dirty="0" smtClean="0"/>
              <a:t>owner</a:t>
            </a:r>
          </a:p>
          <a:p>
            <a:pPr lvl="3"/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Relatively easy to understand</a:t>
            </a:r>
          </a:p>
          <a:p>
            <a:pPr lvl="3"/>
            <a:r>
              <a:rPr lang="en-US" dirty="0" smtClean="0"/>
              <a:t>Similar conceptually to ‘real world’ (Entities &amp; Relationships)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Able to improve and optimize business processes </a:t>
            </a:r>
          </a:p>
          <a:p>
            <a:pPr lvl="3"/>
            <a:r>
              <a:rPr lang="en-US" dirty="0" smtClean="0"/>
              <a:t>Able to capture complex relationships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Easy to obtain information quickly</a:t>
            </a:r>
          </a:p>
          <a:p>
            <a:pPr lvl="3"/>
            <a:r>
              <a:rPr lang="en-US" dirty="0" smtClean="0"/>
              <a:t>No more experts ‘blocking’ data</a:t>
            </a:r>
          </a:p>
          <a:p>
            <a:pPr lvl="3"/>
            <a:r>
              <a:rPr lang="en-US" dirty="0" smtClean="0"/>
              <a:t>Decisions supported at speed of business (very nimble)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Advantages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Efficiency in data storage</a:t>
            </a:r>
          </a:p>
          <a:p>
            <a:pPr lvl="3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 suggests no redundancy</a:t>
            </a:r>
          </a:p>
          <a:p>
            <a:pPr lvl="3"/>
            <a:r>
              <a:rPr lang="en-US" dirty="0" smtClean="0"/>
              <a:t>‘Guaranteed’ data integrity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Efficiency in implementation</a:t>
            </a:r>
          </a:p>
          <a:p>
            <a:pPr lvl="3"/>
            <a:r>
              <a:rPr lang="en-US" dirty="0" smtClean="0"/>
              <a:t>ANSI standards allowed platform-independence</a:t>
            </a:r>
          </a:p>
          <a:p>
            <a:pPr lvl="3"/>
            <a:r>
              <a:rPr lang="en-US" dirty="0" smtClean="0"/>
              <a:t>Easy to customize initially as well as modify later</a:t>
            </a:r>
          </a:p>
          <a:p>
            <a:pPr lvl="3"/>
            <a:r>
              <a:rPr lang="en-US" dirty="0" smtClean="0"/>
              <a:t>VERY affordable</a:t>
            </a:r>
          </a:p>
          <a:p>
            <a:pPr lvl="3"/>
            <a:endParaRPr lang="en-US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Scalability</a:t>
            </a:r>
          </a:p>
          <a:p>
            <a:pPr lvl="3"/>
            <a:r>
              <a:rPr lang="en-US" dirty="0" smtClean="0"/>
              <a:t>Relationship structure allows for large data sets</a:t>
            </a:r>
          </a:p>
          <a:p>
            <a:pPr lvl="3"/>
            <a:r>
              <a:rPr lang="en-US" dirty="0" smtClean="0"/>
              <a:t>Easy to archive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on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/>
              <a:t>Efficiency: Data is stored in exactly ONE place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storage (</a:t>
            </a:r>
            <a:r>
              <a:rPr lang="en-US" i="1" dirty="0" smtClean="0"/>
              <a:t>collection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retrieval (</a:t>
            </a:r>
            <a:r>
              <a:rPr lang="en-US" i="1" dirty="0" smtClean="0"/>
              <a:t>presentation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 security (</a:t>
            </a:r>
            <a:r>
              <a:rPr lang="en-US" i="1" dirty="0" smtClean="0"/>
              <a:t>protection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/>
              <a:t>Standards Developed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Computer language used to manage systems (SQL)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Design methodology (Normalization)</a:t>
            </a:r>
          </a:p>
          <a:p>
            <a:pPr lvl="3"/>
            <a:r>
              <a:rPr lang="en-US" dirty="0" smtClean="0"/>
              <a:t>Data Independence</a:t>
            </a:r>
          </a:p>
          <a:p>
            <a:pPr lvl="4"/>
            <a:r>
              <a:rPr lang="en-US" dirty="0" smtClean="0"/>
              <a:t>Data not tied to hardware</a:t>
            </a:r>
          </a:p>
          <a:p>
            <a:pPr lvl="4"/>
            <a:r>
              <a:rPr lang="en-US" dirty="0" smtClean="0"/>
              <a:t>Column order no longer significant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of Wisdom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304800" y="17526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/>
              <a:t> “If the technology industry is like the ocean…”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1154" y="0"/>
            <a:ext cx="1602846" cy="159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http://realtylocaters.com/db2/00153/realtylocaters.com/_uimages/f707-wide-oce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42" y="2438400"/>
            <a:ext cx="732575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771525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on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/>
              <a:t>Efficiency: Data is stored in exactly ONE place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storage (</a:t>
            </a:r>
            <a:r>
              <a:rPr lang="en-US" i="1" dirty="0" smtClean="0"/>
              <a:t>collection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retrieval (</a:t>
            </a:r>
            <a:r>
              <a:rPr lang="en-US" i="1" dirty="0" smtClean="0"/>
              <a:t>presentation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 security (</a:t>
            </a:r>
            <a:r>
              <a:rPr lang="en-US" i="1" dirty="0" smtClean="0"/>
              <a:t>protection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/>
              <a:t>Standards Developed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Computer language used to manage systems (SQL)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Design methodology (Normalization)</a:t>
            </a:r>
          </a:p>
          <a:p>
            <a:pPr lvl="3"/>
            <a:r>
              <a:rPr lang="en-US" dirty="0" smtClean="0"/>
              <a:t>Data Independence</a:t>
            </a:r>
          </a:p>
          <a:p>
            <a:pPr lvl="4"/>
            <a:r>
              <a:rPr lang="en-US" dirty="0" smtClean="0"/>
              <a:t>Data not tied to hardware</a:t>
            </a:r>
          </a:p>
          <a:p>
            <a:pPr lvl="4"/>
            <a:r>
              <a:rPr lang="en-US" dirty="0" smtClean="0"/>
              <a:t>Column order no longer significant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872C-AD38-4AA7-80EC-3180055DCAF2}" type="slidenum">
              <a:rPr lang="en-GB"/>
              <a:pPr/>
              <a:t>82</a:t>
            </a:fld>
            <a:endParaRPr lang="en-GB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Model</a:t>
            </a:r>
            <a:endParaRPr lang="en-GB" b="1" dirty="0">
              <a:latin typeface="Times" pitchFamily="18" charset="0"/>
            </a:endParaRPr>
          </a:p>
        </p:txBody>
      </p:sp>
      <p:pic>
        <p:nvPicPr>
          <p:cNvPr id="216068" name="Picture 4" descr="C02NF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650" y="1557338"/>
            <a:ext cx="5832475" cy="4692650"/>
          </a:xfrm>
          <a:noFill/>
          <a:ln/>
        </p:spPr>
      </p:pic>
    </p:spTree>
  </p:cSld>
  <p:clrMapOvr>
    <a:masterClrMapping/>
  </p:clrMapOvr>
  <p:transition xmlns:p14="http://schemas.microsoft.com/office/powerpoint/2010/main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3200" dirty="0" smtClean="0"/>
              <a:t>Introduction to Database Theory</a:t>
            </a:r>
          </a:p>
          <a:p>
            <a:pPr marL="342900" lvl="2" indent="-342900">
              <a:buNone/>
            </a:pPr>
            <a:r>
              <a:rPr lang="en-US" sz="1400" dirty="0" smtClean="0">
                <a:hlinkClick r:id="rId3"/>
              </a:rPr>
              <a:t>http://www.smallbusinesscomputing.com/emarketing/article.php/3364381</a:t>
            </a:r>
          </a:p>
          <a:p>
            <a:pPr marL="342900" lvl="2" indent="-342900">
              <a:buNone/>
            </a:pPr>
            <a:r>
              <a:rPr lang="en-US" sz="1400" dirty="0" smtClean="0">
                <a:hlinkClick r:id="rId3"/>
              </a:rPr>
              <a:t>http://databases.about.com/od/administration/u/database_basics.htm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4"/>
              </a:rPr>
              <a:t>http://dotatmac.mcmaster.ca/db_basics/db_01_home.htm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5"/>
              </a:rPr>
              <a:t>http://www.geekgirls.com/menu_databases.htm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6"/>
              </a:rPr>
              <a:t>http://www.simple-talk.com/sql/database-administration/ten-common-database-design-mistakes/</a:t>
            </a: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2000" dirty="0" smtClean="0"/>
          </a:p>
          <a:p>
            <a:pPr lvl="3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lvl="2" indent="-342900">
              <a:buNone/>
            </a:pPr>
            <a:endParaRPr lang="en-US" dirty="0"/>
          </a:p>
        </p:txBody>
      </p:sp>
      <p:pic>
        <p:nvPicPr>
          <p:cNvPr id="35842" name="Picture 2" descr="http://www.smart-kit.com/wp-content/uploads/2007/04/sleep-learnin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810000"/>
            <a:ext cx="4572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Break: 10-minutes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36194" name="Picture 2" descr="http://4.bp.blogspot.com/-rKUuPEG8GPs/TbnETvpGe-I/AAAAAAAAAI0/El3OnYtRbOI/s1600/coff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228" y="2438400"/>
            <a:ext cx="3918858" cy="3429000"/>
          </a:xfrm>
          <a:prstGeom prst="rect">
            <a:avLst/>
          </a:prstGeom>
          <a:noFill/>
        </p:spPr>
      </p:pic>
      <p:pic>
        <p:nvPicPr>
          <p:cNvPr id="48130" name="Picture 2" descr="http://www.vap.org.uk/IMG/jpg/VAP_voluntary_workcamp_IPJ_Portugal_07_-_work_brea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1373"/>
            <a:ext cx="4572000" cy="686937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Method of managing databases</a:t>
            </a:r>
          </a:p>
          <a:p>
            <a:pPr lvl="1"/>
            <a:r>
              <a:rPr lang="en-US" dirty="0" smtClean="0"/>
              <a:t>Even if using the Graphical User-Interface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better we can read and execute code the better we will be at managing databases!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Very stable language</a:t>
            </a:r>
          </a:p>
          <a:p>
            <a:pPr lvl="1"/>
            <a:r>
              <a:rPr lang="en-US" dirty="0" smtClean="0"/>
              <a:t>Developed in late 1960’s by IBM</a:t>
            </a:r>
          </a:p>
          <a:p>
            <a:pPr lvl="1"/>
            <a:r>
              <a:rPr lang="en-US" dirty="0" smtClean="0"/>
              <a:t>Still in use today by all major RDBMS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Considered easy to learn and use</a:t>
            </a:r>
          </a:p>
          <a:p>
            <a:pPr lvl="1"/>
            <a:r>
              <a:rPr lang="en-US" dirty="0" smtClean="0"/>
              <a:t>Uses English terms in near sentence manner</a:t>
            </a:r>
          </a:p>
          <a:p>
            <a:pPr lvl="1"/>
            <a:r>
              <a:rPr lang="en-US" dirty="0" smtClean="0"/>
              <a:t>Fourth-generation language (4GL)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Modification Language (DML)</a:t>
            </a:r>
          </a:p>
          <a:p>
            <a:pPr lvl="1"/>
            <a:r>
              <a:rPr lang="en-US" sz="2400" dirty="0" smtClean="0"/>
              <a:t>INSERT</a:t>
            </a:r>
          </a:p>
          <a:p>
            <a:pPr lvl="1"/>
            <a:r>
              <a:rPr lang="en-US" sz="2400" dirty="0" smtClean="0"/>
              <a:t>UPDATE</a:t>
            </a:r>
          </a:p>
          <a:p>
            <a:pPr lvl="1"/>
            <a:r>
              <a:rPr lang="en-US" sz="2400" dirty="0" smtClean="0"/>
              <a:t>DELETE</a:t>
            </a:r>
          </a:p>
          <a:p>
            <a:pPr lvl="1"/>
            <a:r>
              <a:rPr lang="en-US" sz="2400" dirty="0" smtClean="0"/>
              <a:t>Technically also SELECT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5146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SELECT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FROM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WHERE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ORDER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of Wisdom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rot="10800000" flipV="1">
            <a:off x="304800" y="17526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/>
              <a:t> “and a technician is like being a fish in that ocean…”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1154" y="0"/>
            <a:ext cx="1602846" cy="159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http://blogs.menupages.com/sanfrancisco/Chinook_Salm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07" y="2409207"/>
            <a:ext cx="7345093" cy="4376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5146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SELECT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  <a:sym typeface="Wingdings" pitchFamily="2" charset="2"/>
              </a:rPr>
              <a:t> list of column(s)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FROM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  <a:sym typeface="Wingdings" pitchFamily="2" charset="2"/>
              </a:rPr>
              <a:t> list of table(s)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WHERE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  <a:sym typeface="Wingdings" pitchFamily="2" charset="2"/>
              </a:rPr>
              <a:t> some logic or condition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ORDER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  <a:sym typeface="Wingdings" pitchFamily="2" charset="2"/>
              </a:rPr>
              <a:t> one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  <a:sym typeface="Wingdings" pitchFamily="2" charset="2"/>
              </a:rPr>
              <a:t> or more columns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5146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SELECT	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StudentFname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Lname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FROM	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STUDENT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WHERE	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StudentLname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‘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Johnson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’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ORDER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	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StudentLname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StudentFname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5146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SELECT	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StudentFname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Lname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FROM	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STUDENT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WHERE	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StudentLname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LIKE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‘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Jo%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’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ORDER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	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StudentLname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StudentFname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509273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I.InstructorID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I.InstLname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FROM	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 C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JOIN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INSTUCTOR I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ON	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C.InstructorID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I.InstructorID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WHERE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C.CourseID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53524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ORDER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	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InstructorID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25146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SELECT 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I.InstructorID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I.InstLname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FROM	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 C JOIN INSTUCTOR 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ON		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C.InstructorID</a:t>
            </a:r>
            <a:r>
              <a:rPr lang="en-US" sz="24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I.InstructorID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WHERE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C.CourseID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LIKE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‘3__4%’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ORDER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BY	</a:t>
            </a:r>
            <a:r>
              <a:rPr lang="en-US" sz="2400" dirty="0" err="1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InstructorID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Questions?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://www.themoviemind.com/wp-content/uploads/2008/03/qu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55626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T-SQL: Data Modification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1890355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1) SELECT </a:t>
            </a:r>
            <a:r>
              <a:rPr lang="en-US" sz="3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‘Data are cool’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1242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2) SELECT </a:t>
            </a:r>
            <a:r>
              <a:rPr lang="en-US" sz="3200" dirty="0" smtClean="0">
                <a:latin typeface="Courier New" pitchFamily="49" charset="0"/>
                <a:ea typeface="Calibri" pitchFamily="34" charset="0"/>
                <a:cs typeface="Courier New" pitchFamily="49" charset="0"/>
              </a:rPr>
              <a:t>24 + 32.12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43434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3) SELECT </a:t>
            </a:r>
            <a:r>
              <a:rPr lang="en-US" sz="3200" b="1" dirty="0" err="1" smtClean="0">
                <a:solidFill>
                  <a:schemeClr val="accent2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GetDate</a:t>
            </a:r>
            <a:r>
              <a:rPr lang="en-US" sz="3200" b="1" dirty="0" smtClean="0">
                <a:solidFill>
                  <a:schemeClr val="accent2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Take-</a:t>
            </a:r>
            <a:r>
              <a:rPr lang="en-US" dirty="0" err="1" smtClean="0">
                <a:solidFill>
                  <a:srgbClr val="FF0000"/>
                </a:solidFill>
              </a:rPr>
              <a:t>aways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is list of columns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is list of one or more tables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is a condition to filter rows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ORDER BY </a:t>
            </a:r>
            <a:r>
              <a:rPr lang="en-US" dirty="0" smtClean="0"/>
              <a:t>is sorting results set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Checkout web tutorials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WWW.W3Schools.com/SQL/default.asp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buNone/>
            </a:pPr>
            <a:r>
              <a:rPr lang="en-US" sz="1400" dirty="0" smtClean="0">
                <a:hlinkClick r:id="rId2"/>
              </a:rPr>
              <a:t>http://www.smallbusinesscomputing.com/emarketing/article.php/3364381</a:t>
            </a:r>
          </a:p>
          <a:p>
            <a:pPr marL="342900" lvl="2" indent="-342900">
              <a:buNone/>
            </a:pPr>
            <a:r>
              <a:rPr lang="en-US" sz="1400" dirty="0" smtClean="0">
                <a:hlinkClick r:id="rId2"/>
              </a:rPr>
              <a:t>http://databases.about.com/od/administration/u/database_basics.htm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3"/>
              </a:rPr>
              <a:t>http://dotatmac.mcmaster.ca/db_basics/db_01_home.htm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4"/>
              </a:rPr>
              <a:t>http://www.geekgirls.com/menu_databases.htm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5"/>
              </a:rPr>
              <a:t>http://www.simple-talk.com/sql/database-administration/ten-common-database-design-mistakes/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6"/>
              </a:rPr>
              <a:t>http://www.mahipalreddy.com/dbdesign/dbqa.htm</a:t>
            </a:r>
            <a:endParaRPr lang="en-US" sz="1400" dirty="0" smtClean="0"/>
          </a:p>
          <a:p>
            <a:pPr marL="342900" lvl="2" indent="-342900">
              <a:buNone/>
            </a:pPr>
            <a:r>
              <a:rPr lang="en-US" sz="1400" dirty="0" smtClean="0">
                <a:hlinkClick r:id="rId7"/>
              </a:rPr>
              <a:t>http://www.agiledata.org/essays/dataModeling101.html</a:t>
            </a: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1400" dirty="0" smtClean="0"/>
          </a:p>
          <a:p>
            <a:pPr marL="342900" lvl="2" indent="-342900">
              <a:buNone/>
            </a:pPr>
            <a:endParaRPr lang="en-US" sz="2000" dirty="0" smtClean="0"/>
          </a:p>
          <a:p>
            <a:pPr lvl="3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42900" lvl="2" indent="-342900">
              <a:buNone/>
            </a:pPr>
            <a:endParaRPr lang="en-US" dirty="0"/>
          </a:p>
        </p:txBody>
      </p:sp>
      <p:pic>
        <p:nvPicPr>
          <p:cNvPr id="35842" name="Picture 2" descr="http://www.smart-kit.com/wp-content/uploads/2007/04/sleep-learning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581400"/>
            <a:ext cx="49149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2532</Words>
  <Application>Microsoft Macintosh PowerPoint</Application>
  <PresentationFormat>On-screen Show (4:3)</PresentationFormat>
  <Paragraphs>751</Paragraphs>
  <Slides>107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Office Theme</vt:lpstr>
      <vt:lpstr>Database Management 100 Lecture 1</vt:lpstr>
      <vt:lpstr>Agenda</vt:lpstr>
      <vt:lpstr>Instructor &amp; TA</vt:lpstr>
      <vt:lpstr>Instructor Background</vt:lpstr>
      <vt:lpstr>Instructor Background</vt:lpstr>
      <vt:lpstr>Questions?</vt:lpstr>
      <vt:lpstr>Words of Wisdom #1</vt:lpstr>
      <vt:lpstr>Words of Wisdom #1</vt:lpstr>
      <vt:lpstr>Words of Wisdom #1</vt:lpstr>
      <vt:lpstr>Words of Wisdom #1</vt:lpstr>
      <vt:lpstr>Words of Wisdom #1</vt:lpstr>
      <vt:lpstr>Many Positions in IT</vt:lpstr>
      <vt:lpstr>Overview of DataMan 100 objectives</vt:lpstr>
      <vt:lpstr>Primary Text</vt:lpstr>
      <vt:lpstr>Secondary Text</vt:lpstr>
      <vt:lpstr>Dataman 100: Assessment</vt:lpstr>
      <vt:lpstr> </vt:lpstr>
      <vt:lpstr>Three Tracks</vt:lpstr>
      <vt:lpstr>Lecture Track</vt:lpstr>
      <vt:lpstr>SQL Track</vt:lpstr>
      <vt:lpstr>Project Track</vt:lpstr>
      <vt:lpstr>Software Required</vt:lpstr>
      <vt:lpstr>How to excel in this class</vt:lpstr>
      <vt:lpstr> Questions?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Information Management</vt:lpstr>
      <vt:lpstr>Learning = Competitive Advantage</vt:lpstr>
      <vt:lpstr>Learning = Competitive Advantage</vt:lpstr>
      <vt:lpstr>Learning = Competitive Advantage</vt:lpstr>
      <vt:lpstr> Questions?</vt:lpstr>
      <vt:lpstr>High-Level Question</vt:lpstr>
      <vt:lpstr>What is the role of DBMS?</vt:lpstr>
      <vt:lpstr>N-Tier Architecture</vt:lpstr>
      <vt:lpstr>High-Level Question</vt:lpstr>
      <vt:lpstr>High-Level Question</vt:lpstr>
      <vt:lpstr>High-Level Question</vt:lpstr>
      <vt:lpstr> Questions?</vt:lpstr>
      <vt:lpstr>History of Database Theory</vt:lpstr>
      <vt:lpstr>File Cabinet Databases</vt:lpstr>
      <vt:lpstr>File Cabinet Databases</vt:lpstr>
      <vt:lpstr>‘File Cabinet’ Databases</vt:lpstr>
      <vt:lpstr>File Cabinet Database Terms</vt:lpstr>
      <vt:lpstr>File Cabinet Database Terms</vt:lpstr>
      <vt:lpstr>File Cabinet Database Terms</vt:lpstr>
      <vt:lpstr>File Cabinet Database Terms</vt:lpstr>
      <vt:lpstr>‘File Cabinet’ Databases</vt:lpstr>
      <vt:lpstr>‘File Cabinet’ Databases</vt:lpstr>
      <vt:lpstr> Questions?</vt:lpstr>
      <vt:lpstr>Scalability limits raised question...</vt:lpstr>
      <vt:lpstr>Hierarchical Databases</vt:lpstr>
      <vt:lpstr>Hierarchical Data Model</vt:lpstr>
      <vt:lpstr>Hierarchical Databases</vt:lpstr>
      <vt:lpstr>Hierarchical Databases</vt:lpstr>
      <vt:lpstr>Hierarchical Databases</vt:lpstr>
      <vt:lpstr>Hierarchical Databases</vt:lpstr>
      <vt:lpstr>Network Databases</vt:lpstr>
      <vt:lpstr>Network Databases</vt:lpstr>
      <vt:lpstr>Network Data Model</vt:lpstr>
      <vt:lpstr>Network Databases</vt:lpstr>
      <vt:lpstr>Network Databases</vt:lpstr>
      <vt:lpstr>Hierarchical &amp; Network Databases</vt:lpstr>
      <vt:lpstr>How to fix problems of databases?</vt:lpstr>
      <vt:lpstr>How to fix problems of databases?</vt:lpstr>
      <vt:lpstr>It is 1970…</vt:lpstr>
      <vt:lpstr>It is 1970…</vt:lpstr>
      <vt:lpstr>Jimi Hendrix</vt:lpstr>
      <vt:lpstr>Dr. Edgar Codd</vt:lpstr>
      <vt:lpstr>Very similar impact…</vt:lpstr>
      <vt:lpstr>Relational Data Model</vt:lpstr>
      <vt:lpstr>Relational Data Model</vt:lpstr>
      <vt:lpstr>Relational Data Model</vt:lpstr>
      <vt:lpstr>Big Picture on Relational Model</vt:lpstr>
      <vt:lpstr> </vt:lpstr>
      <vt:lpstr>Big Picture on Relational Model</vt:lpstr>
      <vt:lpstr>Relational Model</vt:lpstr>
      <vt:lpstr>Additional Learning Resources</vt:lpstr>
      <vt:lpstr> Questions?</vt:lpstr>
      <vt:lpstr>Break: 10-minutes </vt:lpstr>
      <vt:lpstr>Structured Query Language (SQL)</vt:lpstr>
      <vt:lpstr>Structured Query Language (SQL)</vt:lpstr>
      <vt:lpstr>T-SQL: Data Modification Language</vt:lpstr>
      <vt:lpstr>T-SQL: Data Modification Language</vt:lpstr>
      <vt:lpstr>T-SQL: Data Modification Language</vt:lpstr>
      <vt:lpstr>T-SQL: Data Modification Language</vt:lpstr>
      <vt:lpstr>T-SQL: Data Modification Language</vt:lpstr>
      <vt:lpstr>T-SQL: Data Modification Language</vt:lpstr>
      <vt:lpstr>T-SQL: Data Modification Language</vt:lpstr>
      <vt:lpstr> Questions?</vt:lpstr>
      <vt:lpstr>T-SQL: Data Modification Language</vt:lpstr>
      <vt:lpstr>Structured Query Language (SQL)</vt:lpstr>
      <vt:lpstr>Structured Query Language (SQL)</vt:lpstr>
      <vt:lpstr>Additional Learning Resources</vt:lpstr>
      <vt:lpstr>Common Terms and Concepts</vt:lpstr>
      <vt:lpstr>Common Terms and Concepts</vt:lpstr>
      <vt:lpstr>Common Terms and Concepts</vt:lpstr>
      <vt:lpstr> Questions?</vt:lpstr>
      <vt:lpstr>Lab</vt:lpstr>
      <vt:lpstr> </vt:lpstr>
      <vt:lpstr> </vt:lpstr>
      <vt:lpstr> 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Dataman 110 Database Design &amp; Implementation</dc:title>
  <dc:creator>Lenovo User</dc:creator>
  <cp:lastModifiedBy>Melissa</cp:lastModifiedBy>
  <cp:revision>455</cp:revision>
  <dcterms:created xsi:type="dcterms:W3CDTF">2010-06-12T22:12:05Z</dcterms:created>
  <dcterms:modified xsi:type="dcterms:W3CDTF">2015-01-16T04:13:12Z</dcterms:modified>
</cp:coreProperties>
</file>