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Garamon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ramond-italic.fntdata"/><Relationship Id="rId30" Type="http://schemas.openxmlformats.org/officeDocument/2006/relationships/font" Target="fonts/Garamo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Garamon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52392dd7d_0_4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52392dd7d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52392dd7d_0_4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52392dd7d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2392dd7d_0_4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52392dd7d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52392dd7d_0_4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52392dd7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52392dd7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52392dd7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6238337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6238337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52392dd7d_0_3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52392dd7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52392dd7d_0_3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52392dd7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52392dd7d_0_3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52392dd7d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4e95fcc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4e95fcc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52392dd7d_0_4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52392dd7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Font typeface="Garamond"/>
              <a:buNone/>
              <a:defRPr sz="3800">
                <a:latin typeface="Garamond"/>
                <a:ea typeface="Garamond"/>
                <a:cs typeface="Garamond"/>
                <a:sym typeface="Garamo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Garamond"/>
              <a:buNone/>
              <a:defRPr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scikit-learn.org/stable/" TargetMode="External"/><Relationship Id="rId4" Type="http://schemas.openxmlformats.org/officeDocument/2006/relationships/hyperlink" Target="http://scikit-learn.org/stable/" TargetMode="External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rasbt/pattern_classification/blob/master/machine_learning/supervised_intro/introduction_to_supervised_machine_learning.md" TargetMode="External"/><Relationship Id="rId4" Type="http://schemas.openxmlformats.org/officeDocument/2006/relationships/hyperlink" Target="http://www4.comp.polyu.edu.hk/~csajaykr/myhome/teaching/biometrics/Jain_Duin_Mao_Spr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chive.ics.uci.edu/ml/datasets/Breast+Cancer+Wisconsin+(Diagnostic)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88450" y="1359726"/>
            <a:ext cx="6167100" cy="18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Μηχανική Μάθηση Μαθαίνοντας από τα δεδομένα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731725" y="3286100"/>
            <a:ext cx="56151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 and Learning Systems Laboratory 2020 - 2021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4124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Επιβλεπόμενη μάθηση: Πρόβλεψη (Regression)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9" name="Google Shape;189;p22"/>
          <p:cNvSpPr txBox="1"/>
          <p:nvPr>
            <p:ph idx="1" type="subTitle"/>
          </p:nvPr>
        </p:nvSpPr>
        <p:spPr>
          <a:xfrm>
            <a:off x="819150" y="1550700"/>
            <a:ext cx="7492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Στην πρόβλεψη (ή παλινδρόμηση) προβλέπουμε την αριθμητική τιμή εξόδου των νέων δειγμάτων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0" name="Google Shape;190;p22"/>
          <p:cNvSpPr txBox="1"/>
          <p:nvPr>
            <p:ph idx="2" type="body"/>
          </p:nvPr>
        </p:nvSpPr>
        <p:spPr>
          <a:xfrm>
            <a:off x="819150" y="2467050"/>
            <a:ext cx="3555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Με βάση τα δεδομένα εκπαίδευσης και τις τιμές τους θα πρέπει να μπορούμε να προβλέπουμε τιμές εξόδου για νέα δεδομένα 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Παράδειγμα: για το νέο διάνυσμα [20 40 1002,7] η έξοδος θα είναι 2 δηλαδή 2mm βροχής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375" y="2110725"/>
            <a:ext cx="2836249" cy="25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74124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Ενισχυτική μάθηση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7" name="Google Shape;197;p23"/>
          <p:cNvSpPr txBox="1"/>
          <p:nvPr>
            <p:ph idx="1" type="subTitle"/>
          </p:nvPr>
        </p:nvSpPr>
        <p:spPr>
          <a:xfrm>
            <a:off x="819150" y="1550700"/>
            <a:ext cx="7492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Στην ενισχυτική μάθηση ο στόχος είναι να αναπτύξουμε έναν αυτόνομο πράκτορα (agent) που βελτιώνει την απόδοσή του καθώς αλληλεπιδρά με το περιβάλλον του (environment)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8" name="Google Shape;198;p23"/>
          <p:cNvSpPr txBox="1"/>
          <p:nvPr>
            <p:ph idx="2" type="body"/>
          </p:nvPr>
        </p:nvSpPr>
        <p:spPr>
          <a:xfrm>
            <a:off x="819150" y="2238450"/>
            <a:ext cx="36681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Η αξιολόγηση της απόδοσης γίνεται μέσω μιας συνάρτησης ανταμοιβής (reward function). Ο πράκτορας επιχειρεί να βρει μια σειρά ενεργειών (actions) στο περιβάλλον του που μεγιστοποιούν τη συνάρτηση ανταμοιβής (trial and error)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Παράδειγμα: ένα ρομπότ που εξερευνά τον χώρο αποφεύγωντας εμπόδια. Στη συνάρτηση ανταμοιβής μετράει θετικά η διανυόμενη απόσταση και αρνητικά οι προσκρούσεις σε αντικείμενα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350" y="2362275"/>
            <a:ext cx="434340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4124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Μη επιβλεπόμενη μάθηση: Ομαδοποίηση (Clustering)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5" name="Google Shape;205;p24"/>
          <p:cNvSpPr txBox="1"/>
          <p:nvPr>
            <p:ph idx="1" type="subTitle"/>
          </p:nvPr>
        </p:nvSpPr>
        <p:spPr>
          <a:xfrm>
            <a:off x="819150" y="1779300"/>
            <a:ext cx="7492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Στην ομαδοποίηση προσπαθούμε να οργανώσουμε τα δεδομένα σε ομάδες (clusters) χωρίς καμία προηγούμενη γνώση για τις ομάδες  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6" name="Google Shape;206;p24"/>
          <p:cNvSpPr txBox="1"/>
          <p:nvPr>
            <p:ph idx="2" type="body"/>
          </p:nvPr>
        </p:nvSpPr>
        <p:spPr>
          <a:xfrm>
            <a:off x="819150" y="2390850"/>
            <a:ext cx="42777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Θέλουμε τα αντικείμενα εντός μιας ομάδας να μοιάζουν περισσότερο μεταξύ τους παρά με τα αντικείμενα των άλλων ομάδων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Ουσιαστικά μαθαίνουμε κάτι για την άγνωστη υποκείμενη κατανομή που ακολουθούν τα δεδομένα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Παράδειγμα: Ομάδα 1: [ 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2  1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1" lang="en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9</a:t>
            </a:r>
            <a:r>
              <a:rPr b="1" lang="en">
                <a:latin typeface="Garamond"/>
                <a:ea typeface="Garamond"/>
                <a:cs typeface="Garamond"/>
                <a:sym typeface="Garamond"/>
              </a:rPr>
              <a:t>]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, [1 1 </a:t>
            </a:r>
            <a:r>
              <a:rPr b="1" lang="en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8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], Ομάδα 2: [</a:t>
            </a:r>
            <a:r>
              <a:rPr b="1" lang="en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7 5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1],  [</a:t>
            </a:r>
            <a:r>
              <a:rPr b="1" lang="en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6 8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0] ενω ο απλός μέσος όρος όλων είναι [4 3,25 4,5] δηλαδή δεν μας βοηθά να κατανοήσουμε την κατανομή των δεδομένων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850" y="2394250"/>
            <a:ext cx="2893850" cy="25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819150" y="845600"/>
            <a:ext cx="74124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Μη επιβλεπόμενη μάθηση: Μείωση διαστατικότητας (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Dimensionality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reduction)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3" name="Google Shape;213;p25"/>
          <p:cNvSpPr txBox="1"/>
          <p:nvPr>
            <p:ph idx="1" type="subTitle"/>
          </p:nvPr>
        </p:nvSpPr>
        <p:spPr>
          <a:xfrm>
            <a:off x="819150" y="1779300"/>
            <a:ext cx="7492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Η μείωση της διαστατικότητας μας βοηθά στη συμπίεση, στην αφαίρεση 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θορύβου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και στην οπτικοποίηση των δεδομένων.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4" name="Google Shape;214;p25"/>
          <p:cNvSpPr txBox="1"/>
          <p:nvPr>
            <p:ph idx="2" type="body"/>
          </p:nvPr>
        </p:nvSpPr>
        <p:spPr>
          <a:xfrm>
            <a:off x="819150" y="2390850"/>
            <a:ext cx="42777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Πολλές φορές τα δεδομένα εισόδου είναι πολύ μεγάλων διαστάσεων. Παράδειγμα: τα χαρακτηριστικά είναι όλες οι λέξεις του λεξικού μιας γλώσσας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Πολλοί άλλοι αλγόριθμοι (ταξινόμησης, ομαδοποίησης κλπ) απαιτούν ένα βήμα μείωσης διαστατικότητας στην προεπεξεργασία των δεδομένων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Η μείωση της διαστατικότητας μας βοηθά στην κατανόηση των δεδομένων και στην οπτικοποίησή τους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849" y="2401600"/>
            <a:ext cx="3863899" cy="17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881900" y="268350"/>
            <a:ext cx="5380200" cy="6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scikit-learn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η βασική βιβλιοθήκη Μηχανικής Μάθησης του εργαστηρίου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21" name="Google Shape;221;p2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438"/>
          <a:stretch/>
        </p:blipFill>
        <p:spPr>
          <a:xfrm>
            <a:off x="1811725" y="987162"/>
            <a:ext cx="5520550" cy="389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819150" y="845600"/>
            <a:ext cx="74124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Περισσότερα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7" name="Google Shape;227;p27"/>
          <p:cNvSpPr txBox="1"/>
          <p:nvPr>
            <p:ph idx="4294967295" type="subTitle"/>
          </p:nvPr>
        </p:nvSpPr>
        <p:spPr>
          <a:xfrm>
            <a:off x="819150" y="1550700"/>
            <a:ext cx="7492800" cy="11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Sebastian Raschka - </a:t>
            </a:r>
            <a:r>
              <a:rPr lang="en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The big picture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Jain, Anil K., Robert P. W. Duin, and Jianchang Mao. 2000. </a:t>
            </a:r>
            <a:r>
              <a:rPr lang="en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4"/>
              </a:rPr>
              <a:t>“Statistical Pattern Recognition: A Review.”</a:t>
            </a:r>
            <a:r>
              <a:rPr lang="en">
                <a:latin typeface="Garamond"/>
                <a:ea typeface="Garamond"/>
                <a:cs typeface="Garamond"/>
                <a:sym typeface="Garamond"/>
              </a:rPr>
              <a:t> Pattern Analysis and Machine Intelligence, IEEE Transactions on 22 (1): 4–37.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48000" y="3663425"/>
            <a:ext cx="8448000" cy="8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Τρία είδη μηχανικής μάθησης: Επιβλεπόμενη (Supervised), </a:t>
            </a: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Μη-επιβλεπόμενη (Unsupervised), </a:t>
            </a:r>
            <a:r>
              <a:rPr lang="en" sz="1800">
                <a:latin typeface="Garamond"/>
                <a:ea typeface="Garamond"/>
                <a:cs typeface="Garamond"/>
                <a:sym typeface="Garamond"/>
              </a:rPr>
              <a:t>Ενισχυτική (Reinforcement)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75" y="1457325"/>
            <a:ext cx="50768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531150" y="1841875"/>
            <a:ext cx="8081700" cy="30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Για να εφαρμόσουμε μεθόδους Μηχανικής Μάθησης χρειαζόμαστε έναν ελάχιστο όγκο δεδομένων, που αποκαλούμε σύνολο δεδομένων (data set)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Το σύνολο δεδομένων αποτελείται από έναν αριθμό δειγμάτων (samples)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Κάθε δείγμα είναι ένα διάνυσμα που αποτελείται από χαρακτηριστικά (features)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3014250" y="106425"/>
            <a:ext cx="3115500" cy="11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Τα δεδομένα 1/4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531150" y="1496275"/>
            <a:ext cx="8081700" cy="35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Συνήθως κάθε δείγμα αναπαριστά αριθμητικά μια μέτρηση ή μια οντότητα από τον φυσικό κόσμο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Παράδειγμα: μετρήσαμε σήμερα τη μέση θερμοκρασία (25°C, νεφοκάλυψη (10%) και τη βαρομετρική πίεση (1013,2 mbar).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Το διάνυσμα του σημερινού δείγματος θα είναι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[25 10 1013,2].  Το αυριανό δείγμα θα έχει κάποιες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άλλες τιμές κοκ.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7" name="Google Shape;147;p16"/>
          <p:cNvSpPr txBox="1"/>
          <p:nvPr>
            <p:ph type="title"/>
          </p:nvPr>
        </p:nvSpPr>
        <p:spPr>
          <a:xfrm>
            <a:off x="3014250" y="106425"/>
            <a:ext cx="3115500" cy="11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Τα δεδομένα 2/4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433800" y="912900"/>
            <a:ext cx="8276400" cy="35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Πολλές φορές δεν μας δίνονται μετρήσεις αλλά πρέπει να δημιουργήσουμε εμείς τα χαρακτηριστικά, να κάνουμε δηλαδή εξαγωγή χαρακτηριστικών (feature extraction) από τα αντικείμενα της συλλογής. Παραδείγματα: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Συλλογή εικόνων: μετατρέπουμε κάθε εικόνα σε ένα διάνυσμα όπου τα χαρακτηριστικά είναι τιμές ιστογραμμάτων χρωμάτων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Συλλογή κειμένων: μετατρέπουμε κάθε κείμενο σε ένα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διάνυσμα όπου κάθε χαρακτηριστικό είναι η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συχνότητα εμφάνισης κάθε λέξης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3014250" y="106425"/>
            <a:ext cx="3115500" cy="11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Τα δεδομένα 3/4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531150" y="1751700"/>
            <a:ext cx="8081700" cy="263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Ειδικά στην επιβλεπόμενη μάθηση, σε κάθε δείγμα αντιστοιχεί και μια ετικέτα κατηγορίας ή κλάσης (class label) ή μια τιμή εξόδου. Για παράδειγμα στο δείγμα καιρού </a:t>
            </a: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[25 10 1013,2] της σημερινής μέρας μπορεί να αντιστοιχεί :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- η ετικέτα “Έβρεξε” ή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- η τιμή εξόδου 1,5 που αντιστοιχεί στα mm βροχής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που παρατηρήθηκαν τη συγκεκριμένη μέρα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aramond"/>
              <a:buChar char="●"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Οι ετικέτες ή οι τιμές χρησιμοποιούνται για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την εκπαίδευση του συστήματος στην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επιβλεπόμενη μάθηση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3014250" y="106425"/>
            <a:ext cx="3115500" cy="11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Τα δεδομένα 4/4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/>
        </p:nvSpPr>
        <p:spPr>
          <a:xfrm>
            <a:off x="3660000" y="382075"/>
            <a:ext cx="4872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Παράδειγμα dataset: </a:t>
            </a:r>
            <a:r>
              <a:rPr lang="en" sz="1700" u="sng">
                <a:solidFill>
                  <a:srgbClr val="1C367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Wisconsin Breast Cancer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75" y="721712"/>
            <a:ext cx="3445476" cy="23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75" y="3210100"/>
            <a:ext cx="8860824" cy="185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8174" y="1071900"/>
            <a:ext cx="158115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Επιβλεπόμενη μάθηση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3" name="Google Shape;173;p20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Στην επιβλεπόμενη μάθηση εκπαιδεύουμε ένα σύστημα που να μπορεί να κάνει προβλέψεις (να γενικεύει) 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4" name="Google Shape;174;p20"/>
          <p:cNvSpPr txBox="1"/>
          <p:nvPr>
            <p:ph idx="2" type="body"/>
          </p:nvPr>
        </p:nvSpPr>
        <p:spPr>
          <a:xfrm>
            <a:off x="819150" y="2467050"/>
            <a:ext cx="27060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Το σύστημα ML εκπαιδεύεται στα δεδομένα εκπαίδευσης μαζί με τις ετικέτες (ή τιμές εξόδου) τους 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Κάνει προβλέψεις πάνω σε νέα δεδομένα (για τα οποία δεν γνωρίζουμε τις ετικέτες)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396" y="2067746"/>
            <a:ext cx="4323825" cy="24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845600"/>
            <a:ext cx="77523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Επιβλεπόμενη μάθηση: Ταξινόμηση (Classification)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1" name="Google Shape;181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Στην ταξινόμηση προβλέπουμε την κλάση (ετικέτα) των νέων δειγμάτων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2" name="Google Shape;182;p21"/>
          <p:cNvSpPr txBox="1"/>
          <p:nvPr>
            <p:ph idx="2" type="body"/>
          </p:nvPr>
        </p:nvSpPr>
        <p:spPr>
          <a:xfrm>
            <a:off x="819150" y="2467050"/>
            <a:ext cx="27060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Ο ταξινομητής πρέπει να μπορεί να διαχωρίσει τα δεδομένα που ανήκουν στις διαφορετικές κλάσεις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SzPts val="1300"/>
              <a:buFont typeface="Garamond"/>
              <a:buChar char="●"/>
            </a:pPr>
            <a:r>
              <a:rPr lang="en">
                <a:latin typeface="Garamond"/>
                <a:ea typeface="Garamond"/>
                <a:cs typeface="Garamond"/>
                <a:sym typeface="Garamond"/>
              </a:rPr>
              <a:t>Παράδειγμα: από τα δεδομένα καιρού να προβλέπει “Θα βρέξει”/ “Δεν θα βρέξει”</a:t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850" y="2017175"/>
            <a:ext cx="3050700" cy="2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