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c665eac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c665eac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7c665ea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7c665ea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7c665eac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7c665eac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c665ea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c665ea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7c665eac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7c665eac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7c665ea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7c665ea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7c665eac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7c665eac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7c665eac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7c665eac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be7c38fe7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be7c38fe7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be7c38fe7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be7c38fe7_0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be7c38fe7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be7c38fe7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be7c38fe7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be7c38fe7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be7c38fe7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be7c38fe7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7c665ea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7c665ea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c665ea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c665ea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c665ea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c665ea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be7c38fe7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be7c38fe7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7c665ea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7c665ea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7c665ea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7c665ea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7c665ea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7c665ea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95175" y="1139025"/>
            <a:ext cx="7622400" cy="103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Trainee Selection System</a:t>
            </a:r>
            <a:endParaRPr/>
          </a:p>
        </p:txBody>
      </p:sp>
      <p:sp>
        <p:nvSpPr>
          <p:cNvPr id="60" name="Google Shape;60;p13"/>
          <p:cNvSpPr txBox="1"/>
          <p:nvPr>
            <p:ph idx="1" type="subTitle"/>
          </p:nvPr>
        </p:nvSpPr>
        <p:spPr>
          <a:xfrm>
            <a:off x="727950" y="3037375"/>
            <a:ext cx="7688100" cy="103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MD. Ariful Islam</a:t>
            </a:r>
            <a:endParaRPr sz="2000"/>
          </a:p>
          <a:p>
            <a:pPr indent="0" lvl="0" marL="0" rtl="0" algn="ctr">
              <a:spcBef>
                <a:spcPts val="0"/>
              </a:spcBef>
              <a:spcAft>
                <a:spcPts val="0"/>
              </a:spcAft>
              <a:buNone/>
            </a:pPr>
            <a:r>
              <a:rPr lang="en" sz="2000"/>
              <a:t>Id-30076</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Side Bar</a:t>
            </a:r>
            <a:endParaRPr/>
          </a:p>
        </p:txBody>
      </p:sp>
      <p:sp>
        <p:nvSpPr>
          <p:cNvPr id="117" name="Google Shape;11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rotWithShape="1">
          <a:blip r:embed="rId3">
            <a:alphaModFix/>
          </a:blip>
          <a:srcRect b="-6040" l="2240" r="-2240" t="6040"/>
          <a:stretch/>
        </p:blipFill>
        <p:spPr>
          <a:xfrm>
            <a:off x="4633318" y="32100"/>
            <a:ext cx="2326782" cy="5143501"/>
          </a:xfrm>
          <a:prstGeom prst="rect">
            <a:avLst/>
          </a:prstGeom>
          <a:noFill/>
          <a:ln>
            <a:noFill/>
          </a:ln>
        </p:spPr>
      </p:pic>
      <p:sp>
        <p:nvSpPr>
          <p:cNvPr id="119" name="Google Shape;119;p2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a:t>
            </a:r>
            <a:r>
              <a:rPr lang="en"/>
              <a:t> Page</a:t>
            </a:r>
            <a:endParaRPr/>
          </a:p>
        </p:txBody>
      </p:sp>
      <p:sp>
        <p:nvSpPr>
          <p:cNvPr id="125" name="Google Shape;125;p23"/>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0" y="599150"/>
            <a:ext cx="9144000" cy="454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r>
              <a:rPr lang="en"/>
              <a:t> Page</a:t>
            </a:r>
            <a:endParaRPr/>
          </a:p>
        </p:txBody>
      </p:sp>
      <p:sp>
        <p:nvSpPr>
          <p:cNvPr id="132" name="Google Shape;132;p24"/>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0" y="647250"/>
            <a:ext cx="9120175" cy="4532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Approved Page</a:t>
            </a:r>
            <a:endParaRPr/>
          </a:p>
        </p:txBody>
      </p:sp>
      <p:sp>
        <p:nvSpPr>
          <p:cNvPr id="139" name="Google Shape;139;p25"/>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0" y="604475"/>
            <a:ext cx="9144001" cy="4505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265500" y="724200"/>
            <a:ext cx="4045200" cy="111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QR Code </a:t>
            </a:r>
            <a:endParaRPr sz="3500"/>
          </a:p>
        </p:txBody>
      </p:sp>
      <p:sp>
        <p:nvSpPr>
          <p:cNvPr id="146" name="Google Shape;146;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6"/>
          <p:cNvSpPr txBox="1"/>
          <p:nvPr>
            <p:ph idx="1" type="subTitle"/>
          </p:nvPr>
        </p:nvSpPr>
        <p:spPr>
          <a:xfrm>
            <a:off x="303500" y="2016000"/>
            <a:ext cx="4007100" cy="2063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100">
                <a:latin typeface="Arial"/>
                <a:ea typeface="Arial"/>
                <a:cs typeface="Arial"/>
                <a:sym typeface="Arial"/>
              </a:rPr>
              <a:t>The "QRCodeGeneratorAndScanner" component allows users to generate QR codes based on entered data and scan QR codes using the camera preview. It combines "qrcode.react" and "react-qr-reader" libraries for functionality.</a:t>
            </a:r>
            <a:r>
              <a:rPr lang="en" sz="1100">
                <a:solidFill>
                  <a:srgbClr val="252525"/>
                </a:solidFill>
                <a:latin typeface="Arial"/>
                <a:ea typeface="Arial"/>
                <a:cs typeface="Arial"/>
                <a:sym typeface="Arial"/>
              </a:rPr>
              <a:t>.</a:t>
            </a:r>
            <a:endParaRPr sz="1100">
              <a:solidFill>
                <a:srgbClr val="252525"/>
              </a:solidFill>
              <a:latin typeface="Arial"/>
              <a:ea typeface="Arial"/>
              <a:cs typeface="Arial"/>
              <a:sym typeface="Arial"/>
            </a:endParaRPr>
          </a:p>
          <a:p>
            <a:pPr indent="0" lvl="0" marL="0" rtl="0" algn="ctr">
              <a:spcBef>
                <a:spcPts val="1200"/>
              </a:spcBef>
              <a:spcAft>
                <a:spcPts val="0"/>
              </a:spcAft>
              <a:buNone/>
            </a:pPr>
            <a:r>
              <a:t/>
            </a:r>
            <a:endParaRPr/>
          </a:p>
        </p:txBody>
      </p:sp>
      <p:pic>
        <p:nvPicPr>
          <p:cNvPr id="148" name="Google Shape;148;p26"/>
          <p:cNvPicPr preferRelativeResize="0"/>
          <p:nvPr/>
        </p:nvPicPr>
        <p:blipFill>
          <a:blip r:embed="rId3">
            <a:alphaModFix/>
          </a:blip>
          <a:stretch>
            <a:fillRect/>
          </a:stretch>
        </p:blipFill>
        <p:spPr>
          <a:xfrm>
            <a:off x="4572000" y="0"/>
            <a:ext cx="5967299" cy="519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65500" y="641925"/>
            <a:ext cx="4045200" cy="110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Admit Card Page</a:t>
            </a:r>
            <a:endParaRPr sz="3800"/>
          </a:p>
        </p:txBody>
      </p:sp>
      <p:sp>
        <p:nvSpPr>
          <p:cNvPr id="154" name="Google Shape;154;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7"/>
          <p:cNvSpPr txBox="1"/>
          <p:nvPr>
            <p:ph idx="1" type="subTitle"/>
          </p:nvPr>
        </p:nvSpPr>
        <p:spPr>
          <a:xfrm>
            <a:off x="265500" y="2358650"/>
            <a:ext cx="4045200" cy="17211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sz="1100">
                <a:latin typeface="Arial"/>
                <a:ea typeface="Arial"/>
                <a:cs typeface="Arial"/>
                <a:sym typeface="Arial"/>
              </a:rPr>
              <a:t>Install the required dependencies by running: </a:t>
            </a:r>
            <a:r>
              <a:rPr lang="en" sz="1100">
                <a:latin typeface="Roboto Mono"/>
                <a:ea typeface="Roboto Mono"/>
                <a:cs typeface="Roboto Mono"/>
                <a:sym typeface="Roboto Mono"/>
              </a:rPr>
              <a:t>npm install react react-bootstrap jspdf html2canvas qrcode.react</a:t>
            </a:r>
            <a:endParaRPr sz="1100">
              <a:latin typeface="Roboto Mono"/>
              <a:ea typeface="Roboto Mono"/>
              <a:cs typeface="Roboto Mono"/>
              <a:sym typeface="Roboto Mono"/>
            </a:endParaRPr>
          </a:p>
          <a:p>
            <a:pPr indent="0" lvl="0" marL="0" rtl="0" algn="l">
              <a:lnSpc>
                <a:spcPct val="115000"/>
              </a:lnSpc>
              <a:spcBef>
                <a:spcPts val="1200"/>
              </a:spcBef>
              <a:spcAft>
                <a:spcPts val="0"/>
              </a:spcAft>
              <a:buNone/>
            </a:pPr>
            <a:r>
              <a:rPr lang="en" sz="1100">
                <a:latin typeface="Arial"/>
                <a:ea typeface="Arial"/>
                <a:cs typeface="Arial"/>
                <a:sym typeface="Arial"/>
              </a:rPr>
              <a:t>The "AdmitCard" component generates an admit card with exam details and a QR code. Clicking the "Generate PDF" button creates a downloadable PDF of the admit card</a:t>
            </a:r>
            <a:r>
              <a:rPr lang="en" sz="1100">
                <a:solidFill>
                  <a:srgbClr val="252525"/>
                </a:solidFill>
                <a:latin typeface="Arial"/>
                <a:ea typeface="Arial"/>
                <a:cs typeface="Arial"/>
                <a:sym typeface="Arial"/>
              </a:rPr>
              <a:t>.</a:t>
            </a:r>
            <a:endParaRPr sz="1100">
              <a:solidFill>
                <a:srgbClr val="252525"/>
              </a:solidFill>
              <a:latin typeface="Arial"/>
              <a:ea typeface="Arial"/>
              <a:cs typeface="Arial"/>
              <a:sym typeface="Arial"/>
            </a:endParaRPr>
          </a:p>
          <a:p>
            <a:pPr indent="0" lvl="0" marL="0" rtl="0" algn="ctr">
              <a:spcBef>
                <a:spcPts val="1200"/>
              </a:spcBef>
              <a:spcAft>
                <a:spcPts val="0"/>
              </a:spcAft>
              <a:buNone/>
            </a:pPr>
            <a:r>
              <a:t/>
            </a:r>
            <a:endParaRPr/>
          </a:p>
        </p:txBody>
      </p:sp>
      <p:pic>
        <p:nvPicPr>
          <p:cNvPr id="156" name="Google Shape;156;p27"/>
          <p:cNvPicPr preferRelativeResize="0"/>
          <p:nvPr/>
        </p:nvPicPr>
        <p:blipFill>
          <a:blip r:embed="rId3">
            <a:alphaModFix/>
          </a:blip>
          <a:stretch>
            <a:fillRect/>
          </a:stretch>
        </p:blipFill>
        <p:spPr>
          <a:xfrm>
            <a:off x="4345600" y="0"/>
            <a:ext cx="4798400"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42525" y="748850"/>
            <a:ext cx="8389800" cy="5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Sending</a:t>
            </a:r>
            <a:r>
              <a:rPr lang="en"/>
              <a:t> Page</a:t>
            </a:r>
            <a:endParaRPr/>
          </a:p>
        </p:txBody>
      </p:sp>
      <p:sp>
        <p:nvSpPr>
          <p:cNvPr id="162" name="Google Shape;162;p28"/>
          <p:cNvSpPr txBox="1"/>
          <p:nvPr>
            <p:ph idx="1" type="body"/>
          </p:nvPr>
        </p:nvSpPr>
        <p:spPr>
          <a:xfrm>
            <a:off x="311700" y="1871650"/>
            <a:ext cx="3999900" cy="2697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dk1"/>
                </a:solidFill>
              </a:rPr>
              <a:t>To use this code, import the component into your React application, render it, and fill out the form. Upon submission, the email will be sent using emailjs.</a:t>
            </a:r>
            <a:endParaRPr>
              <a:solidFill>
                <a:schemeClr val="dk1"/>
              </a:solidFill>
            </a:endParaRPr>
          </a:p>
          <a:p>
            <a:pPr indent="0" lvl="0" marL="0" rtl="0" algn="l">
              <a:spcBef>
                <a:spcPts val="1200"/>
              </a:spcBef>
              <a:spcAft>
                <a:spcPts val="1200"/>
              </a:spcAft>
              <a:buNone/>
            </a:pPr>
            <a:r>
              <a:t/>
            </a:r>
            <a:endParaRPr/>
          </a:p>
        </p:txBody>
      </p:sp>
      <p:sp>
        <p:nvSpPr>
          <p:cNvPr id="163" name="Google Shape;163;p28"/>
          <p:cNvSpPr txBox="1"/>
          <p:nvPr>
            <p:ph idx="2" type="body"/>
          </p:nvPr>
        </p:nvSpPr>
        <p:spPr>
          <a:xfrm>
            <a:off x="4832400" y="1152475"/>
            <a:ext cx="3999900" cy="3416400"/>
          </a:xfrm>
          <a:prstGeom prst="rect">
            <a:avLst/>
          </a:prstGeom>
        </p:spPr>
        <p:txBody>
          <a:bodyPr anchorCtr="0" anchor="t" bIns="91425" lIns="85725" spcFirstLastPara="1" rIns="91425" wrap="square" tIns="91425">
            <a:normAutofit/>
          </a:bodyPr>
          <a:lstStyle/>
          <a:p>
            <a:pPr indent="0" lvl="0" marL="0" rtl="0" algn="l">
              <a:spcBef>
                <a:spcPts val="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4706250" y="0"/>
            <a:ext cx="443774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List </a:t>
            </a:r>
            <a:r>
              <a:rPr lang="en"/>
              <a:t>Page</a:t>
            </a:r>
            <a:endParaRPr/>
          </a:p>
        </p:txBody>
      </p:sp>
      <p:sp>
        <p:nvSpPr>
          <p:cNvPr id="170" name="Google Shape;170;p29"/>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0" y="593800"/>
            <a:ext cx="9144000" cy="454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4294967295" type="body"/>
          </p:nvPr>
        </p:nvSpPr>
        <p:spPr>
          <a:xfrm>
            <a:off x="699125" y="1034925"/>
            <a:ext cx="8234700" cy="347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1200"/>
              </a:spcBef>
              <a:spcAft>
                <a:spcPts val="0"/>
              </a:spcAft>
              <a:buNone/>
            </a:pPr>
            <a:r>
              <a:rPr lang="en" sz="1100">
                <a:solidFill>
                  <a:srgbClr val="252525"/>
                </a:solidFill>
                <a:latin typeface="Arial"/>
                <a:ea typeface="Arial"/>
                <a:cs typeface="Arial"/>
                <a:sym typeface="Arial"/>
              </a:rPr>
              <a:t>During the development of the Trainee Selection System (TSS), several valuable lessons were learned, including:</a:t>
            </a:r>
            <a:endParaRPr sz="1100">
              <a:solidFill>
                <a:srgbClr val="252525"/>
              </a:solidFill>
              <a:latin typeface="Arial"/>
              <a:ea typeface="Arial"/>
              <a:cs typeface="Arial"/>
              <a:sym typeface="Arial"/>
            </a:endParaRPr>
          </a:p>
          <a:p>
            <a:pPr indent="-299085" lvl="0" marL="457200" rtl="0" algn="l">
              <a:lnSpc>
                <a:spcPct val="150000"/>
              </a:lnSpc>
              <a:spcBef>
                <a:spcPts val="1200"/>
              </a:spcBef>
              <a:spcAft>
                <a:spcPts val="0"/>
              </a:spcAft>
              <a:buClr>
                <a:srgbClr val="252525"/>
              </a:buClr>
              <a:buSzPct val="100000"/>
              <a:buFont typeface="Arial"/>
              <a:buChar char="❏"/>
            </a:pPr>
            <a:r>
              <a:rPr b="1" lang="en" sz="1200">
                <a:solidFill>
                  <a:srgbClr val="252525"/>
                </a:solidFill>
                <a:latin typeface="Arial"/>
                <a:ea typeface="Arial"/>
                <a:cs typeface="Arial"/>
                <a:sym typeface="Arial"/>
              </a:rPr>
              <a:t>Understanding the Importance of User Experience: </a:t>
            </a:r>
            <a:r>
              <a:rPr lang="en" sz="1200">
                <a:solidFill>
                  <a:srgbClr val="252525"/>
                </a:solidFill>
                <a:latin typeface="Arial"/>
                <a:ea typeface="Arial"/>
                <a:cs typeface="Arial"/>
                <a:sym typeface="Arial"/>
              </a:rPr>
              <a:t>The project highlighted the significance of providing a user-friendly interface for applicants and administrators. User experience plays a critical role in the success and adoption of the system.</a:t>
            </a:r>
            <a:endParaRPr sz="1200">
              <a:solidFill>
                <a:srgbClr val="252525"/>
              </a:solidFill>
              <a:latin typeface="Arial"/>
              <a:ea typeface="Arial"/>
              <a:cs typeface="Arial"/>
              <a:sym typeface="Arial"/>
            </a:endParaRPr>
          </a:p>
          <a:p>
            <a:pPr indent="-299085" lvl="0" marL="457200" rtl="0" algn="l">
              <a:lnSpc>
                <a:spcPct val="150000"/>
              </a:lnSpc>
              <a:spcBef>
                <a:spcPts val="0"/>
              </a:spcBef>
              <a:spcAft>
                <a:spcPts val="0"/>
              </a:spcAft>
              <a:buClr>
                <a:srgbClr val="252525"/>
              </a:buClr>
              <a:buSzPct val="100000"/>
              <a:buFont typeface="Arial"/>
              <a:buChar char="❏"/>
            </a:pPr>
            <a:r>
              <a:rPr b="1" lang="en" sz="1200">
                <a:solidFill>
                  <a:srgbClr val="252525"/>
                </a:solidFill>
                <a:latin typeface="Arial"/>
                <a:ea typeface="Arial"/>
                <a:cs typeface="Arial"/>
                <a:sym typeface="Arial"/>
              </a:rPr>
              <a:t>Insights into Selection Processes: </a:t>
            </a:r>
            <a:r>
              <a:rPr lang="en" sz="1200">
                <a:solidFill>
                  <a:srgbClr val="252525"/>
                </a:solidFill>
                <a:latin typeface="Arial"/>
                <a:ea typeface="Arial"/>
                <a:cs typeface="Arial"/>
                <a:sym typeface="Arial"/>
              </a:rPr>
              <a:t>Developing the TSS provided insights into the complexities of the Selection processes involved in candidate selection, evaluation, and final decision-making.</a:t>
            </a:r>
            <a:endParaRPr sz="1200">
              <a:solidFill>
                <a:srgbClr val="252525"/>
              </a:solidFill>
              <a:latin typeface="Arial"/>
              <a:ea typeface="Arial"/>
              <a:cs typeface="Arial"/>
              <a:sym typeface="Arial"/>
            </a:endParaRPr>
          </a:p>
          <a:p>
            <a:pPr indent="-299085" lvl="0" marL="457200" rtl="0" algn="l">
              <a:lnSpc>
                <a:spcPct val="150000"/>
              </a:lnSpc>
              <a:spcBef>
                <a:spcPts val="0"/>
              </a:spcBef>
              <a:spcAft>
                <a:spcPts val="0"/>
              </a:spcAft>
              <a:buClr>
                <a:srgbClr val="252525"/>
              </a:buClr>
              <a:buSzPct val="100000"/>
              <a:buFont typeface="Arial"/>
              <a:buChar char="❏"/>
            </a:pPr>
            <a:r>
              <a:rPr b="1" lang="en" sz="1200">
                <a:solidFill>
                  <a:srgbClr val="252525"/>
                </a:solidFill>
                <a:latin typeface="Arial"/>
                <a:ea typeface="Arial"/>
                <a:cs typeface="Arial"/>
                <a:sym typeface="Arial"/>
              </a:rPr>
              <a:t>Security Considerations:</a:t>
            </a:r>
            <a:r>
              <a:rPr lang="en" sz="1200">
                <a:solidFill>
                  <a:srgbClr val="252525"/>
                </a:solidFill>
                <a:latin typeface="Arial"/>
                <a:ea typeface="Arial"/>
                <a:cs typeface="Arial"/>
                <a:sym typeface="Arial"/>
              </a:rPr>
              <a:t> Handling sensitive applicant data required a deep understanding of data security and encryption practices to ensure data confidentiality and integrity.</a:t>
            </a:r>
            <a:endParaRPr sz="1200">
              <a:solidFill>
                <a:srgbClr val="252525"/>
              </a:solidFill>
              <a:latin typeface="Arial"/>
              <a:ea typeface="Arial"/>
              <a:cs typeface="Arial"/>
              <a:sym typeface="Arial"/>
            </a:endParaRPr>
          </a:p>
          <a:p>
            <a:pPr indent="-299085" lvl="0" marL="457200" rtl="0" algn="l">
              <a:lnSpc>
                <a:spcPct val="150000"/>
              </a:lnSpc>
              <a:spcBef>
                <a:spcPts val="0"/>
              </a:spcBef>
              <a:spcAft>
                <a:spcPts val="0"/>
              </a:spcAft>
              <a:buClr>
                <a:srgbClr val="252525"/>
              </a:buClr>
              <a:buSzPct val="100000"/>
              <a:buFont typeface="Arial"/>
              <a:buChar char="❏"/>
            </a:pPr>
            <a:r>
              <a:rPr b="1" lang="en" sz="1200">
                <a:solidFill>
                  <a:srgbClr val="252525"/>
                </a:solidFill>
                <a:latin typeface="Arial"/>
                <a:ea typeface="Arial"/>
                <a:cs typeface="Arial"/>
                <a:sym typeface="Arial"/>
              </a:rPr>
              <a:t>Project Management: </a:t>
            </a:r>
            <a:r>
              <a:rPr lang="en" sz="1200">
                <a:solidFill>
                  <a:srgbClr val="252525"/>
                </a:solidFill>
                <a:latin typeface="Arial"/>
                <a:ea typeface="Arial"/>
                <a:cs typeface="Arial"/>
                <a:sym typeface="Arial"/>
              </a:rPr>
              <a:t>Managing the development process, coordinating with team members, and adhering to project timelines were crucial aspects of successful project delivery.</a:t>
            </a:r>
            <a:endParaRPr sz="1200">
              <a:solidFill>
                <a:srgbClr val="252525"/>
              </a:solidFill>
              <a:latin typeface="Arial"/>
              <a:ea typeface="Arial"/>
              <a:cs typeface="Arial"/>
              <a:sym typeface="Arial"/>
            </a:endParaRPr>
          </a:p>
          <a:p>
            <a:pPr indent="-293211" lvl="1" marL="914400" rtl="0" algn="l">
              <a:lnSpc>
                <a:spcPct val="150000"/>
              </a:lnSpc>
              <a:spcBef>
                <a:spcPts val="0"/>
              </a:spcBef>
              <a:spcAft>
                <a:spcPts val="0"/>
              </a:spcAft>
              <a:buClr>
                <a:srgbClr val="252525"/>
              </a:buClr>
              <a:buSzPct val="100000"/>
              <a:buFont typeface="Arial"/>
              <a:buChar char="○"/>
            </a:pPr>
            <a:r>
              <a:t/>
            </a:r>
            <a:endParaRPr sz="1100">
              <a:solidFill>
                <a:srgbClr val="252525"/>
              </a:solidFill>
              <a:latin typeface="Arial"/>
              <a:ea typeface="Arial"/>
              <a:cs typeface="Arial"/>
              <a:sym typeface="Arial"/>
            </a:endParaRPr>
          </a:p>
          <a:p>
            <a:pPr indent="0" lvl="0" marL="457200" rtl="0" algn="l">
              <a:spcBef>
                <a:spcPts val="1200"/>
              </a:spcBef>
              <a:spcAft>
                <a:spcPts val="0"/>
              </a:spcAft>
              <a:buNone/>
            </a:pPr>
            <a:r>
              <a:t/>
            </a:r>
            <a:endParaRPr sz="1100">
              <a:solidFill>
                <a:srgbClr val="252525"/>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endParaRPr>
          </a:p>
        </p:txBody>
      </p:sp>
      <p:sp>
        <p:nvSpPr>
          <p:cNvPr id="177" name="Google Shape;177;p30"/>
          <p:cNvSpPr txBox="1"/>
          <p:nvPr>
            <p:ph type="title"/>
          </p:nvPr>
        </p:nvSpPr>
        <p:spPr>
          <a:xfrm>
            <a:off x="771650" y="291225"/>
            <a:ext cx="45279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500">
                <a:solidFill>
                  <a:srgbClr val="252525"/>
                </a:solidFill>
                <a:latin typeface="Arial"/>
                <a:ea typeface="Arial"/>
                <a:cs typeface="Arial"/>
                <a:sym typeface="Arial"/>
              </a:rPr>
              <a:t>Learnings from this Project</a:t>
            </a:r>
            <a:r>
              <a:rPr b="1" lang="en" sz="1800">
                <a:solidFill>
                  <a:srgbClr val="252525"/>
                </a:solidFill>
                <a:latin typeface="Arial"/>
                <a:ea typeface="Arial"/>
                <a:cs typeface="Arial"/>
                <a:sym typeface="Arial"/>
              </a:rPr>
              <a:t>:</a:t>
            </a:r>
            <a:endParaRPr sz="5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771650" y="291225"/>
            <a:ext cx="45279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500">
                <a:solidFill>
                  <a:srgbClr val="252525"/>
                </a:solidFill>
                <a:latin typeface="Arial"/>
                <a:ea typeface="Arial"/>
                <a:cs typeface="Arial"/>
                <a:sym typeface="Arial"/>
              </a:rPr>
              <a:t>Challenges and how to solve those:</a:t>
            </a:r>
            <a:endParaRPr sz="5900"/>
          </a:p>
        </p:txBody>
      </p:sp>
      <p:sp>
        <p:nvSpPr>
          <p:cNvPr id="183" name="Google Shape;183;p31"/>
          <p:cNvSpPr txBox="1"/>
          <p:nvPr>
            <p:ph idx="4294967295" type="body"/>
          </p:nvPr>
        </p:nvSpPr>
        <p:spPr>
          <a:xfrm>
            <a:off x="865875" y="928025"/>
            <a:ext cx="8076600" cy="390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800">
                <a:solidFill>
                  <a:srgbClr val="000000"/>
                </a:solidFill>
                <a:latin typeface="Arial"/>
                <a:ea typeface="Arial"/>
                <a:cs typeface="Arial"/>
                <a:sym typeface="Arial"/>
              </a:rPr>
              <a:t>The development of the Trainee Selection System (TSS) encountered several challenges, along with their corresponding solutions:</a:t>
            </a:r>
            <a:endParaRPr sz="48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252525"/>
              </a:buClr>
              <a:buSzPct val="100000"/>
              <a:buFont typeface="Arial"/>
              <a:buChar char="➔"/>
            </a:pPr>
            <a:r>
              <a:rPr b="1" lang="en" sz="4800">
                <a:solidFill>
                  <a:srgbClr val="252525"/>
                </a:solidFill>
                <a:latin typeface="Arial"/>
                <a:ea typeface="Arial"/>
                <a:cs typeface="Arial"/>
                <a:sym typeface="Arial"/>
              </a:rPr>
              <a:t>Data Security and Privacy:</a:t>
            </a:r>
            <a:r>
              <a:rPr lang="en" sz="4800">
                <a:solidFill>
                  <a:srgbClr val="252525"/>
                </a:solidFill>
                <a:latin typeface="Arial"/>
                <a:ea typeface="Arial"/>
                <a:cs typeface="Arial"/>
                <a:sym typeface="Arial"/>
              </a:rPr>
              <a:t> Ensuring data security and safeguarding applicant privacy required the implementation of spring security and access controls.</a:t>
            </a:r>
            <a:endParaRPr sz="48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ct val="100000"/>
              <a:buFont typeface="Arial"/>
              <a:buChar char="➔"/>
            </a:pPr>
            <a:r>
              <a:rPr b="1" lang="en" sz="4800">
                <a:solidFill>
                  <a:srgbClr val="252525"/>
                </a:solidFill>
                <a:latin typeface="Arial"/>
                <a:ea typeface="Arial"/>
                <a:cs typeface="Arial"/>
                <a:sym typeface="Arial"/>
              </a:rPr>
              <a:t>Scalability:</a:t>
            </a:r>
            <a:r>
              <a:rPr lang="en" sz="4800">
                <a:solidFill>
                  <a:srgbClr val="252525"/>
                </a:solidFill>
                <a:latin typeface="Arial"/>
                <a:ea typeface="Arial"/>
                <a:cs typeface="Arial"/>
                <a:sym typeface="Arial"/>
              </a:rPr>
              <a:t> To handle an increasing number of applicants and job circulars, the system architecture was designed for scalability using technologies like containerization and cloud hosting.</a:t>
            </a:r>
            <a:endParaRPr sz="48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ct val="100000"/>
              <a:buFont typeface="Arial"/>
              <a:buChar char="➔"/>
            </a:pPr>
            <a:r>
              <a:rPr b="1" lang="en" sz="4800">
                <a:solidFill>
                  <a:srgbClr val="252525"/>
                </a:solidFill>
                <a:latin typeface="Arial"/>
                <a:ea typeface="Arial"/>
                <a:cs typeface="Arial"/>
                <a:sym typeface="Arial"/>
              </a:rPr>
              <a:t>User Training:</a:t>
            </a:r>
            <a:r>
              <a:rPr lang="en" sz="4800">
                <a:solidFill>
                  <a:srgbClr val="252525"/>
                </a:solidFill>
                <a:latin typeface="Arial"/>
                <a:ea typeface="Arial"/>
                <a:cs typeface="Arial"/>
                <a:sym typeface="Arial"/>
              </a:rPr>
              <a:t> Providing training to users on how to use the system effectively was addressed through comprehensive user documentation and user training sessions.</a:t>
            </a:r>
            <a:endParaRPr sz="48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ct val="100000"/>
              <a:buFont typeface="Arial"/>
              <a:buChar char="➔"/>
            </a:pPr>
            <a:r>
              <a:rPr b="1" lang="en" sz="4800">
                <a:solidFill>
                  <a:srgbClr val="252525"/>
                </a:solidFill>
                <a:latin typeface="Arial"/>
                <a:ea typeface="Arial"/>
                <a:cs typeface="Arial"/>
                <a:sym typeface="Arial"/>
              </a:rPr>
              <a:t>Integration with Existing Systems:</a:t>
            </a:r>
            <a:r>
              <a:rPr lang="en" sz="4800">
                <a:solidFill>
                  <a:srgbClr val="252525"/>
                </a:solidFill>
                <a:latin typeface="Arial"/>
                <a:ea typeface="Arial"/>
                <a:cs typeface="Arial"/>
                <a:sym typeface="Arial"/>
              </a:rPr>
              <a:t> Integrating the TSS with existing HR management systems was achieved through well-defined APIs and data exchange formats.</a:t>
            </a:r>
            <a:endParaRPr sz="48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ct val="100000"/>
              <a:buFont typeface="Arial"/>
              <a:buChar char="➔"/>
            </a:pPr>
            <a:r>
              <a:rPr b="1" lang="en" sz="4800">
                <a:solidFill>
                  <a:srgbClr val="252525"/>
                </a:solidFill>
                <a:latin typeface="Arial"/>
                <a:ea typeface="Arial"/>
                <a:cs typeface="Arial"/>
                <a:sym typeface="Arial"/>
              </a:rPr>
              <a:t>User Feedback Incorporation:</a:t>
            </a:r>
            <a:r>
              <a:rPr lang="en" sz="4800">
                <a:solidFill>
                  <a:srgbClr val="252525"/>
                </a:solidFill>
                <a:latin typeface="Arial"/>
                <a:ea typeface="Arial"/>
                <a:cs typeface="Arial"/>
                <a:sym typeface="Arial"/>
              </a:rPr>
              <a:t> Regularly collecting user feedback and incorporating necessary changes was essential to enhancing the system based on user needs and preferences.</a:t>
            </a:r>
            <a:endParaRPr sz="4800">
              <a:solidFill>
                <a:srgbClr val="252525"/>
              </a:solidFill>
              <a:latin typeface="Arial"/>
              <a:ea typeface="Arial"/>
              <a:cs typeface="Arial"/>
              <a:sym typeface="Arial"/>
            </a:endParaRPr>
          </a:p>
          <a:p>
            <a:pPr indent="0" lvl="0" marL="457200" rtl="0" algn="l">
              <a:lnSpc>
                <a:spcPct val="150000"/>
              </a:lnSpc>
              <a:spcBef>
                <a:spcPts val="1200"/>
              </a:spcBef>
              <a:spcAft>
                <a:spcPts val="0"/>
              </a:spcAft>
              <a:buNone/>
            </a:pPr>
            <a:r>
              <a:t/>
            </a:r>
            <a:endParaRPr b="1" sz="1500">
              <a:solidFill>
                <a:srgbClr val="252525"/>
              </a:solidFill>
              <a:latin typeface="Arial"/>
              <a:ea typeface="Arial"/>
              <a:cs typeface="Arial"/>
              <a:sym typeface="Arial"/>
            </a:endParaRPr>
          </a:p>
          <a:p>
            <a:pPr indent="0" lvl="0" marL="457200" rtl="0" algn="l">
              <a:spcBef>
                <a:spcPts val="1200"/>
              </a:spcBef>
              <a:spcAft>
                <a:spcPts val="0"/>
              </a:spcAft>
              <a:buNone/>
            </a:pPr>
            <a:r>
              <a:t/>
            </a:r>
            <a:endParaRPr sz="1100">
              <a:solidFill>
                <a:srgbClr val="252525"/>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771650" y="291225"/>
            <a:ext cx="45279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20"/>
              <a:t>Project Summary</a:t>
            </a:r>
            <a:endParaRPr sz="3020"/>
          </a:p>
        </p:txBody>
      </p:sp>
      <p:sp>
        <p:nvSpPr>
          <p:cNvPr id="66" name="Google Shape;66;p14"/>
          <p:cNvSpPr txBox="1"/>
          <p:nvPr>
            <p:ph idx="4294967295" type="body"/>
          </p:nvPr>
        </p:nvSpPr>
        <p:spPr>
          <a:xfrm>
            <a:off x="865875" y="896325"/>
            <a:ext cx="8076600" cy="393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rgbClr val="000000"/>
                </a:solidFill>
              </a:rPr>
              <a:t>Project Name: Trainee Selection System (TSS)</a:t>
            </a:r>
            <a:endParaRPr sz="2000">
              <a:solidFill>
                <a:srgbClr val="000000"/>
              </a:solidFill>
            </a:endParaRPr>
          </a:p>
          <a:p>
            <a:pPr indent="-304800" lvl="0" marL="457200" rtl="0" algn="l">
              <a:lnSpc>
                <a:spcPct val="150000"/>
              </a:lnSpc>
              <a:spcBef>
                <a:spcPts val="1200"/>
              </a:spcBef>
              <a:spcAft>
                <a:spcPts val="0"/>
              </a:spcAft>
              <a:buClr>
                <a:srgbClr val="252525"/>
              </a:buClr>
              <a:buSzPts val="1200"/>
              <a:buFont typeface="Arial"/>
              <a:buChar char="●"/>
            </a:pPr>
            <a:r>
              <a:rPr b="1" lang="en" sz="1200">
                <a:solidFill>
                  <a:srgbClr val="252525"/>
                </a:solidFill>
                <a:latin typeface="Arial"/>
                <a:ea typeface="Arial"/>
                <a:cs typeface="Arial"/>
                <a:sym typeface="Arial"/>
              </a:rPr>
              <a:t>Project Purpose:</a:t>
            </a:r>
            <a:r>
              <a:rPr lang="en" sz="1200">
                <a:solidFill>
                  <a:srgbClr val="252525"/>
                </a:solidFill>
                <a:latin typeface="Arial"/>
                <a:ea typeface="Arial"/>
                <a:cs typeface="Arial"/>
                <a:sym typeface="Arial"/>
              </a:rPr>
              <a:t> The Trainee Selection System (TSS) is a web-based application developed to streamline the process of selecting trainees for various job positions at BJIT. The system aims to automate the entire trainee selection process, making it more efficient, transparent, and user-friendly for both applicants and administrators.</a:t>
            </a:r>
            <a:endParaRPr sz="12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ts val="1200"/>
              <a:buFont typeface="Arial"/>
              <a:buChar char="●"/>
            </a:pPr>
            <a:r>
              <a:rPr b="1" lang="en" sz="1200">
                <a:solidFill>
                  <a:srgbClr val="252525"/>
                </a:solidFill>
                <a:latin typeface="Arial"/>
                <a:ea typeface="Arial"/>
                <a:cs typeface="Arial"/>
                <a:sym typeface="Arial"/>
              </a:rPr>
              <a:t>Key Objectives:</a:t>
            </a:r>
            <a:endParaRPr b="1" sz="1200">
              <a:solidFill>
                <a:srgbClr val="252525"/>
              </a:solidFill>
              <a:latin typeface="Arial"/>
              <a:ea typeface="Arial"/>
              <a:cs typeface="Arial"/>
              <a:sym typeface="Arial"/>
            </a:endParaRPr>
          </a:p>
          <a:p>
            <a:pPr indent="-304800" lvl="1" marL="914400" rtl="0" algn="l">
              <a:lnSpc>
                <a:spcPct val="150000"/>
              </a:lnSpc>
              <a:spcBef>
                <a:spcPts val="0"/>
              </a:spcBef>
              <a:spcAft>
                <a:spcPts val="0"/>
              </a:spcAft>
              <a:buClr>
                <a:srgbClr val="252525"/>
              </a:buClr>
              <a:buSzPts val="1200"/>
              <a:buFont typeface="Arial"/>
              <a:buAutoNum type="arabicPeriod"/>
            </a:pPr>
            <a:r>
              <a:rPr lang="en" sz="1200">
                <a:solidFill>
                  <a:srgbClr val="252525"/>
                </a:solidFill>
                <a:latin typeface="Arial"/>
                <a:ea typeface="Arial"/>
                <a:cs typeface="Arial"/>
                <a:sym typeface="Arial"/>
              </a:rPr>
              <a:t>Simplify the application process for trainee selection.</a:t>
            </a:r>
            <a:endParaRPr sz="1200">
              <a:solidFill>
                <a:srgbClr val="252525"/>
              </a:solidFill>
              <a:latin typeface="Arial"/>
              <a:ea typeface="Arial"/>
              <a:cs typeface="Arial"/>
              <a:sym typeface="Arial"/>
            </a:endParaRPr>
          </a:p>
          <a:p>
            <a:pPr indent="-304800" lvl="1" marL="914400" rtl="0" algn="l">
              <a:lnSpc>
                <a:spcPct val="150000"/>
              </a:lnSpc>
              <a:spcBef>
                <a:spcPts val="0"/>
              </a:spcBef>
              <a:spcAft>
                <a:spcPts val="0"/>
              </a:spcAft>
              <a:buClr>
                <a:srgbClr val="252525"/>
              </a:buClr>
              <a:buSzPts val="1200"/>
              <a:buFont typeface="Arial"/>
              <a:buAutoNum type="arabicPeriod"/>
            </a:pPr>
            <a:r>
              <a:rPr lang="en" sz="1200">
                <a:solidFill>
                  <a:srgbClr val="252525"/>
                </a:solidFill>
                <a:latin typeface="Arial"/>
                <a:ea typeface="Arial"/>
                <a:cs typeface="Arial"/>
                <a:sym typeface="Arial"/>
              </a:rPr>
              <a:t>Provide an intuitive and user-friendly interface for applicants and administrators.</a:t>
            </a:r>
            <a:endParaRPr sz="1200">
              <a:solidFill>
                <a:srgbClr val="252525"/>
              </a:solidFill>
              <a:latin typeface="Arial"/>
              <a:ea typeface="Arial"/>
              <a:cs typeface="Arial"/>
              <a:sym typeface="Arial"/>
            </a:endParaRPr>
          </a:p>
          <a:p>
            <a:pPr indent="-304800" lvl="1" marL="914400" rtl="0" algn="l">
              <a:lnSpc>
                <a:spcPct val="150000"/>
              </a:lnSpc>
              <a:spcBef>
                <a:spcPts val="0"/>
              </a:spcBef>
              <a:spcAft>
                <a:spcPts val="0"/>
              </a:spcAft>
              <a:buClr>
                <a:srgbClr val="252525"/>
              </a:buClr>
              <a:buSzPts val="1200"/>
              <a:buFont typeface="Arial"/>
              <a:buAutoNum type="arabicPeriod"/>
            </a:pPr>
            <a:r>
              <a:rPr lang="en" sz="1200">
                <a:solidFill>
                  <a:srgbClr val="252525"/>
                </a:solidFill>
                <a:latin typeface="Arial"/>
                <a:ea typeface="Arial"/>
                <a:cs typeface="Arial"/>
                <a:sym typeface="Arial"/>
              </a:rPr>
              <a:t>Enhance the efficiency of the evaluation and selection processes.</a:t>
            </a:r>
            <a:endParaRPr sz="1200">
              <a:solidFill>
                <a:srgbClr val="252525"/>
              </a:solidFill>
              <a:latin typeface="Arial"/>
              <a:ea typeface="Arial"/>
              <a:cs typeface="Arial"/>
              <a:sym typeface="Arial"/>
            </a:endParaRPr>
          </a:p>
          <a:p>
            <a:pPr indent="-304800" lvl="1" marL="914400" rtl="0" algn="l">
              <a:lnSpc>
                <a:spcPct val="150000"/>
              </a:lnSpc>
              <a:spcBef>
                <a:spcPts val="0"/>
              </a:spcBef>
              <a:spcAft>
                <a:spcPts val="0"/>
              </a:spcAft>
              <a:buClr>
                <a:srgbClr val="252525"/>
              </a:buClr>
              <a:buSzPts val="1200"/>
              <a:buFont typeface="Arial"/>
              <a:buAutoNum type="arabicPeriod"/>
            </a:pPr>
            <a:r>
              <a:rPr lang="en" sz="1200">
                <a:solidFill>
                  <a:srgbClr val="252525"/>
                </a:solidFill>
                <a:latin typeface="Arial"/>
                <a:ea typeface="Arial"/>
                <a:cs typeface="Arial"/>
                <a:sym typeface="Arial"/>
              </a:rPr>
              <a:t>Ensure the security and confidentiality of applicant information.</a:t>
            </a:r>
            <a:endParaRPr sz="12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ts val="1200"/>
              <a:buFont typeface="Arial"/>
              <a:buChar char="●"/>
            </a:pPr>
            <a:r>
              <a:rPr b="1" lang="en" sz="1200">
                <a:solidFill>
                  <a:srgbClr val="252525"/>
                </a:solidFill>
                <a:latin typeface="Arial"/>
                <a:ea typeface="Arial"/>
                <a:cs typeface="Arial"/>
                <a:sym typeface="Arial"/>
              </a:rPr>
              <a:t>Target Audience:</a:t>
            </a:r>
            <a:r>
              <a:rPr lang="en" sz="1200">
                <a:solidFill>
                  <a:srgbClr val="252525"/>
                </a:solidFill>
                <a:latin typeface="Arial"/>
                <a:ea typeface="Arial"/>
                <a:cs typeface="Arial"/>
                <a:sym typeface="Arial"/>
              </a:rPr>
              <a:t> The system is designed for BJIT Academy and Applicants..</a:t>
            </a:r>
            <a:endParaRPr sz="1200">
              <a:solidFill>
                <a:srgbClr val="252525"/>
              </a:solidFill>
              <a:latin typeface="Arial"/>
              <a:ea typeface="Arial"/>
              <a:cs typeface="Arial"/>
              <a:sym typeface="Arial"/>
            </a:endParaRPr>
          </a:p>
          <a:p>
            <a:pPr indent="-304800" lvl="0" marL="457200" rtl="0" algn="l">
              <a:lnSpc>
                <a:spcPct val="150000"/>
              </a:lnSpc>
              <a:spcBef>
                <a:spcPts val="0"/>
              </a:spcBef>
              <a:spcAft>
                <a:spcPts val="0"/>
              </a:spcAft>
              <a:buClr>
                <a:srgbClr val="252525"/>
              </a:buClr>
              <a:buSzPts val="1200"/>
              <a:buFont typeface="Arial"/>
              <a:buChar char="●"/>
            </a:pPr>
            <a:r>
              <a:rPr b="1" lang="en" sz="1200">
                <a:solidFill>
                  <a:srgbClr val="252525"/>
                </a:solidFill>
                <a:latin typeface="Arial"/>
                <a:ea typeface="Arial"/>
                <a:cs typeface="Arial"/>
                <a:sym typeface="Arial"/>
              </a:rPr>
              <a:t>Expected Benefits:</a:t>
            </a:r>
            <a:r>
              <a:rPr lang="en" sz="1200">
                <a:solidFill>
                  <a:srgbClr val="252525"/>
                </a:solidFill>
                <a:latin typeface="Arial"/>
                <a:ea typeface="Arial"/>
                <a:cs typeface="Arial"/>
                <a:sym typeface="Arial"/>
              </a:rPr>
              <a:t> The TSS will significantly reduce the time and effort involved in the trainee selection process, improve the quality of selection, and provide a better experience for all stakeholders.</a:t>
            </a:r>
            <a:endParaRPr sz="1200">
              <a:solidFill>
                <a:srgbClr val="252525"/>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771650" y="291225"/>
            <a:ext cx="45279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300">
                <a:solidFill>
                  <a:srgbClr val="252525"/>
                </a:solidFill>
                <a:latin typeface="Arial"/>
                <a:ea typeface="Arial"/>
                <a:cs typeface="Arial"/>
                <a:sym typeface="Arial"/>
              </a:rPr>
              <a:t>Enhancement Proposal - Future Features:</a:t>
            </a:r>
            <a:endParaRPr sz="6100"/>
          </a:p>
        </p:txBody>
      </p:sp>
      <p:sp>
        <p:nvSpPr>
          <p:cNvPr id="189" name="Google Shape;189;p32"/>
          <p:cNvSpPr txBox="1"/>
          <p:nvPr>
            <p:ph idx="4294967295" type="body"/>
          </p:nvPr>
        </p:nvSpPr>
        <p:spPr>
          <a:xfrm>
            <a:off x="865875" y="928025"/>
            <a:ext cx="8076600" cy="39075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1100">
                <a:solidFill>
                  <a:srgbClr val="252525"/>
                </a:solidFill>
                <a:latin typeface="Arial"/>
                <a:ea typeface="Arial"/>
                <a:cs typeface="Arial"/>
                <a:sym typeface="Arial"/>
              </a:rPr>
              <a:t> </a:t>
            </a:r>
            <a:r>
              <a:rPr lang="en" sz="4700">
                <a:solidFill>
                  <a:srgbClr val="252525"/>
                </a:solidFill>
                <a:latin typeface="Arial"/>
                <a:ea typeface="Arial"/>
                <a:cs typeface="Arial"/>
                <a:sym typeface="Arial"/>
              </a:rPr>
              <a:t>The Trainee Selection System (TSS) can be further enhanced by adding the following features in the future:</a:t>
            </a:r>
            <a:endParaRPr sz="4700">
              <a:solidFill>
                <a:srgbClr val="252525"/>
              </a:solidFill>
              <a:latin typeface="Arial"/>
              <a:ea typeface="Arial"/>
              <a:cs typeface="Arial"/>
              <a:sym typeface="Arial"/>
            </a:endParaRPr>
          </a:p>
          <a:p>
            <a:pPr indent="-296862" lvl="0" marL="457200" rtl="0" algn="l">
              <a:lnSpc>
                <a:spcPct val="150000"/>
              </a:lnSpc>
              <a:spcBef>
                <a:spcPts val="1200"/>
              </a:spcBef>
              <a:spcAft>
                <a:spcPts val="0"/>
              </a:spcAft>
              <a:buClr>
                <a:srgbClr val="252525"/>
              </a:buClr>
              <a:buSzPct val="100000"/>
              <a:buFont typeface="Arial"/>
              <a:buChar char="➢"/>
            </a:pPr>
            <a:r>
              <a:rPr b="1" lang="en" sz="4300">
                <a:solidFill>
                  <a:srgbClr val="252525"/>
                </a:solidFill>
                <a:latin typeface="Arial"/>
                <a:ea typeface="Arial"/>
                <a:cs typeface="Arial"/>
                <a:sym typeface="Arial"/>
              </a:rPr>
              <a:t>Automated Interview Scheduling:</a:t>
            </a:r>
            <a:r>
              <a:rPr lang="en" sz="4300">
                <a:solidFill>
                  <a:srgbClr val="252525"/>
                </a:solidFill>
                <a:latin typeface="Arial"/>
                <a:ea typeface="Arial"/>
                <a:cs typeface="Arial"/>
                <a:sym typeface="Arial"/>
              </a:rPr>
              <a:t> Integrate a scheduling system to automate the interview process, allowing applicants to select their preferred interview slots.</a:t>
            </a:r>
            <a:endParaRPr sz="4300">
              <a:solidFill>
                <a:srgbClr val="252525"/>
              </a:solidFill>
              <a:latin typeface="Arial"/>
              <a:ea typeface="Arial"/>
              <a:cs typeface="Arial"/>
              <a:sym typeface="Arial"/>
            </a:endParaRPr>
          </a:p>
          <a:p>
            <a:pPr indent="-296862" lvl="0" marL="457200" rtl="0" algn="l">
              <a:lnSpc>
                <a:spcPct val="150000"/>
              </a:lnSpc>
              <a:spcBef>
                <a:spcPts val="0"/>
              </a:spcBef>
              <a:spcAft>
                <a:spcPts val="0"/>
              </a:spcAft>
              <a:buClr>
                <a:srgbClr val="252525"/>
              </a:buClr>
              <a:buSzPct val="100000"/>
              <a:buFont typeface="Arial"/>
              <a:buChar char="➢"/>
            </a:pPr>
            <a:r>
              <a:rPr b="1" lang="en" sz="4300">
                <a:solidFill>
                  <a:srgbClr val="252525"/>
                </a:solidFill>
                <a:latin typeface="Arial"/>
                <a:ea typeface="Arial"/>
                <a:cs typeface="Arial"/>
                <a:sym typeface="Arial"/>
              </a:rPr>
              <a:t>Automated Skill Assessment:</a:t>
            </a:r>
            <a:r>
              <a:rPr lang="en" sz="4300">
                <a:solidFill>
                  <a:srgbClr val="252525"/>
                </a:solidFill>
                <a:latin typeface="Arial"/>
                <a:ea typeface="Arial"/>
                <a:cs typeface="Arial"/>
                <a:sym typeface="Arial"/>
              </a:rPr>
              <a:t> Implement automated skill assessment tools to evaluate applicants' technical capabilities and knowledge.</a:t>
            </a:r>
            <a:endParaRPr sz="4300">
              <a:solidFill>
                <a:srgbClr val="252525"/>
              </a:solidFill>
              <a:latin typeface="Arial"/>
              <a:ea typeface="Arial"/>
              <a:cs typeface="Arial"/>
              <a:sym typeface="Arial"/>
            </a:endParaRPr>
          </a:p>
          <a:p>
            <a:pPr indent="-296862" lvl="0" marL="457200" rtl="0" algn="l">
              <a:lnSpc>
                <a:spcPct val="150000"/>
              </a:lnSpc>
              <a:spcBef>
                <a:spcPts val="0"/>
              </a:spcBef>
              <a:spcAft>
                <a:spcPts val="0"/>
              </a:spcAft>
              <a:buClr>
                <a:srgbClr val="252525"/>
              </a:buClr>
              <a:buSzPct val="100000"/>
              <a:buFont typeface="Arial"/>
              <a:buChar char="➢"/>
            </a:pPr>
            <a:r>
              <a:rPr b="1" lang="en" sz="4300">
                <a:solidFill>
                  <a:srgbClr val="252525"/>
                </a:solidFill>
                <a:latin typeface="Arial"/>
                <a:ea typeface="Arial"/>
                <a:cs typeface="Arial"/>
                <a:sym typeface="Arial"/>
              </a:rPr>
              <a:t>Applicant Analytics:</a:t>
            </a:r>
            <a:r>
              <a:rPr lang="en" sz="4300">
                <a:solidFill>
                  <a:srgbClr val="252525"/>
                </a:solidFill>
                <a:latin typeface="Arial"/>
                <a:ea typeface="Arial"/>
                <a:cs typeface="Arial"/>
                <a:sym typeface="Arial"/>
              </a:rPr>
              <a:t> Provide analytics and insights to administrators on applicant demographics, qualifications, and performance in different stages of the selection process.</a:t>
            </a:r>
            <a:r>
              <a:rPr b="1" lang="en" sz="4300">
                <a:solidFill>
                  <a:srgbClr val="252525"/>
                </a:solidFill>
                <a:latin typeface="Arial"/>
                <a:ea typeface="Arial"/>
                <a:cs typeface="Arial"/>
                <a:sym typeface="Arial"/>
              </a:rPr>
              <a:t>Social Media Integration:</a:t>
            </a:r>
            <a:r>
              <a:rPr lang="en" sz="4300">
                <a:solidFill>
                  <a:srgbClr val="252525"/>
                </a:solidFill>
                <a:latin typeface="Arial"/>
                <a:ea typeface="Arial"/>
                <a:cs typeface="Arial"/>
                <a:sym typeface="Arial"/>
              </a:rPr>
              <a:t>Allow applicants to use social media profiles for quick registration and authentication, making the process more convenien</a:t>
            </a:r>
            <a:r>
              <a:rPr lang="en" sz="1100">
                <a:solidFill>
                  <a:srgbClr val="252525"/>
                </a:solidFill>
                <a:latin typeface="Arial"/>
                <a:ea typeface="Arial"/>
                <a:cs typeface="Arial"/>
                <a:sym typeface="Arial"/>
              </a:rPr>
              <a:t>t.</a:t>
            </a:r>
            <a:endParaRPr sz="4300">
              <a:solidFill>
                <a:srgbClr val="252525"/>
              </a:solidFill>
              <a:latin typeface="Arial"/>
              <a:ea typeface="Arial"/>
              <a:cs typeface="Arial"/>
              <a:sym typeface="Arial"/>
            </a:endParaRPr>
          </a:p>
          <a:p>
            <a:pPr indent="-296862" lvl="0" marL="457200" rtl="0" algn="l">
              <a:lnSpc>
                <a:spcPct val="150000"/>
              </a:lnSpc>
              <a:spcBef>
                <a:spcPts val="0"/>
              </a:spcBef>
              <a:spcAft>
                <a:spcPts val="0"/>
              </a:spcAft>
              <a:buClr>
                <a:srgbClr val="252525"/>
              </a:buClr>
              <a:buSzPct val="100000"/>
              <a:buFont typeface="Arial"/>
              <a:buChar char="➢"/>
            </a:pPr>
            <a:r>
              <a:rPr b="1" lang="en" sz="4300">
                <a:solidFill>
                  <a:srgbClr val="252525"/>
                </a:solidFill>
                <a:latin typeface="Arial"/>
                <a:ea typeface="Arial"/>
                <a:cs typeface="Arial"/>
                <a:sym typeface="Arial"/>
              </a:rPr>
              <a:t>Applicant Analytics:</a:t>
            </a:r>
            <a:r>
              <a:rPr lang="en" sz="4300">
                <a:solidFill>
                  <a:srgbClr val="252525"/>
                </a:solidFill>
                <a:latin typeface="Arial"/>
                <a:ea typeface="Arial"/>
                <a:cs typeface="Arial"/>
                <a:sym typeface="Arial"/>
              </a:rPr>
              <a:t> Provide analytics and insights to administrators on applicant demographics, qualifications, and performance in different stages of the selection process.</a:t>
            </a:r>
            <a:endParaRPr sz="4300">
              <a:solidFill>
                <a:srgbClr val="252525"/>
              </a:solidFill>
              <a:latin typeface="Arial"/>
              <a:ea typeface="Arial"/>
              <a:cs typeface="Arial"/>
              <a:sym typeface="Arial"/>
            </a:endParaRPr>
          </a:p>
          <a:p>
            <a:pPr indent="-296862" lvl="0" marL="457200" rtl="0" algn="l">
              <a:lnSpc>
                <a:spcPct val="150000"/>
              </a:lnSpc>
              <a:spcBef>
                <a:spcPts val="0"/>
              </a:spcBef>
              <a:spcAft>
                <a:spcPts val="0"/>
              </a:spcAft>
              <a:buClr>
                <a:srgbClr val="252525"/>
              </a:buClr>
              <a:buSzPct val="100000"/>
              <a:buFont typeface="Arial"/>
              <a:buChar char="➢"/>
            </a:pPr>
            <a:r>
              <a:rPr b="1" lang="en" sz="4300">
                <a:solidFill>
                  <a:srgbClr val="252525"/>
                </a:solidFill>
                <a:latin typeface="Arial"/>
                <a:ea typeface="Arial"/>
                <a:cs typeface="Arial"/>
                <a:sym typeface="Arial"/>
              </a:rPr>
              <a:t>AI-driven Candidate Matching:</a:t>
            </a:r>
            <a:r>
              <a:rPr lang="en" sz="4300">
                <a:solidFill>
                  <a:srgbClr val="252525"/>
                </a:solidFill>
                <a:latin typeface="Arial"/>
                <a:ea typeface="Arial"/>
                <a:cs typeface="Arial"/>
                <a:sym typeface="Arial"/>
              </a:rPr>
              <a:t>Utilize artificial intelligence (AI) algorithms to match applicant skills and qualifications with job requirements for better candidate selection.</a:t>
            </a:r>
            <a:endParaRPr sz="4300">
              <a:solidFill>
                <a:srgbClr val="252525"/>
              </a:solidFill>
              <a:latin typeface="Arial"/>
              <a:ea typeface="Arial"/>
              <a:cs typeface="Arial"/>
              <a:sym typeface="Arial"/>
            </a:endParaRPr>
          </a:p>
          <a:p>
            <a:pPr indent="0" lvl="0" marL="457200" rtl="0" algn="l">
              <a:lnSpc>
                <a:spcPct val="100000"/>
              </a:lnSpc>
              <a:spcBef>
                <a:spcPts val="1200"/>
              </a:spcBef>
              <a:spcAft>
                <a:spcPts val="0"/>
              </a:spcAft>
              <a:buNone/>
            </a:pPr>
            <a:r>
              <a:t/>
            </a:r>
            <a:endParaRPr sz="1100">
              <a:solidFill>
                <a:srgbClr val="252525"/>
              </a:solidFill>
              <a:latin typeface="Arial"/>
              <a:ea typeface="Arial"/>
              <a:cs typeface="Arial"/>
              <a:sym typeface="Arial"/>
            </a:endParaRPr>
          </a:p>
          <a:p>
            <a:pPr indent="0" lvl="0" marL="914400" rtl="0" algn="l">
              <a:lnSpc>
                <a:spcPct val="150000"/>
              </a:lnSpc>
              <a:spcBef>
                <a:spcPts val="1200"/>
              </a:spcBef>
              <a:spcAft>
                <a:spcPts val="0"/>
              </a:spcAft>
              <a:buNone/>
            </a:pPr>
            <a:r>
              <a:t/>
            </a:r>
            <a:endParaRPr>
              <a:solidFill>
                <a:srgbClr val="252525"/>
              </a:solidFill>
              <a:latin typeface="Arial"/>
              <a:ea typeface="Arial"/>
              <a:cs typeface="Arial"/>
              <a:sym typeface="Arial"/>
            </a:endParaRPr>
          </a:p>
          <a:p>
            <a:pPr indent="0" lvl="0" marL="0" rtl="0" algn="l">
              <a:lnSpc>
                <a:spcPct val="150000"/>
              </a:lnSpc>
              <a:spcBef>
                <a:spcPts val="1200"/>
              </a:spcBef>
              <a:spcAft>
                <a:spcPts val="0"/>
              </a:spcAft>
              <a:buNone/>
            </a:pPr>
            <a:r>
              <a:t/>
            </a:r>
            <a:endParaRPr b="1" sz="1500">
              <a:solidFill>
                <a:srgbClr val="252525"/>
              </a:solidFill>
              <a:latin typeface="Arial"/>
              <a:ea typeface="Arial"/>
              <a:cs typeface="Arial"/>
              <a:sym typeface="Arial"/>
            </a:endParaRPr>
          </a:p>
          <a:p>
            <a:pPr indent="0" lvl="0" marL="457200" rtl="0" algn="l">
              <a:spcBef>
                <a:spcPts val="1200"/>
              </a:spcBef>
              <a:spcAft>
                <a:spcPts val="0"/>
              </a:spcAft>
              <a:buNone/>
            </a:pPr>
            <a:r>
              <a:t/>
            </a:r>
            <a:endParaRPr sz="1100">
              <a:solidFill>
                <a:srgbClr val="252525"/>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405225" y="-730650"/>
            <a:ext cx="6227100" cy="542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771650" y="291225"/>
            <a:ext cx="45279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00">
                <a:solidFill>
                  <a:srgbClr val="252525"/>
                </a:solidFill>
                <a:latin typeface="Arial"/>
                <a:ea typeface="Arial"/>
                <a:cs typeface="Arial"/>
                <a:sym typeface="Arial"/>
              </a:rPr>
              <a:t>Feature List:</a:t>
            </a:r>
            <a:endParaRPr sz="3920"/>
          </a:p>
        </p:txBody>
      </p:sp>
      <p:sp>
        <p:nvSpPr>
          <p:cNvPr id="72" name="Google Shape;72;p15"/>
          <p:cNvSpPr txBox="1"/>
          <p:nvPr>
            <p:ph idx="4294967295" type="body"/>
          </p:nvPr>
        </p:nvSpPr>
        <p:spPr>
          <a:xfrm>
            <a:off x="865875" y="896325"/>
            <a:ext cx="8076600" cy="3939300"/>
          </a:xfrm>
          <a:prstGeom prst="rect">
            <a:avLst/>
          </a:prstGeom>
        </p:spPr>
        <p:txBody>
          <a:bodyPr anchorCtr="0" anchor="t" bIns="91425" lIns="91425" spcFirstLastPara="1" rIns="91425" wrap="square" tIns="91425">
            <a:normAutofit fontScale="25000" lnSpcReduction="20000"/>
          </a:bodyPr>
          <a:lstStyle/>
          <a:p>
            <a:pPr indent="-292100" lvl="0" marL="457200" rtl="0" algn="l">
              <a:lnSpc>
                <a:spcPct val="150000"/>
              </a:lnSpc>
              <a:spcBef>
                <a:spcPts val="1200"/>
              </a:spcBef>
              <a:spcAft>
                <a:spcPts val="0"/>
              </a:spcAft>
              <a:buClr>
                <a:srgbClr val="252525"/>
              </a:buClr>
              <a:buSzPct val="100000"/>
              <a:buFont typeface="Arial"/>
              <a:buAutoNum type="arabicPeriod"/>
            </a:pPr>
            <a:r>
              <a:rPr b="1" lang="en" sz="4000">
                <a:solidFill>
                  <a:srgbClr val="252525"/>
                </a:solidFill>
                <a:latin typeface="Arial"/>
                <a:ea typeface="Arial"/>
                <a:cs typeface="Arial"/>
                <a:sym typeface="Arial"/>
              </a:rPr>
              <a:t>Applicants Registration:</a:t>
            </a:r>
            <a:endParaRPr b="1"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Applicants can register by providing personal information such as first name, last name, gender, date of birth, a valid Gmail account, and a contact number.</a:t>
            </a:r>
            <a:endParaRPr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Educational details like degree name, educational institute, CGPA, and passing year are required during registration.</a:t>
            </a:r>
            <a:endParaRPr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The system allows applicants to upload their photo and CV/resume.</a:t>
            </a:r>
            <a:endParaRPr sz="4000">
              <a:solidFill>
                <a:srgbClr val="252525"/>
              </a:solidFill>
              <a:latin typeface="Arial"/>
              <a:ea typeface="Arial"/>
              <a:cs typeface="Arial"/>
              <a:sym typeface="Arial"/>
            </a:endParaRPr>
          </a:p>
          <a:p>
            <a:pPr indent="-292100" lvl="0" marL="457200" rtl="0" algn="l">
              <a:lnSpc>
                <a:spcPct val="150000"/>
              </a:lnSpc>
              <a:spcBef>
                <a:spcPts val="0"/>
              </a:spcBef>
              <a:spcAft>
                <a:spcPts val="0"/>
              </a:spcAft>
              <a:buClr>
                <a:srgbClr val="252525"/>
              </a:buClr>
              <a:buSzPct val="100000"/>
              <a:buFont typeface="Arial"/>
              <a:buAutoNum type="arabicPeriod"/>
            </a:pPr>
            <a:r>
              <a:rPr b="1" lang="en" sz="4000">
                <a:solidFill>
                  <a:srgbClr val="252525"/>
                </a:solidFill>
                <a:latin typeface="Arial"/>
                <a:ea typeface="Arial"/>
                <a:cs typeface="Arial"/>
                <a:sym typeface="Arial"/>
              </a:rPr>
              <a:t>Apply for the Desired Circular:</a:t>
            </a:r>
            <a:endParaRPr b="1"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Registered applicants can browse and apply for different job circulars based on their preferences.</a:t>
            </a:r>
            <a:endParaRPr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After reviewing the available job posts, applicants can apply for the desired circular.</a:t>
            </a:r>
            <a:endParaRPr sz="4000">
              <a:solidFill>
                <a:srgbClr val="252525"/>
              </a:solidFill>
              <a:latin typeface="Arial"/>
              <a:ea typeface="Arial"/>
              <a:cs typeface="Arial"/>
              <a:sym typeface="Arial"/>
            </a:endParaRPr>
          </a:p>
          <a:p>
            <a:pPr indent="-292100" lvl="0" marL="457200" rtl="0" algn="l">
              <a:lnSpc>
                <a:spcPct val="150000"/>
              </a:lnSpc>
              <a:spcBef>
                <a:spcPts val="0"/>
              </a:spcBef>
              <a:spcAft>
                <a:spcPts val="0"/>
              </a:spcAft>
              <a:buClr>
                <a:srgbClr val="252525"/>
              </a:buClr>
              <a:buSzPct val="100000"/>
              <a:buFont typeface="Arial"/>
              <a:buAutoNum type="arabicPeriod"/>
            </a:pPr>
            <a:r>
              <a:rPr b="1" lang="en" sz="4000">
                <a:solidFill>
                  <a:srgbClr val="252525"/>
                </a:solidFill>
                <a:latin typeface="Arial"/>
                <a:ea typeface="Arial"/>
                <a:cs typeface="Arial"/>
                <a:sym typeface="Arial"/>
              </a:rPr>
              <a:t>Approval of Applicants:</a:t>
            </a:r>
            <a:endParaRPr b="1"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Admins can view all applicant information and sort it based on job post, gender, degree name, educational institute, CGPA, and passing year.</a:t>
            </a:r>
            <a:endParaRPr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Admins can mark applicants as Approved for Interview for specific job circulars.</a:t>
            </a:r>
            <a:endParaRPr sz="4000">
              <a:solidFill>
                <a:srgbClr val="252525"/>
              </a:solidFill>
              <a:latin typeface="Arial"/>
              <a:ea typeface="Arial"/>
              <a:cs typeface="Arial"/>
              <a:sym typeface="Arial"/>
            </a:endParaRPr>
          </a:p>
          <a:p>
            <a:pPr indent="-292100" lvl="0" marL="457200" rtl="0" algn="l">
              <a:lnSpc>
                <a:spcPct val="150000"/>
              </a:lnSpc>
              <a:spcBef>
                <a:spcPts val="0"/>
              </a:spcBef>
              <a:spcAft>
                <a:spcPts val="0"/>
              </a:spcAft>
              <a:buClr>
                <a:srgbClr val="252525"/>
              </a:buClr>
              <a:buSzPct val="100000"/>
              <a:buFont typeface="Arial"/>
              <a:buAutoNum type="arabicPeriod"/>
            </a:pPr>
            <a:r>
              <a:rPr b="1" lang="en" sz="4000">
                <a:solidFill>
                  <a:srgbClr val="252525"/>
                </a:solidFill>
                <a:latin typeface="Arial"/>
                <a:ea typeface="Arial"/>
                <a:cs typeface="Arial"/>
                <a:sym typeface="Arial"/>
              </a:rPr>
              <a:t>Admit Card Generation:</a:t>
            </a:r>
            <a:endParaRPr b="1"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The system automatically generates unique admit cards for selected applicants.</a:t>
            </a:r>
            <a:endParaRPr sz="4000">
              <a:solidFill>
                <a:srgbClr val="252525"/>
              </a:solidFill>
              <a:latin typeface="Arial"/>
              <a:ea typeface="Arial"/>
              <a:cs typeface="Arial"/>
              <a:sym typeface="Arial"/>
            </a:endParaRPr>
          </a:p>
          <a:p>
            <a:pPr indent="-292100" lvl="1" marL="914400" rtl="0" algn="l">
              <a:lnSpc>
                <a:spcPct val="150000"/>
              </a:lnSpc>
              <a:spcBef>
                <a:spcPts val="0"/>
              </a:spcBef>
              <a:spcAft>
                <a:spcPts val="0"/>
              </a:spcAft>
              <a:buClr>
                <a:srgbClr val="252525"/>
              </a:buClr>
              <a:buSzPct val="100000"/>
              <a:buFont typeface="Arial"/>
              <a:buChar char="○"/>
            </a:pPr>
            <a:r>
              <a:rPr lang="en" sz="4000">
                <a:solidFill>
                  <a:srgbClr val="252525"/>
                </a:solidFill>
                <a:latin typeface="Arial"/>
                <a:ea typeface="Arial"/>
                <a:cs typeface="Arial"/>
                <a:sym typeface="Arial"/>
              </a:rPr>
              <a:t>Admit cards include a serial number and QR code for personal identification.</a:t>
            </a:r>
            <a:endParaRPr sz="4000">
              <a:solidFill>
                <a:srgbClr val="252525"/>
              </a:solidFill>
              <a:latin typeface="Arial"/>
              <a:ea typeface="Arial"/>
              <a:cs typeface="Arial"/>
              <a:sym typeface="Arial"/>
            </a:endParaRPr>
          </a:p>
          <a:p>
            <a:pPr indent="0" lvl="0" marL="457200" rtl="0" algn="l">
              <a:spcBef>
                <a:spcPts val="1200"/>
              </a:spcBef>
              <a:spcAft>
                <a:spcPts val="0"/>
              </a:spcAft>
              <a:buNone/>
            </a:pPr>
            <a:r>
              <a:t/>
            </a:r>
            <a:endParaRPr sz="1100">
              <a:solidFill>
                <a:srgbClr val="252525"/>
              </a:solidFill>
              <a:latin typeface="Arial"/>
              <a:ea typeface="Arial"/>
              <a:cs typeface="Arial"/>
              <a:sym typeface="Arial"/>
            </a:endParaRPr>
          </a:p>
          <a:p>
            <a:pPr indent="0" lvl="0" marL="457200" rtl="0" algn="l">
              <a:spcBef>
                <a:spcPts val="1200"/>
              </a:spcBef>
              <a:spcAft>
                <a:spcPts val="0"/>
              </a:spcAft>
              <a:buNone/>
            </a:pPr>
            <a:r>
              <a:t/>
            </a:r>
            <a:endParaRPr b="1" sz="1100">
              <a:solidFill>
                <a:srgbClr val="252525"/>
              </a:solidFill>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771650" y="291225"/>
            <a:ext cx="45279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00">
                <a:solidFill>
                  <a:srgbClr val="252525"/>
                </a:solidFill>
                <a:latin typeface="Arial"/>
                <a:ea typeface="Arial"/>
                <a:cs typeface="Arial"/>
                <a:sym typeface="Arial"/>
              </a:rPr>
              <a:t>Feature List:</a:t>
            </a:r>
            <a:endParaRPr sz="3920"/>
          </a:p>
        </p:txBody>
      </p:sp>
      <p:sp>
        <p:nvSpPr>
          <p:cNvPr id="78" name="Google Shape;78;p16"/>
          <p:cNvSpPr txBox="1"/>
          <p:nvPr>
            <p:ph idx="4294967295" type="body"/>
          </p:nvPr>
        </p:nvSpPr>
        <p:spPr>
          <a:xfrm>
            <a:off x="596975" y="1097250"/>
            <a:ext cx="8076600" cy="37128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rPr b="1" lang="en" sz="1100">
                <a:solidFill>
                  <a:srgbClr val="252525"/>
                </a:solidFill>
                <a:latin typeface="Arial"/>
                <a:ea typeface="Arial"/>
                <a:cs typeface="Arial"/>
                <a:sym typeface="Arial"/>
              </a:rPr>
              <a:t>5.   </a:t>
            </a:r>
            <a:r>
              <a:rPr b="1" lang="en" sz="1100">
                <a:solidFill>
                  <a:srgbClr val="252525"/>
                </a:solidFill>
                <a:latin typeface="Arial"/>
                <a:ea typeface="Arial"/>
                <a:cs typeface="Arial"/>
                <a:sym typeface="Arial"/>
              </a:rPr>
              <a:t>Track Participants in the Exams (Hidden Code on Copies):</a:t>
            </a:r>
            <a:endParaRPr b="1" sz="1100">
              <a:solidFill>
                <a:srgbClr val="252525"/>
              </a:solidFill>
              <a:latin typeface="Arial"/>
              <a:ea typeface="Arial"/>
              <a:cs typeface="Arial"/>
              <a:sym typeface="Arial"/>
            </a:endParaRPr>
          </a:p>
          <a:p>
            <a:pPr indent="-298450" lvl="1" marL="914400" rtl="0" algn="l">
              <a:spcBef>
                <a:spcPts val="1200"/>
              </a:spcBef>
              <a:spcAft>
                <a:spcPts val="0"/>
              </a:spcAft>
              <a:buClr>
                <a:srgbClr val="252525"/>
              </a:buClr>
              <a:buSzPts val="1100"/>
              <a:buFont typeface="Arial"/>
              <a:buChar char="○"/>
            </a:pPr>
            <a:r>
              <a:rPr lang="en" sz="1100">
                <a:solidFill>
                  <a:srgbClr val="252525"/>
                </a:solidFill>
                <a:latin typeface="Arial"/>
                <a:ea typeface="Arial"/>
                <a:cs typeface="Arial"/>
                <a:sym typeface="Arial"/>
              </a:rPr>
              <a:t>The system generates a unique code for each participant's answer sheet during the written exam.</a:t>
            </a:r>
            <a:endParaRPr sz="1100">
              <a:solidFill>
                <a:srgbClr val="252525"/>
              </a:solidFill>
              <a:latin typeface="Arial"/>
              <a:ea typeface="Arial"/>
              <a:cs typeface="Arial"/>
              <a:sym typeface="Arial"/>
            </a:endParaRPr>
          </a:p>
          <a:p>
            <a:pPr indent="-298450" lvl="1" marL="914400" rtl="0" algn="l">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The unique code is stored for future reference.</a:t>
            </a:r>
            <a:endParaRPr sz="1100">
              <a:solidFill>
                <a:srgbClr val="252525"/>
              </a:solidFill>
              <a:latin typeface="Arial"/>
              <a:ea typeface="Arial"/>
              <a:cs typeface="Arial"/>
              <a:sym typeface="Arial"/>
            </a:endParaRPr>
          </a:p>
          <a:p>
            <a:pPr indent="0" lvl="0" marL="457200" rtl="0" algn="l">
              <a:spcBef>
                <a:spcPts val="1200"/>
              </a:spcBef>
              <a:spcAft>
                <a:spcPts val="0"/>
              </a:spcAft>
              <a:buNone/>
            </a:pPr>
            <a:r>
              <a:rPr b="1" lang="en" sz="1100">
                <a:solidFill>
                  <a:srgbClr val="252525"/>
                </a:solidFill>
                <a:latin typeface="Arial"/>
                <a:ea typeface="Arial"/>
                <a:cs typeface="Arial"/>
                <a:sym typeface="Arial"/>
              </a:rPr>
              <a:t>6.   </a:t>
            </a:r>
            <a:r>
              <a:rPr b="1" lang="en" sz="1100">
                <a:solidFill>
                  <a:srgbClr val="252525"/>
                </a:solidFill>
                <a:latin typeface="Arial"/>
                <a:ea typeface="Arial"/>
                <a:cs typeface="Arial"/>
                <a:sym typeface="Arial"/>
              </a:rPr>
              <a:t>Upload the marks of the Participants:</a:t>
            </a:r>
            <a:endParaRPr b="1" sz="1100">
              <a:solidFill>
                <a:srgbClr val="252525"/>
              </a:solidFill>
              <a:latin typeface="Arial"/>
              <a:ea typeface="Arial"/>
              <a:cs typeface="Arial"/>
              <a:sym typeface="Arial"/>
            </a:endParaRPr>
          </a:p>
          <a:p>
            <a:pPr indent="-298450" lvl="1" marL="914400" rtl="0" algn="l">
              <a:spcBef>
                <a:spcPts val="1200"/>
              </a:spcBef>
              <a:spcAft>
                <a:spcPts val="0"/>
              </a:spcAft>
              <a:buClr>
                <a:srgbClr val="252525"/>
              </a:buClr>
              <a:buSzPts val="1100"/>
              <a:buFont typeface="Arial"/>
              <a:buChar char="○"/>
            </a:pPr>
            <a:r>
              <a:rPr lang="en" sz="1100">
                <a:solidFill>
                  <a:srgbClr val="252525"/>
                </a:solidFill>
                <a:latin typeface="Arial"/>
                <a:ea typeface="Arial"/>
                <a:cs typeface="Arial"/>
                <a:sym typeface="Arial"/>
              </a:rPr>
              <a:t>Assigned evaluators can upload marks for each candidate based on different evaluation categories.</a:t>
            </a:r>
            <a:endParaRPr sz="1100">
              <a:solidFill>
                <a:srgbClr val="252525"/>
              </a:solidFill>
              <a:latin typeface="Arial"/>
              <a:ea typeface="Arial"/>
              <a:cs typeface="Arial"/>
              <a:sym typeface="Arial"/>
            </a:endParaRPr>
          </a:p>
          <a:p>
            <a:pPr indent="0" lvl="0" marL="457200" rtl="0" algn="l">
              <a:spcBef>
                <a:spcPts val="1200"/>
              </a:spcBef>
              <a:spcAft>
                <a:spcPts val="0"/>
              </a:spcAft>
              <a:buNone/>
            </a:pPr>
            <a:r>
              <a:rPr b="1" lang="en" sz="1100">
                <a:solidFill>
                  <a:srgbClr val="252525"/>
                </a:solidFill>
                <a:latin typeface="Arial"/>
                <a:ea typeface="Arial"/>
                <a:cs typeface="Arial"/>
                <a:sym typeface="Arial"/>
              </a:rPr>
              <a:t>7.  </a:t>
            </a:r>
            <a:r>
              <a:rPr b="1" lang="en" sz="1100">
                <a:solidFill>
                  <a:srgbClr val="252525"/>
                </a:solidFill>
                <a:latin typeface="Arial"/>
                <a:ea typeface="Arial"/>
                <a:cs typeface="Arial"/>
                <a:sym typeface="Arial"/>
              </a:rPr>
              <a:t>Internal Mailing System to Send Necessary Emails:</a:t>
            </a:r>
            <a:endParaRPr b="1" sz="1100">
              <a:solidFill>
                <a:srgbClr val="252525"/>
              </a:solidFill>
              <a:latin typeface="Arial"/>
              <a:ea typeface="Arial"/>
              <a:cs typeface="Arial"/>
              <a:sym typeface="Arial"/>
            </a:endParaRPr>
          </a:p>
          <a:p>
            <a:pPr indent="-298450" lvl="1" marL="914400" rtl="0" algn="l">
              <a:spcBef>
                <a:spcPts val="1200"/>
              </a:spcBef>
              <a:spcAft>
                <a:spcPts val="0"/>
              </a:spcAft>
              <a:buClr>
                <a:srgbClr val="252525"/>
              </a:buClr>
              <a:buSzPts val="1100"/>
              <a:buFont typeface="Arial"/>
              <a:buChar char="○"/>
            </a:pPr>
            <a:r>
              <a:rPr lang="en" sz="1100">
                <a:solidFill>
                  <a:srgbClr val="252525"/>
                </a:solidFill>
                <a:latin typeface="Arial"/>
                <a:ea typeface="Arial"/>
                <a:cs typeface="Arial"/>
                <a:sym typeface="Arial"/>
              </a:rPr>
              <a:t>The system integrates a mailing service to send emails to applicants regarding their application status, interview invitations, and exam results.</a:t>
            </a:r>
            <a:endParaRPr sz="1100">
              <a:solidFill>
                <a:srgbClr val="252525"/>
              </a:solidFill>
              <a:latin typeface="Arial"/>
              <a:ea typeface="Arial"/>
              <a:cs typeface="Arial"/>
              <a:sym typeface="Arial"/>
            </a:endParaRPr>
          </a:p>
          <a:p>
            <a:pPr indent="0" lvl="0" marL="457200" rtl="0" algn="l">
              <a:spcBef>
                <a:spcPts val="1200"/>
              </a:spcBef>
              <a:spcAft>
                <a:spcPts val="0"/>
              </a:spcAft>
              <a:buNone/>
            </a:pPr>
            <a:r>
              <a:t/>
            </a:r>
            <a:endParaRPr b="1" sz="1100">
              <a:solidFill>
                <a:srgbClr val="252525"/>
              </a:solidFill>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771650" y="291225"/>
            <a:ext cx="45279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00">
                <a:solidFill>
                  <a:srgbClr val="252525"/>
                </a:solidFill>
                <a:latin typeface="Arial"/>
                <a:ea typeface="Arial"/>
                <a:cs typeface="Arial"/>
                <a:sym typeface="Arial"/>
              </a:rPr>
              <a:t>Feature List:</a:t>
            </a:r>
            <a:endParaRPr sz="3920"/>
          </a:p>
        </p:txBody>
      </p:sp>
      <p:sp>
        <p:nvSpPr>
          <p:cNvPr id="84" name="Google Shape;84;p17"/>
          <p:cNvSpPr txBox="1"/>
          <p:nvPr>
            <p:ph idx="4294967295" type="body"/>
          </p:nvPr>
        </p:nvSpPr>
        <p:spPr>
          <a:xfrm>
            <a:off x="518675" y="1127150"/>
            <a:ext cx="8423700" cy="37086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rPr b="1" lang="en" sz="1100">
                <a:solidFill>
                  <a:srgbClr val="252525"/>
                </a:solidFill>
                <a:latin typeface="Arial"/>
                <a:ea typeface="Arial"/>
                <a:cs typeface="Arial"/>
                <a:sym typeface="Arial"/>
              </a:rPr>
              <a:t>8.  </a:t>
            </a:r>
            <a:r>
              <a:rPr b="1" lang="en" sz="1100">
                <a:solidFill>
                  <a:srgbClr val="252525"/>
                </a:solidFill>
                <a:latin typeface="Arial"/>
                <a:ea typeface="Arial"/>
                <a:cs typeface="Arial"/>
                <a:sym typeface="Arial"/>
              </a:rPr>
              <a:t>Applicant Dashboard, Notice Board:</a:t>
            </a:r>
            <a:br>
              <a:rPr b="1" lang="en" sz="1100">
                <a:solidFill>
                  <a:srgbClr val="252525"/>
                </a:solidFill>
                <a:latin typeface="Arial"/>
                <a:ea typeface="Arial"/>
                <a:cs typeface="Arial"/>
                <a:sym typeface="Arial"/>
              </a:rPr>
            </a:br>
            <a:r>
              <a:rPr lang="en" sz="1100">
                <a:solidFill>
                  <a:srgbClr val="252525"/>
                </a:solidFill>
                <a:latin typeface="Arial"/>
                <a:ea typeface="Arial"/>
                <a:cs typeface="Arial"/>
                <a:sym typeface="Arial"/>
              </a:rPr>
              <a:t>Applicants have access to a dashboard to view their application status and notices.The notice board displays updates on interview invitations, exam results, etc.</a:t>
            </a:r>
            <a:endParaRPr sz="1100">
              <a:solidFill>
                <a:srgbClr val="252525"/>
              </a:solidFill>
              <a:latin typeface="Arial"/>
              <a:ea typeface="Arial"/>
              <a:cs typeface="Arial"/>
              <a:sym typeface="Arial"/>
            </a:endParaRPr>
          </a:p>
          <a:p>
            <a:pPr indent="0" lvl="0" marL="457200" rtl="0" algn="l">
              <a:spcBef>
                <a:spcPts val="1200"/>
              </a:spcBef>
              <a:spcAft>
                <a:spcPts val="0"/>
              </a:spcAft>
              <a:buNone/>
            </a:pPr>
            <a:r>
              <a:rPr b="1" lang="en" sz="1100">
                <a:solidFill>
                  <a:srgbClr val="252525"/>
                </a:solidFill>
                <a:latin typeface="Arial"/>
                <a:ea typeface="Arial"/>
                <a:cs typeface="Arial"/>
                <a:sym typeface="Arial"/>
              </a:rPr>
              <a:t>9.  Upload Marks and Prepare Results:</a:t>
            </a:r>
            <a:endParaRPr b="1" sz="1100">
              <a:solidFill>
                <a:srgbClr val="252525"/>
              </a:solidFill>
              <a:latin typeface="Arial"/>
              <a:ea typeface="Arial"/>
              <a:cs typeface="Arial"/>
              <a:sym typeface="Arial"/>
            </a:endParaRPr>
          </a:p>
          <a:p>
            <a:pPr indent="0" lvl="0" marL="457200" rtl="0" algn="l">
              <a:spcBef>
                <a:spcPts val="1200"/>
              </a:spcBef>
              <a:spcAft>
                <a:spcPts val="0"/>
              </a:spcAft>
              <a:buNone/>
            </a:pPr>
            <a:r>
              <a:rPr lang="en" sz="1100">
                <a:solidFill>
                  <a:srgbClr val="252525"/>
                </a:solidFill>
                <a:latin typeface="Arial"/>
                <a:ea typeface="Arial"/>
                <a:cs typeface="Arial"/>
                <a:sym typeface="Arial"/>
              </a:rPr>
              <a:t>BJIT admins can upload marks for the technical viva and HR viva rounds.</a:t>
            </a:r>
            <a:endParaRPr sz="1100">
              <a:solidFill>
                <a:srgbClr val="252525"/>
              </a:solidFill>
              <a:latin typeface="Arial"/>
              <a:ea typeface="Arial"/>
              <a:cs typeface="Arial"/>
              <a:sym typeface="Arial"/>
            </a:endParaRPr>
          </a:p>
          <a:p>
            <a:pPr indent="0" lvl="0" marL="457200" rtl="0" algn="l">
              <a:spcBef>
                <a:spcPts val="1200"/>
              </a:spcBef>
              <a:spcAft>
                <a:spcPts val="0"/>
              </a:spcAft>
              <a:buNone/>
            </a:pPr>
            <a:r>
              <a:rPr b="1" lang="en" sz="1100">
                <a:solidFill>
                  <a:srgbClr val="252525"/>
                </a:solidFill>
                <a:latin typeface="Arial"/>
                <a:ea typeface="Arial"/>
                <a:cs typeface="Arial"/>
                <a:sym typeface="Arial"/>
              </a:rPr>
              <a:t>10.  Select the Final Trainees List:</a:t>
            </a:r>
            <a:br>
              <a:rPr b="1" lang="en" sz="1100">
                <a:solidFill>
                  <a:srgbClr val="252525"/>
                </a:solidFill>
                <a:latin typeface="Arial"/>
                <a:ea typeface="Arial"/>
                <a:cs typeface="Arial"/>
                <a:sym typeface="Arial"/>
              </a:rPr>
            </a:br>
            <a:r>
              <a:rPr lang="en" sz="1100">
                <a:solidFill>
                  <a:srgbClr val="252525"/>
                </a:solidFill>
                <a:latin typeface="Arial"/>
                <a:ea typeface="Arial"/>
                <a:cs typeface="Arial"/>
                <a:sym typeface="Arial"/>
              </a:rPr>
              <a:t>A dashboard or page allows BJIT admins to view the final candidates for a specific job circular in a rank list format, sorted according to their scores.</a:t>
            </a:r>
            <a:endParaRPr sz="1100">
              <a:solidFill>
                <a:srgbClr val="252525"/>
              </a:solidFill>
              <a:latin typeface="Arial"/>
              <a:ea typeface="Arial"/>
              <a:cs typeface="Arial"/>
              <a:sym typeface="Arial"/>
            </a:endParaRPr>
          </a:p>
          <a:p>
            <a:pPr indent="0" lvl="0" marL="457200" rtl="0" algn="l">
              <a:spcBef>
                <a:spcPts val="1200"/>
              </a:spcBef>
              <a:spcAft>
                <a:spcPts val="0"/>
              </a:spcAft>
              <a:buNone/>
            </a:pPr>
            <a:r>
              <a:t/>
            </a:r>
            <a:endParaRPr b="1" sz="1100">
              <a:solidFill>
                <a:srgbClr val="252525"/>
              </a:solidFill>
              <a:latin typeface="Arial"/>
              <a:ea typeface="Arial"/>
              <a:cs typeface="Arial"/>
              <a:sym typeface="Arial"/>
            </a:endParaRPr>
          </a:p>
          <a:p>
            <a:pPr indent="0" lvl="0" marL="0" rtl="0" algn="l">
              <a:spcBef>
                <a:spcPts val="1200"/>
              </a:spcBef>
              <a:spcAft>
                <a:spcPts val="0"/>
              </a:spcAft>
              <a:buNone/>
            </a:pPr>
            <a:r>
              <a:t/>
            </a:r>
            <a:endParaRPr b="1" sz="1100">
              <a:solidFill>
                <a:srgbClr val="252525"/>
              </a:solidFill>
              <a:latin typeface="Arial"/>
              <a:ea typeface="Arial"/>
              <a:cs typeface="Arial"/>
              <a:sym typeface="Arial"/>
            </a:endParaRPr>
          </a:p>
          <a:p>
            <a:pPr indent="0" lvl="0" marL="457200" rtl="0" algn="l">
              <a:lnSpc>
                <a:spcPct val="150000"/>
              </a:lnSpc>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771650" y="291225"/>
            <a:ext cx="45279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800">
                <a:solidFill>
                  <a:srgbClr val="252525"/>
                </a:solidFill>
                <a:latin typeface="Arial"/>
                <a:ea typeface="Arial"/>
                <a:cs typeface="Arial"/>
                <a:sym typeface="Arial"/>
              </a:rPr>
              <a:t>Technologies/Tools:</a:t>
            </a:r>
            <a:endParaRPr sz="5500"/>
          </a:p>
        </p:txBody>
      </p:sp>
      <p:sp>
        <p:nvSpPr>
          <p:cNvPr id="90" name="Google Shape;90;p18"/>
          <p:cNvSpPr txBox="1"/>
          <p:nvPr>
            <p:ph idx="4294967295" type="body"/>
          </p:nvPr>
        </p:nvSpPr>
        <p:spPr>
          <a:xfrm>
            <a:off x="865875" y="896325"/>
            <a:ext cx="8076600" cy="3939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rgbClr val="252525"/>
                </a:solidFill>
                <a:latin typeface="Arial"/>
                <a:ea typeface="Arial"/>
                <a:cs typeface="Arial"/>
                <a:sym typeface="Arial"/>
              </a:rPr>
              <a:t>The Trainee Selection System (TSS) is developed using the following technologies and tools:</a:t>
            </a:r>
            <a:endParaRPr sz="1100">
              <a:solidFill>
                <a:srgbClr val="252525"/>
              </a:solidFill>
              <a:latin typeface="Arial"/>
              <a:ea typeface="Arial"/>
              <a:cs typeface="Arial"/>
              <a:sym typeface="Arial"/>
            </a:endParaRPr>
          </a:p>
          <a:p>
            <a:pPr indent="-298450" lvl="0" marL="457200" rtl="0" algn="l">
              <a:lnSpc>
                <a:spcPct val="150000"/>
              </a:lnSpc>
              <a:spcBef>
                <a:spcPts val="1200"/>
              </a:spcBef>
              <a:spcAft>
                <a:spcPts val="0"/>
              </a:spcAft>
              <a:buClr>
                <a:srgbClr val="252525"/>
              </a:buClr>
              <a:buSzPts val="1100"/>
              <a:buFont typeface="Arial"/>
              <a:buAutoNum type="arabicPeriod"/>
            </a:pPr>
            <a:r>
              <a:rPr b="1" lang="en" sz="1100">
                <a:solidFill>
                  <a:srgbClr val="252525"/>
                </a:solidFill>
                <a:latin typeface="Arial"/>
                <a:ea typeface="Arial"/>
                <a:cs typeface="Arial"/>
                <a:sym typeface="Arial"/>
              </a:rPr>
              <a:t>Programming Languages:</a:t>
            </a:r>
            <a:endParaRPr b="1"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Java: For backend development and data processing.</a:t>
            </a:r>
            <a:endParaRPr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HTML, CSS, and JavaScript: For front-end user interface and interactivity.</a:t>
            </a:r>
            <a:endParaRPr sz="1100">
              <a:solidFill>
                <a:srgbClr val="252525"/>
              </a:solidFill>
              <a:latin typeface="Arial"/>
              <a:ea typeface="Arial"/>
              <a:cs typeface="Arial"/>
              <a:sym typeface="Arial"/>
            </a:endParaRPr>
          </a:p>
          <a:p>
            <a:pPr indent="-298450" lvl="0" marL="457200" rtl="0" algn="l">
              <a:lnSpc>
                <a:spcPct val="150000"/>
              </a:lnSpc>
              <a:spcBef>
                <a:spcPts val="0"/>
              </a:spcBef>
              <a:spcAft>
                <a:spcPts val="0"/>
              </a:spcAft>
              <a:buClr>
                <a:srgbClr val="252525"/>
              </a:buClr>
              <a:buSzPts val="1100"/>
              <a:buFont typeface="Arial"/>
              <a:buAutoNum type="arabicPeriod"/>
            </a:pPr>
            <a:r>
              <a:rPr b="1" lang="en" sz="1100">
                <a:solidFill>
                  <a:srgbClr val="252525"/>
                </a:solidFill>
                <a:latin typeface="Arial"/>
                <a:ea typeface="Arial"/>
                <a:cs typeface="Arial"/>
                <a:sym typeface="Arial"/>
              </a:rPr>
              <a:t>Web Framework:</a:t>
            </a:r>
            <a:endParaRPr b="1"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Java: Spring Boot</a:t>
            </a:r>
            <a:endParaRPr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JavaScript: React.js </a:t>
            </a:r>
            <a:endParaRPr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CSS: Bootstrap,Material-UI (Mui)</a:t>
            </a:r>
            <a:endParaRPr sz="1100">
              <a:solidFill>
                <a:srgbClr val="252525"/>
              </a:solidFill>
              <a:latin typeface="Arial"/>
              <a:ea typeface="Arial"/>
              <a:cs typeface="Arial"/>
              <a:sym typeface="Arial"/>
            </a:endParaRPr>
          </a:p>
          <a:p>
            <a:pPr indent="-298450" lvl="0" marL="457200" rtl="0" algn="l">
              <a:lnSpc>
                <a:spcPct val="150000"/>
              </a:lnSpc>
              <a:spcBef>
                <a:spcPts val="0"/>
              </a:spcBef>
              <a:spcAft>
                <a:spcPts val="0"/>
              </a:spcAft>
              <a:buClr>
                <a:srgbClr val="252525"/>
              </a:buClr>
              <a:buSzPts val="1100"/>
              <a:buFont typeface="Arial"/>
              <a:buAutoNum type="arabicPeriod"/>
            </a:pPr>
            <a:r>
              <a:rPr b="1" lang="en" sz="1100">
                <a:solidFill>
                  <a:srgbClr val="252525"/>
                </a:solidFill>
                <a:latin typeface="Arial"/>
                <a:ea typeface="Arial"/>
                <a:cs typeface="Arial"/>
                <a:sym typeface="Arial"/>
              </a:rPr>
              <a:t>Database Management System:</a:t>
            </a:r>
            <a:endParaRPr b="1"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MySQL: A powerful and reliable open-source relational database.</a:t>
            </a:r>
            <a:endParaRPr sz="1100">
              <a:solidFill>
                <a:srgbClr val="252525"/>
              </a:solidFill>
              <a:latin typeface="Arial"/>
              <a:ea typeface="Arial"/>
              <a:cs typeface="Arial"/>
              <a:sym typeface="Arial"/>
            </a:endParaRPr>
          </a:p>
          <a:p>
            <a:pPr indent="-298450" lvl="0" marL="457200" rtl="0" algn="l">
              <a:lnSpc>
                <a:spcPct val="150000"/>
              </a:lnSpc>
              <a:spcBef>
                <a:spcPts val="0"/>
              </a:spcBef>
              <a:spcAft>
                <a:spcPts val="0"/>
              </a:spcAft>
              <a:buClr>
                <a:srgbClr val="252525"/>
              </a:buClr>
              <a:buSzPts val="1100"/>
              <a:buFont typeface="Arial"/>
              <a:buAutoNum type="arabicPeriod"/>
            </a:pPr>
            <a:r>
              <a:rPr b="1" lang="en" sz="1100">
                <a:solidFill>
                  <a:srgbClr val="252525"/>
                </a:solidFill>
                <a:latin typeface="Arial"/>
                <a:ea typeface="Arial"/>
                <a:cs typeface="Arial"/>
                <a:sym typeface="Arial"/>
              </a:rPr>
              <a:t>Version Control:</a:t>
            </a:r>
            <a:endParaRPr b="1" sz="1100">
              <a:solidFill>
                <a:srgbClr val="252525"/>
              </a:solidFill>
              <a:latin typeface="Arial"/>
              <a:ea typeface="Arial"/>
              <a:cs typeface="Arial"/>
              <a:sym typeface="Arial"/>
            </a:endParaRPr>
          </a:p>
          <a:p>
            <a:pPr indent="-298450" lvl="1" marL="914400" rtl="0" algn="l">
              <a:lnSpc>
                <a:spcPct val="150000"/>
              </a:lnSpc>
              <a:spcBef>
                <a:spcPts val="0"/>
              </a:spcBef>
              <a:spcAft>
                <a:spcPts val="0"/>
              </a:spcAft>
              <a:buClr>
                <a:srgbClr val="252525"/>
              </a:buClr>
              <a:buSzPts val="1100"/>
              <a:buFont typeface="Arial"/>
              <a:buChar char="○"/>
            </a:pPr>
            <a:r>
              <a:rPr lang="en" sz="1100">
                <a:solidFill>
                  <a:srgbClr val="252525"/>
                </a:solidFill>
                <a:latin typeface="Arial"/>
                <a:ea typeface="Arial"/>
                <a:cs typeface="Arial"/>
                <a:sym typeface="Arial"/>
              </a:rPr>
              <a:t>Git: For version control and collaboration among developers.</a:t>
            </a:r>
            <a:endParaRPr sz="1100">
              <a:solidFill>
                <a:srgbClr val="252525"/>
              </a:solidFill>
              <a:latin typeface="Arial"/>
              <a:ea typeface="Arial"/>
              <a:cs typeface="Arial"/>
              <a:sym typeface="Arial"/>
            </a:endParaRPr>
          </a:p>
          <a:p>
            <a:pPr indent="0" lvl="0" marL="457200" rtl="0" algn="l">
              <a:spcBef>
                <a:spcPts val="1200"/>
              </a:spcBef>
              <a:spcAft>
                <a:spcPts val="0"/>
              </a:spcAft>
              <a:buNone/>
            </a:pPr>
            <a:r>
              <a:t/>
            </a:r>
            <a:endParaRPr sz="1100">
              <a:solidFill>
                <a:srgbClr val="252525"/>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864400" y="5377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32675" y="615175"/>
            <a:ext cx="9078648" cy="4480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Registration From</a:t>
            </a:r>
            <a:endParaRPr/>
          </a:p>
        </p:txBody>
      </p:sp>
      <p:sp>
        <p:nvSpPr>
          <p:cNvPr id="103" name="Google Shape;103;p20"/>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664600" y="652625"/>
            <a:ext cx="8165225" cy="443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623800" y="48425"/>
            <a:ext cx="4968000" cy="4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Page</a:t>
            </a:r>
            <a:endParaRPr/>
          </a:p>
        </p:txBody>
      </p:sp>
      <p:sp>
        <p:nvSpPr>
          <p:cNvPr id="110" name="Google Shape;110;p21"/>
          <p:cNvSpPr txBox="1"/>
          <p:nvPr>
            <p:ph idx="1" type="body"/>
          </p:nvPr>
        </p:nvSpPr>
        <p:spPr>
          <a:xfrm>
            <a:off x="854225" y="1115050"/>
            <a:ext cx="68499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0" y="588450"/>
            <a:ext cx="9144001" cy="455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