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2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508953-451D-4339-9A91-CA0489A5AC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C9A256-9A72-4086-88E0-345706D235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C080E-5F79-470C-BB47-D719CD28C418}" type="datetimeFigureOut">
              <a:rPr lang="x-none" smtClean="0"/>
              <a:t>8/11/2021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B1BBB4C-341F-4F9B-B26B-247840F280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F566D9-E2E7-4F35-8338-8EBF90FB49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31917-64F1-4539-AB68-11639A0D660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01143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4CB96-AFCD-45C1-9044-651BBD629BAA}" type="datetimeFigureOut">
              <a:rPr lang="x-none" smtClean="0"/>
              <a:t>8/11/2021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F6058-7239-4999-BCF0-615028B3450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409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5001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100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0613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8989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8441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4610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395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2930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7056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01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4774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x-none"/>
              <a:t>12/08/2021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4F3201D-F581-4B93-991E-91549431497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02656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DB1E3B-9717-41AF-B935-74C46949A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     </a:t>
            </a:r>
            <a:r>
              <a:rPr lang="en-GB" b="1" dirty="0">
                <a:solidFill>
                  <a:schemeClr val="tx2"/>
                </a:solidFill>
                <a:latin typeface="Maiandra GD" panose="020E0502030308020204" pitchFamily="34" charset="0"/>
              </a:rPr>
              <a:t>Path-Way-Services</a:t>
            </a:r>
            <a:r>
              <a:rPr lang="en-GB" dirty="0">
                <a:solidFill>
                  <a:schemeClr val="tx2"/>
                </a:solidFill>
              </a:rPr>
              <a:t/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/>
              <a:t/>
            </a:r>
            <a:br>
              <a:rPr lang="en-GB" dirty="0"/>
            </a:b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07FAF7-374D-4DB4-B049-4B657CFF21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1" y="3805546"/>
            <a:ext cx="1249109" cy="1249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2A9B612-707D-4105-821C-858152E3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09" y="3734452"/>
            <a:ext cx="1391296" cy="1391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226E2ED-3717-47D3-92E3-6103A4A1F3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917" y="3710255"/>
            <a:ext cx="1309426" cy="1309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2273F2E-DFD0-427A-9CE6-9C5838FD9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64" y="3448433"/>
            <a:ext cx="1391297" cy="139129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7E86592A-B2C4-4706-BBE6-FB642452B3C8}"/>
              </a:ext>
            </a:extLst>
          </p:cNvPr>
          <p:cNvCxnSpPr>
            <a:cxnSpLocks/>
          </p:cNvCxnSpPr>
          <p:nvPr/>
        </p:nvCxnSpPr>
        <p:spPr>
          <a:xfrm flipH="1">
            <a:off x="9641149" y="4171973"/>
            <a:ext cx="2050742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B480769-D5B3-4816-83A3-C11E4E6A01BD}"/>
              </a:ext>
            </a:extLst>
          </p:cNvPr>
          <p:cNvSpPr txBox="1"/>
          <p:nvPr/>
        </p:nvSpPr>
        <p:spPr>
          <a:xfrm>
            <a:off x="9357882" y="4514567"/>
            <a:ext cx="3346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Presenter</a:t>
            </a:r>
          </a:p>
          <a:p>
            <a:endParaRPr lang="en-GB" dirty="0"/>
          </a:p>
          <a:p>
            <a:r>
              <a:rPr lang="en-GB" b="1" dirty="0" err="1"/>
              <a:t>Ullash</a:t>
            </a:r>
            <a:r>
              <a:rPr lang="en-GB" b="1" dirty="0"/>
              <a:t> Bhattacharjee  180104103</a:t>
            </a:r>
          </a:p>
          <a:p>
            <a:endParaRPr lang="x-non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1BE0DCE-052B-4059-989F-35B301879324}"/>
              </a:ext>
            </a:extLst>
          </p:cNvPr>
          <p:cNvSpPr txBox="1"/>
          <p:nvPr/>
        </p:nvSpPr>
        <p:spPr>
          <a:xfrm>
            <a:off x="9348186" y="1420428"/>
            <a:ext cx="28460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Ullash</a:t>
            </a:r>
            <a:r>
              <a:rPr lang="en-GB" b="1" dirty="0"/>
              <a:t> Bhattacharjee  180104103</a:t>
            </a:r>
          </a:p>
          <a:p>
            <a:endParaRPr lang="en-GB" b="1" dirty="0"/>
          </a:p>
          <a:p>
            <a:r>
              <a:rPr lang="en-GB" b="1" dirty="0" err="1"/>
              <a:t>Mostafizur</a:t>
            </a:r>
            <a:r>
              <a:rPr lang="en-GB" b="1" dirty="0"/>
              <a:t> Rahman  180104112</a:t>
            </a:r>
          </a:p>
          <a:p>
            <a:r>
              <a:rPr lang="en-GB" b="1" dirty="0"/>
              <a:t> </a:t>
            </a:r>
          </a:p>
          <a:p>
            <a:r>
              <a:rPr lang="en-GB" b="1" dirty="0" err="1"/>
              <a:t>Kaho</a:t>
            </a:r>
            <a:r>
              <a:rPr lang="en-GB" b="1" dirty="0"/>
              <a:t> Fardin Hasib  170204063</a:t>
            </a:r>
            <a:endParaRPr lang="x-none" b="1" dirty="0"/>
          </a:p>
          <a:p>
            <a:endParaRPr lang="x-none" dirty="0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xmlns="" id="{7DF7DE3A-A67E-46E4-8373-55012077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xmlns="" id="{6F0DD8BC-6F8A-4D06-B66C-09F0A9A9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07CCC5B2-9262-4775-A021-ECAC60AF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5388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2C1B48-3E04-45E6-AD97-1F06AAFEBA52}"/>
              </a:ext>
            </a:extLst>
          </p:cNvPr>
          <p:cNvSpPr/>
          <p:nvPr/>
        </p:nvSpPr>
        <p:spPr>
          <a:xfrm>
            <a:off x="0" y="97654"/>
            <a:ext cx="12192000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93BD40-1FCC-42CF-B3B8-0B0A76871B3F}"/>
              </a:ext>
            </a:extLst>
          </p:cNvPr>
          <p:cNvSpPr txBox="1"/>
          <p:nvPr/>
        </p:nvSpPr>
        <p:spPr>
          <a:xfrm>
            <a:off x="4135329" y="231971"/>
            <a:ext cx="432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Use Case Narrative:</a:t>
            </a:r>
            <a:endParaRPr lang="x-none" sz="3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EFFA8B1-1E02-42A0-9C76-26DC1BC72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6209"/>
              </p:ext>
            </p:extLst>
          </p:nvPr>
        </p:nvGraphicFramePr>
        <p:xfrm>
          <a:off x="1757285" y="1111435"/>
          <a:ext cx="8677430" cy="50427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38715">
                  <a:extLst>
                    <a:ext uri="{9D8B030D-6E8A-4147-A177-3AD203B41FA5}">
                      <a16:colId xmlns:a16="http://schemas.microsoft.com/office/drawing/2014/main" xmlns="" val="644284229"/>
                    </a:ext>
                  </a:extLst>
                </a:gridCol>
                <a:gridCol w="4338715">
                  <a:extLst>
                    <a:ext uri="{9D8B030D-6E8A-4147-A177-3AD203B41FA5}">
                      <a16:colId xmlns:a16="http://schemas.microsoft.com/office/drawing/2014/main" xmlns="" val="536689667"/>
                    </a:ext>
                  </a:extLst>
                </a:gridCol>
              </a:tblGrid>
              <a:tr h="61285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 Case Title: </a:t>
                      </a:r>
                      <a:endParaRPr lang="x-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Registration Subsystem.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095804"/>
                  </a:ext>
                </a:extLst>
              </a:tr>
              <a:tr h="61285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Primary Actor: 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Non - User.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2640781"/>
                  </a:ext>
                </a:extLst>
              </a:tr>
              <a:tr h="98643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Goal in Context: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To Login and access the website.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4074076"/>
                  </a:ext>
                </a:extLst>
              </a:tr>
              <a:tr h="69050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Precondition: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Non users should click on the sign up button filling all the information to be regular user. 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9440752"/>
                  </a:ext>
                </a:extLst>
              </a:tr>
              <a:tr h="69050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Scenario: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From registration page non - user can find some text field to fill their information.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6518268"/>
                  </a:ext>
                </a:extLst>
              </a:tr>
              <a:tr h="61285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Priority: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 priority (depends on customer mind).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0607452"/>
                  </a:ext>
                </a:extLst>
              </a:tr>
              <a:tr h="61285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Channel to actor: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PC – Browser.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3903892"/>
                  </a:ext>
                </a:extLst>
              </a:tr>
            </a:tbl>
          </a:graphicData>
        </a:graphic>
      </p:graphicFrame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8EB425AD-6C5E-4013-8502-66A37741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A6EDF793-4011-4CE9-A1D6-E4001556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FFBA4658-1FFE-42E1-BDDC-53827349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8600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2C1B48-3E04-45E6-AD97-1F06AAFEBA52}"/>
              </a:ext>
            </a:extLst>
          </p:cNvPr>
          <p:cNvSpPr/>
          <p:nvPr/>
        </p:nvSpPr>
        <p:spPr>
          <a:xfrm>
            <a:off x="0" y="97654"/>
            <a:ext cx="12192000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93BD40-1FCC-42CF-B3B8-0B0A76871B3F}"/>
              </a:ext>
            </a:extLst>
          </p:cNvPr>
          <p:cNvSpPr txBox="1"/>
          <p:nvPr/>
        </p:nvSpPr>
        <p:spPr>
          <a:xfrm>
            <a:off x="4135329" y="231971"/>
            <a:ext cx="432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Use Case Diagram:</a:t>
            </a:r>
            <a:endParaRPr lang="x-none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E2B722-3701-4E32-8C53-31E4F63E7AAA}"/>
              </a:ext>
            </a:extLst>
          </p:cNvPr>
          <p:cNvSpPr txBox="1"/>
          <p:nvPr/>
        </p:nvSpPr>
        <p:spPr>
          <a:xfrm>
            <a:off x="3128901" y="946392"/>
            <a:ext cx="6123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1"/>
                </a:solidFill>
              </a:rPr>
              <a:t>Actors: </a:t>
            </a:r>
            <a:r>
              <a:rPr lang="en-GB" b="1" dirty="0"/>
              <a:t> User.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1"/>
                </a:solidFill>
              </a:rPr>
              <a:t>Use Cases: </a:t>
            </a:r>
            <a:r>
              <a:rPr lang="nn-NO" dirty="0"/>
              <a:t>Profile Subsystem (manage profile, edit profile)</a:t>
            </a:r>
            <a:r>
              <a:rPr lang="en-GB" b="1" dirty="0"/>
              <a:t>.</a:t>
            </a:r>
            <a:endParaRPr lang="x-none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149508-630B-4BD6-B459-3981F556B4D8}"/>
              </a:ext>
            </a:extLst>
          </p:cNvPr>
          <p:cNvSpPr txBox="1"/>
          <p:nvPr/>
        </p:nvSpPr>
        <p:spPr>
          <a:xfrm>
            <a:off x="4432202" y="6451596"/>
            <a:ext cx="348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Figure: Profile Subsystem Diagram</a:t>
            </a:r>
            <a:endParaRPr lang="x-none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152785-CCC7-47F2-B1F9-4BF4FF8F50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83" y="1657546"/>
            <a:ext cx="9614516" cy="4774524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xmlns="" id="{C6904EEE-FF2D-482A-8FD1-85AA1BC6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xmlns="" id="{7BF946C0-1AFD-4B23-8926-589EE385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CACA7C3D-DD8D-45B9-BAB7-FB957266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448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2C1B48-3E04-45E6-AD97-1F06AAFEBA52}"/>
              </a:ext>
            </a:extLst>
          </p:cNvPr>
          <p:cNvSpPr/>
          <p:nvPr/>
        </p:nvSpPr>
        <p:spPr>
          <a:xfrm>
            <a:off x="0" y="97654"/>
            <a:ext cx="12192000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93BD40-1FCC-42CF-B3B8-0B0A76871B3F}"/>
              </a:ext>
            </a:extLst>
          </p:cNvPr>
          <p:cNvSpPr txBox="1"/>
          <p:nvPr/>
        </p:nvSpPr>
        <p:spPr>
          <a:xfrm>
            <a:off x="4135329" y="231971"/>
            <a:ext cx="432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Use Case Narrative:</a:t>
            </a:r>
            <a:endParaRPr lang="x-none" sz="3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EFFA8B1-1E02-42A0-9C76-26DC1BC72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2436"/>
              </p:ext>
            </p:extLst>
          </p:nvPr>
        </p:nvGraphicFramePr>
        <p:xfrm>
          <a:off x="100613" y="1368314"/>
          <a:ext cx="5794346" cy="45412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97173">
                  <a:extLst>
                    <a:ext uri="{9D8B030D-6E8A-4147-A177-3AD203B41FA5}">
                      <a16:colId xmlns:a16="http://schemas.microsoft.com/office/drawing/2014/main" xmlns="" val="644284229"/>
                    </a:ext>
                  </a:extLst>
                </a:gridCol>
                <a:gridCol w="2897173">
                  <a:extLst>
                    <a:ext uri="{9D8B030D-6E8A-4147-A177-3AD203B41FA5}">
                      <a16:colId xmlns:a16="http://schemas.microsoft.com/office/drawing/2014/main" xmlns="" val="536689667"/>
                    </a:ext>
                  </a:extLst>
                </a:gridCol>
              </a:tblGrid>
              <a:tr h="490348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 Case Title: </a:t>
                      </a:r>
                      <a:endParaRPr lang="x-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Manage Profile.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095804"/>
                  </a:ext>
                </a:extLst>
              </a:tr>
              <a:tr h="49034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Primary Actor: 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User.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2640781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Goal in Context: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To watch “my profile” information.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4074076"/>
                  </a:ext>
                </a:extLst>
              </a:tr>
              <a:tr h="80342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Precondition: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Must have an account to the website.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9440752"/>
                  </a:ext>
                </a:extLst>
              </a:tr>
              <a:tr h="8078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Scenario: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Users can watch their detail information. 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6518268"/>
                  </a:ext>
                </a:extLst>
              </a:tr>
              <a:tr h="669631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Priority: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 priority.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0607452"/>
                  </a:ext>
                </a:extLst>
              </a:tr>
              <a:tr h="49034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Channel to actor: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PC – Browser.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39038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56B7B65-4F2D-4426-BB83-56CDD0489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13981"/>
              </p:ext>
            </p:extLst>
          </p:nvPr>
        </p:nvGraphicFramePr>
        <p:xfrm>
          <a:off x="6297041" y="1386068"/>
          <a:ext cx="5794346" cy="45234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97173">
                  <a:extLst>
                    <a:ext uri="{9D8B030D-6E8A-4147-A177-3AD203B41FA5}">
                      <a16:colId xmlns:a16="http://schemas.microsoft.com/office/drawing/2014/main" xmlns="" val="644284229"/>
                    </a:ext>
                  </a:extLst>
                </a:gridCol>
                <a:gridCol w="2897173">
                  <a:extLst>
                    <a:ext uri="{9D8B030D-6E8A-4147-A177-3AD203B41FA5}">
                      <a16:colId xmlns:a16="http://schemas.microsoft.com/office/drawing/2014/main" xmlns="" val="536689667"/>
                    </a:ext>
                  </a:extLst>
                </a:gridCol>
              </a:tblGrid>
              <a:tr h="490348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 Case Title: </a:t>
                      </a:r>
                      <a:endParaRPr lang="x-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Edit Profile.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095804"/>
                  </a:ext>
                </a:extLst>
              </a:tr>
              <a:tr h="49034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Primary Actor: 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User.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2640781"/>
                  </a:ext>
                </a:extLst>
              </a:tr>
              <a:tr h="64276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Goal in Context: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To edit profile section.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4074076"/>
                  </a:ext>
                </a:extLst>
              </a:tr>
              <a:tr h="741281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Precondition: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Must have an account to the website.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9440752"/>
                  </a:ext>
                </a:extLst>
              </a:tr>
              <a:tr h="99874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Scenario: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Users can watch some text field to update their information. 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6518268"/>
                  </a:ext>
                </a:extLst>
              </a:tr>
              <a:tr h="669631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Priority: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 priority.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0607452"/>
                  </a:ext>
                </a:extLst>
              </a:tr>
              <a:tr h="49034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Channel to actor: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PC – Browser.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3903892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xmlns="" id="{A39F43D0-ECD6-4B99-B6C1-F8DC94E1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14D72FCB-7225-4264-AE0C-8B1D8229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87040B3E-A35A-49A2-BAED-FA76AFD1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8830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2C1B48-3E04-45E6-AD97-1F06AAFEBA52}"/>
              </a:ext>
            </a:extLst>
          </p:cNvPr>
          <p:cNvSpPr/>
          <p:nvPr/>
        </p:nvSpPr>
        <p:spPr>
          <a:xfrm>
            <a:off x="0" y="97654"/>
            <a:ext cx="12192000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93BD40-1FCC-42CF-B3B8-0B0A76871B3F}"/>
              </a:ext>
            </a:extLst>
          </p:cNvPr>
          <p:cNvSpPr txBox="1"/>
          <p:nvPr/>
        </p:nvSpPr>
        <p:spPr>
          <a:xfrm>
            <a:off x="4224106" y="231971"/>
            <a:ext cx="432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Use Case Diagram:</a:t>
            </a:r>
            <a:endParaRPr lang="x-none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E2B722-3701-4E32-8C53-31E4F63E7AAA}"/>
              </a:ext>
            </a:extLst>
          </p:cNvPr>
          <p:cNvSpPr txBox="1"/>
          <p:nvPr/>
        </p:nvSpPr>
        <p:spPr>
          <a:xfrm>
            <a:off x="3995607" y="913980"/>
            <a:ext cx="436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1"/>
                </a:solidFill>
              </a:rPr>
              <a:t>Actors: </a:t>
            </a:r>
            <a:r>
              <a:rPr lang="en-GB" b="1" dirty="0"/>
              <a:t> User, Non-User.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1"/>
                </a:solidFill>
              </a:rPr>
              <a:t>Use Cases: </a:t>
            </a:r>
            <a:r>
              <a:rPr lang="nn-NO" b="1" dirty="0"/>
              <a:t>Communication Subsystem</a:t>
            </a:r>
            <a:r>
              <a:rPr lang="nn-NO" dirty="0"/>
              <a:t>.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149508-630B-4BD6-B459-3981F556B4D8}"/>
              </a:ext>
            </a:extLst>
          </p:cNvPr>
          <p:cNvSpPr txBox="1"/>
          <p:nvPr/>
        </p:nvSpPr>
        <p:spPr>
          <a:xfrm>
            <a:off x="4432202" y="6451596"/>
            <a:ext cx="438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Figure: Communication Subsystem Diagram</a:t>
            </a:r>
            <a:endParaRPr lang="x-none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1EBDD0-D23A-4402-ADA3-5D4305161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92" y="1707646"/>
            <a:ext cx="9303798" cy="4596615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xmlns="" id="{6AB5319E-917F-4D95-95F0-E9229275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xmlns="" id="{4B17CBE4-9EA7-422E-80B9-A0DB6A58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84C30867-8A6A-4B14-AB99-0175A560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6343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2C1B48-3E04-45E6-AD97-1F06AAFEBA52}"/>
              </a:ext>
            </a:extLst>
          </p:cNvPr>
          <p:cNvSpPr/>
          <p:nvPr/>
        </p:nvSpPr>
        <p:spPr>
          <a:xfrm>
            <a:off x="0" y="97654"/>
            <a:ext cx="12192000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93BD40-1FCC-42CF-B3B8-0B0A76871B3F}"/>
              </a:ext>
            </a:extLst>
          </p:cNvPr>
          <p:cNvSpPr txBox="1"/>
          <p:nvPr/>
        </p:nvSpPr>
        <p:spPr>
          <a:xfrm>
            <a:off x="4135329" y="231971"/>
            <a:ext cx="432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Use Case Narrative:</a:t>
            </a:r>
            <a:endParaRPr lang="x-none" sz="3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EFFA8B1-1E02-42A0-9C76-26DC1BC72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83315"/>
              </p:ext>
            </p:extLst>
          </p:nvPr>
        </p:nvGraphicFramePr>
        <p:xfrm>
          <a:off x="1505998" y="1217966"/>
          <a:ext cx="9180004" cy="47567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90002">
                  <a:extLst>
                    <a:ext uri="{9D8B030D-6E8A-4147-A177-3AD203B41FA5}">
                      <a16:colId xmlns:a16="http://schemas.microsoft.com/office/drawing/2014/main" xmlns="" val="644284229"/>
                    </a:ext>
                  </a:extLst>
                </a:gridCol>
                <a:gridCol w="4590002">
                  <a:extLst>
                    <a:ext uri="{9D8B030D-6E8A-4147-A177-3AD203B41FA5}">
                      <a16:colId xmlns:a16="http://schemas.microsoft.com/office/drawing/2014/main" xmlns="" val="536689667"/>
                    </a:ext>
                  </a:extLst>
                </a:gridCol>
              </a:tblGrid>
              <a:tr h="70613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 Case Title: </a:t>
                      </a:r>
                      <a:endParaRPr lang="x-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Communication.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095804"/>
                  </a:ext>
                </a:extLst>
              </a:tr>
              <a:tr h="70613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Primary Actor: 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User, Non User.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2640781"/>
                  </a:ext>
                </a:extLst>
              </a:tr>
              <a:tr h="113657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Goal in Context: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To contact with the admin for giving feedback or knowing something.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4074076"/>
                  </a:ext>
                </a:extLst>
              </a:tr>
              <a:tr h="79560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Scenario: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Showing a contact page with some text field and a button to send the message. 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6518268"/>
                  </a:ext>
                </a:extLst>
              </a:tr>
              <a:tr h="70613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Priority: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Medium priority.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0607452"/>
                  </a:ext>
                </a:extLst>
              </a:tr>
              <a:tr h="70613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Channel to actor: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PC – Browser.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3903892"/>
                  </a:ext>
                </a:extLst>
              </a:tr>
            </a:tbl>
          </a:graphicData>
        </a:graphic>
      </p:graphicFrame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3E5C73D9-21DB-4053-86B0-2DD4DA33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E6E0A190-85BD-4DDA-996E-06A20331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BD45595D-06E1-4CD0-BA4E-6BBD2782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9367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2C1B48-3E04-45E6-AD97-1F06AAFEBA52}"/>
              </a:ext>
            </a:extLst>
          </p:cNvPr>
          <p:cNvSpPr/>
          <p:nvPr/>
        </p:nvSpPr>
        <p:spPr>
          <a:xfrm>
            <a:off x="0" y="97654"/>
            <a:ext cx="12192000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93BD40-1FCC-42CF-B3B8-0B0A76871B3F}"/>
              </a:ext>
            </a:extLst>
          </p:cNvPr>
          <p:cNvSpPr txBox="1"/>
          <p:nvPr/>
        </p:nvSpPr>
        <p:spPr>
          <a:xfrm>
            <a:off x="4224106" y="231971"/>
            <a:ext cx="432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Use Case Diagram:</a:t>
            </a:r>
            <a:endParaRPr lang="x-none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E2B722-3701-4E32-8C53-31E4F63E7AAA}"/>
              </a:ext>
            </a:extLst>
          </p:cNvPr>
          <p:cNvSpPr txBox="1"/>
          <p:nvPr/>
        </p:nvSpPr>
        <p:spPr>
          <a:xfrm>
            <a:off x="3995607" y="913980"/>
            <a:ext cx="5195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1"/>
                </a:solidFill>
              </a:rPr>
              <a:t>Actors: </a:t>
            </a:r>
            <a:r>
              <a:rPr lang="en-GB" b="1" dirty="0"/>
              <a:t> Admin.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1"/>
                </a:solidFill>
              </a:rPr>
              <a:t>Use Cases: </a:t>
            </a:r>
            <a:r>
              <a:rPr lang="nn-NO" b="1" dirty="0"/>
              <a:t>Manage System(Transport &amp; Route).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149508-630B-4BD6-B459-3981F556B4D8}"/>
              </a:ext>
            </a:extLst>
          </p:cNvPr>
          <p:cNvSpPr txBox="1"/>
          <p:nvPr/>
        </p:nvSpPr>
        <p:spPr>
          <a:xfrm>
            <a:off x="3475630" y="6391014"/>
            <a:ext cx="582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Figure: </a:t>
            </a:r>
            <a:r>
              <a:rPr lang="en-GB" dirty="0"/>
              <a:t>Manage System (Transportation &amp; Route) Diagram .</a:t>
            </a:r>
            <a:endParaRPr lang="x-none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2B4FDEF-89AA-4A5A-9229-EA11FE540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56" y="1560311"/>
            <a:ext cx="11097088" cy="4740676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xmlns="" id="{08BC0C9C-7D98-4F5A-8226-BB4728B9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xmlns="" id="{06195D27-3C45-424C-B0DA-F8D971FE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E633C94B-4441-47BC-A087-89DECB9E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8145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2C1B48-3E04-45E6-AD97-1F06AAFEBA52}"/>
              </a:ext>
            </a:extLst>
          </p:cNvPr>
          <p:cNvSpPr/>
          <p:nvPr/>
        </p:nvSpPr>
        <p:spPr>
          <a:xfrm>
            <a:off x="0" y="97654"/>
            <a:ext cx="12192000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93BD40-1FCC-42CF-B3B8-0B0A76871B3F}"/>
              </a:ext>
            </a:extLst>
          </p:cNvPr>
          <p:cNvSpPr txBox="1"/>
          <p:nvPr/>
        </p:nvSpPr>
        <p:spPr>
          <a:xfrm>
            <a:off x="4135329" y="231971"/>
            <a:ext cx="432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Use Case Narrative:</a:t>
            </a:r>
            <a:endParaRPr lang="x-none" sz="3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EFFA8B1-1E02-42A0-9C76-26DC1BC72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22103"/>
              </p:ext>
            </p:extLst>
          </p:nvPr>
        </p:nvGraphicFramePr>
        <p:xfrm>
          <a:off x="100613" y="1368314"/>
          <a:ext cx="5794346" cy="49360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97173">
                  <a:extLst>
                    <a:ext uri="{9D8B030D-6E8A-4147-A177-3AD203B41FA5}">
                      <a16:colId xmlns:a16="http://schemas.microsoft.com/office/drawing/2014/main" xmlns="" val="644284229"/>
                    </a:ext>
                  </a:extLst>
                </a:gridCol>
                <a:gridCol w="2897173">
                  <a:extLst>
                    <a:ext uri="{9D8B030D-6E8A-4147-A177-3AD203B41FA5}">
                      <a16:colId xmlns:a16="http://schemas.microsoft.com/office/drawing/2014/main" xmlns="" val="536689667"/>
                    </a:ext>
                  </a:extLst>
                </a:gridCol>
              </a:tblGrid>
              <a:tr h="490348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 Case Title: </a:t>
                      </a:r>
                      <a:endParaRPr lang="x-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Manage Transport.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095804"/>
                  </a:ext>
                </a:extLst>
              </a:tr>
              <a:tr h="49034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Primary Actor: 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Admin.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2640781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Goal in Context: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To manage transports every feature related to the E-Ticketing Service.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4074076"/>
                  </a:ext>
                </a:extLst>
              </a:tr>
              <a:tr h="65164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Precondition: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Must have an account to configure.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9440752"/>
                  </a:ext>
                </a:extLst>
              </a:tr>
              <a:tr h="8078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Scenario: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From manage page admin can add , remove new transport , transports schedule , users pending tickets etc.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6518268"/>
                  </a:ext>
                </a:extLst>
              </a:tr>
              <a:tr h="43592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Priority: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 priority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0607452"/>
                  </a:ext>
                </a:extLst>
              </a:tr>
              <a:tr h="49034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Channel to actor: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PC – Browser.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39038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56B7B65-4F2D-4426-BB83-56CDD0489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69098"/>
              </p:ext>
            </p:extLst>
          </p:nvPr>
        </p:nvGraphicFramePr>
        <p:xfrm>
          <a:off x="6297041" y="1465733"/>
          <a:ext cx="5794346" cy="47980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97173">
                  <a:extLst>
                    <a:ext uri="{9D8B030D-6E8A-4147-A177-3AD203B41FA5}">
                      <a16:colId xmlns:a16="http://schemas.microsoft.com/office/drawing/2014/main" xmlns="" val="644284229"/>
                    </a:ext>
                  </a:extLst>
                </a:gridCol>
                <a:gridCol w="2897173">
                  <a:extLst>
                    <a:ext uri="{9D8B030D-6E8A-4147-A177-3AD203B41FA5}">
                      <a16:colId xmlns:a16="http://schemas.microsoft.com/office/drawing/2014/main" xmlns="" val="536689667"/>
                    </a:ext>
                  </a:extLst>
                </a:gridCol>
              </a:tblGrid>
              <a:tr h="490348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 Case Title: </a:t>
                      </a:r>
                      <a:endParaRPr lang="x-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Manage Route.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095804"/>
                  </a:ext>
                </a:extLst>
              </a:tr>
              <a:tr h="4497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Primary Actor: 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Admin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2640781"/>
                  </a:ext>
                </a:extLst>
              </a:tr>
              <a:tr h="64276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Goal in Context: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To manage newly added route.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4074076"/>
                  </a:ext>
                </a:extLst>
              </a:tr>
              <a:tr h="82562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Precondition: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Must have an account to configure.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9440752"/>
                  </a:ext>
                </a:extLst>
              </a:tr>
              <a:tr h="122956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Scenario: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From manage page admin can add, remove or update new route. 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6518268"/>
                  </a:ext>
                </a:extLst>
              </a:tr>
              <a:tr h="669631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Priority: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 priority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0607452"/>
                  </a:ext>
                </a:extLst>
              </a:tr>
              <a:tr h="49034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Channel to actor: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PC – Browser.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3903892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xmlns="" id="{D69D2171-46D8-4A85-AA3E-24851315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8896431B-B55F-4681-B6AE-A759F537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E74BDED6-9B51-46CA-904A-54E74EA0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12225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2C1B48-3E04-45E6-AD97-1F06AAFEBA52}"/>
              </a:ext>
            </a:extLst>
          </p:cNvPr>
          <p:cNvSpPr/>
          <p:nvPr/>
        </p:nvSpPr>
        <p:spPr>
          <a:xfrm>
            <a:off x="0" y="97654"/>
            <a:ext cx="12192000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93BD40-1FCC-42CF-B3B8-0B0A76871B3F}"/>
              </a:ext>
            </a:extLst>
          </p:cNvPr>
          <p:cNvSpPr txBox="1"/>
          <p:nvPr/>
        </p:nvSpPr>
        <p:spPr>
          <a:xfrm>
            <a:off x="4224106" y="231971"/>
            <a:ext cx="432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Use Case Diagram:</a:t>
            </a:r>
            <a:endParaRPr lang="x-none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E2B722-3701-4E32-8C53-31E4F63E7AAA}"/>
              </a:ext>
            </a:extLst>
          </p:cNvPr>
          <p:cNvSpPr txBox="1"/>
          <p:nvPr/>
        </p:nvSpPr>
        <p:spPr>
          <a:xfrm>
            <a:off x="3995607" y="913980"/>
            <a:ext cx="428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1"/>
                </a:solidFill>
              </a:rPr>
              <a:t>Actors: </a:t>
            </a:r>
            <a:r>
              <a:rPr lang="en-GB" b="1" dirty="0"/>
              <a:t> User.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1"/>
                </a:solidFill>
              </a:rPr>
              <a:t>Use Cases:  </a:t>
            </a:r>
            <a:r>
              <a:rPr lang="nn-NO" b="1" dirty="0"/>
              <a:t>Manage Ticket Subsystem.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149508-630B-4BD6-B459-3981F556B4D8}"/>
              </a:ext>
            </a:extLst>
          </p:cNvPr>
          <p:cNvSpPr txBox="1"/>
          <p:nvPr/>
        </p:nvSpPr>
        <p:spPr>
          <a:xfrm>
            <a:off x="4736771" y="6098188"/>
            <a:ext cx="353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Figure</a:t>
            </a:r>
            <a:r>
              <a:rPr lang="en-GB" dirty="0"/>
              <a:t>: Ticket Subsystem Diagram .</a:t>
            </a:r>
            <a:endParaRPr lang="x-none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0E3302-F319-4DD7-8B44-976561F4A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26" y="1657545"/>
            <a:ext cx="9081856" cy="4343409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xmlns="" id="{93284AC9-CFDD-4075-B7C5-0C1501D6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xmlns="" id="{82915D1B-D809-4A51-96DF-4CDB912A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9B80F2D2-84C2-40AF-9265-E217A105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17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51402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2C1B48-3E04-45E6-AD97-1F06AAFEBA52}"/>
              </a:ext>
            </a:extLst>
          </p:cNvPr>
          <p:cNvSpPr/>
          <p:nvPr/>
        </p:nvSpPr>
        <p:spPr>
          <a:xfrm>
            <a:off x="0" y="97654"/>
            <a:ext cx="12192000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93BD40-1FCC-42CF-B3B8-0B0A76871B3F}"/>
              </a:ext>
            </a:extLst>
          </p:cNvPr>
          <p:cNvSpPr txBox="1"/>
          <p:nvPr/>
        </p:nvSpPr>
        <p:spPr>
          <a:xfrm>
            <a:off x="4135329" y="231971"/>
            <a:ext cx="432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Use Case Narrative:</a:t>
            </a:r>
            <a:endParaRPr lang="x-none" sz="3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EFFA8B1-1E02-42A0-9C76-26DC1BC72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55177"/>
              </p:ext>
            </p:extLst>
          </p:nvPr>
        </p:nvGraphicFramePr>
        <p:xfrm>
          <a:off x="1757285" y="1111435"/>
          <a:ext cx="8677430" cy="48188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38715">
                  <a:extLst>
                    <a:ext uri="{9D8B030D-6E8A-4147-A177-3AD203B41FA5}">
                      <a16:colId xmlns:a16="http://schemas.microsoft.com/office/drawing/2014/main" xmlns="" val="644284229"/>
                    </a:ext>
                  </a:extLst>
                </a:gridCol>
                <a:gridCol w="4338715">
                  <a:extLst>
                    <a:ext uri="{9D8B030D-6E8A-4147-A177-3AD203B41FA5}">
                      <a16:colId xmlns:a16="http://schemas.microsoft.com/office/drawing/2014/main" xmlns="" val="536689667"/>
                    </a:ext>
                  </a:extLst>
                </a:gridCol>
              </a:tblGrid>
              <a:tr h="61285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 Case Title: </a:t>
                      </a:r>
                      <a:endParaRPr lang="x-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Manage Ticket.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095804"/>
                  </a:ext>
                </a:extLst>
              </a:tr>
              <a:tr h="61285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Primary Actor: 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User.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2640781"/>
                  </a:ext>
                </a:extLst>
              </a:tr>
              <a:tr h="98643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Goal in Context: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To book or cancel tickets.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4074076"/>
                  </a:ext>
                </a:extLst>
              </a:tr>
              <a:tr h="69050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Precondition: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User must have an account.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9440752"/>
                  </a:ext>
                </a:extLst>
              </a:tr>
              <a:tr h="69050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Scenario: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From this page, user </a:t>
                      </a:r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can </a:t>
                      </a:r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book ticket or cancel ticket.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6518268"/>
                  </a:ext>
                </a:extLst>
              </a:tr>
              <a:tr h="61285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Priority: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2"/>
                          </a:solidFill>
                        </a:rPr>
                        <a:t>High Priority.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0607452"/>
                  </a:ext>
                </a:extLst>
              </a:tr>
              <a:tr h="61285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Channel to actor: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PC – Browser.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3903892"/>
                  </a:ext>
                </a:extLst>
              </a:tr>
            </a:tbl>
          </a:graphicData>
        </a:graphic>
      </p:graphicFrame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F61771BC-9303-4B88-AD80-884686F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40D9F637-2B3A-4D2C-AA43-84323881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34AF47D1-F98E-4B7A-89BB-6C4F1E26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18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652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BBEEED7-8CD2-4C08-8080-5E2D7A059859}"/>
              </a:ext>
            </a:extLst>
          </p:cNvPr>
          <p:cNvSpPr/>
          <p:nvPr/>
        </p:nvSpPr>
        <p:spPr>
          <a:xfrm>
            <a:off x="3601375" y="213063"/>
            <a:ext cx="4989250" cy="1145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1" dirty="0"/>
              <a:t>Conclusion</a:t>
            </a:r>
            <a:endParaRPr lang="x-none" sz="7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26FF4C-BF2E-408A-8C65-9CC5833AC1E6}"/>
              </a:ext>
            </a:extLst>
          </p:cNvPr>
          <p:cNvSpPr txBox="1"/>
          <p:nvPr/>
        </p:nvSpPr>
        <p:spPr>
          <a:xfrm>
            <a:off x="955829" y="1727952"/>
            <a:ext cx="10280342" cy="30469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solidFill>
                  <a:schemeClr val="tx2"/>
                </a:solidFill>
              </a:rPr>
              <a:t>By using Data Flow Diagram and Use case we can have an overall view of the whole project. Since data flow diagram (DFD) is a visual representation of the information flow through a process or system and Use-case diagram describe the high-level functions and scope of a system as a result both diagrams make it much more easier to understand and helps us to make a proper structure for this project. It also helps us to identify what is most important for our project. So building a DFD and Use-case for our project is a very important and a fundamental procedure. </a:t>
            </a:r>
            <a:endParaRPr lang="x-none" sz="2400" b="1" dirty="0">
              <a:solidFill>
                <a:schemeClr val="tx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0B2DD5C-39C5-4302-A969-02475F555560}"/>
              </a:ext>
            </a:extLst>
          </p:cNvPr>
          <p:cNvSpPr/>
          <p:nvPr/>
        </p:nvSpPr>
        <p:spPr>
          <a:xfrm>
            <a:off x="4607511" y="4953740"/>
            <a:ext cx="3373514" cy="153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1CFD46E-974E-4FEC-8FF5-4C1904530E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84" y="5058574"/>
            <a:ext cx="1326167" cy="1326167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F202EF89-ECA1-4139-BB33-DFC01378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BE6D254E-8166-41D9-8198-726E8C99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DC25AC04-F67D-4691-9EB6-4BADC7B1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19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0563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BF6217-3951-4DB9-88CD-A69C658B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chemeClr val="tx2"/>
                </a:solidFill>
              </a:rPr>
              <a:t>Data Flow Diagram :</a:t>
            </a:r>
            <a:br>
              <a:rPr lang="en-GB" sz="4000" b="1" dirty="0">
                <a:solidFill>
                  <a:schemeClr val="tx2"/>
                </a:solidFill>
              </a:rPr>
            </a:br>
            <a:r>
              <a:rPr lang="en-GB" sz="2800" b="1" dirty="0"/>
              <a:t>Activities of the project</a:t>
            </a:r>
            <a:endParaRPr lang="x-none" sz="2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1A532C-2D7B-4278-852D-8024C44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User Account (User, Administrator)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Login page &amp; Registration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Password Recovery Page For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Users profile section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Check seats for available transports according to the route &amp; 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Booking or cancel Ticket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Contact section with the 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Add new route, remove or update Route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Add new transport or remove transport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Handle pending tickets</a:t>
            </a:r>
          </a:p>
          <a:p>
            <a:pPr>
              <a:buFont typeface="Wingdings" panose="05000000000000000000" pitchFamily="2" charset="2"/>
              <a:buChar char="q"/>
            </a:pPr>
            <a:endParaRPr lang="x-none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8E8C3D5A-59F7-4761-BBAE-AF042F65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1B9A94E2-69A9-415D-A0D1-B8EF4D44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6EEFC3F-EB50-4163-A32C-845B8C21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0216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7EB65-6380-4722-B8EC-33DDFC65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Name of Process, Entity &amp; DB: 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0087FB-7088-4F04-8F60-979CD382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Process :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/>
              <a:t>Authentication , Communication , Login , Registration , Profile (Manage profile , Edit Profile) , Manage Transport(Adding , Remove) , Manage Route (Adding , Update , Remove) , Manage Ticket(Pending).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Entities :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/>
              <a:t>Admin, User, Route , Bus- Schedule, Transaction , Seat-Information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Databases : </a:t>
            </a:r>
            <a:r>
              <a:rPr lang="en-GB" dirty="0"/>
              <a:t>Single database where store every kinds of entities information .</a:t>
            </a:r>
            <a:endParaRPr lang="x-none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155946CA-BD20-405C-B99C-36502FFE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5F0F6C74-33C2-42CE-921C-2A869935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C72B3881-210F-4EDA-8573-EA0DEAFA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330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2C1B48-3E04-45E6-AD97-1F06AAFEBA52}"/>
              </a:ext>
            </a:extLst>
          </p:cNvPr>
          <p:cNvSpPr/>
          <p:nvPr/>
        </p:nvSpPr>
        <p:spPr>
          <a:xfrm>
            <a:off x="0" y="97654"/>
            <a:ext cx="12192000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93BD40-1FCC-42CF-B3B8-0B0A76871B3F}"/>
              </a:ext>
            </a:extLst>
          </p:cNvPr>
          <p:cNvSpPr txBox="1"/>
          <p:nvPr/>
        </p:nvSpPr>
        <p:spPr>
          <a:xfrm>
            <a:off x="2130641" y="164812"/>
            <a:ext cx="903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Construction Of The Context Level Diagram:</a:t>
            </a:r>
            <a:endParaRPr lang="x-none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7E93CE-0C11-4481-8C30-9D6C870C95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14" y="973253"/>
            <a:ext cx="7609772" cy="5534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4BF449-42BE-4A58-AF67-6DC0DDC3FEC3}"/>
              </a:ext>
            </a:extLst>
          </p:cNvPr>
          <p:cNvSpPr txBox="1"/>
          <p:nvPr/>
        </p:nvSpPr>
        <p:spPr>
          <a:xfrm>
            <a:off x="4893076" y="6138001"/>
            <a:ext cx="27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Figure: Level 0 Diagram</a:t>
            </a:r>
            <a:endParaRPr lang="x-none" b="1" dirty="0">
              <a:solidFill>
                <a:schemeClr val="tx2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E31057CC-B81E-4F33-9D0A-C3F607B2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6675CA99-C5AE-4DA9-9D9A-98511203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E503ECC2-1827-4381-BB43-0B0869D9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95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2C1B48-3E04-45E6-AD97-1F06AAFEBA52}"/>
              </a:ext>
            </a:extLst>
          </p:cNvPr>
          <p:cNvSpPr/>
          <p:nvPr/>
        </p:nvSpPr>
        <p:spPr>
          <a:xfrm>
            <a:off x="0" y="97654"/>
            <a:ext cx="12192000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93BD40-1FCC-42CF-B3B8-0B0A76871B3F}"/>
              </a:ext>
            </a:extLst>
          </p:cNvPr>
          <p:cNvSpPr txBox="1"/>
          <p:nvPr/>
        </p:nvSpPr>
        <p:spPr>
          <a:xfrm>
            <a:off x="3170808" y="164812"/>
            <a:ext cx="903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Construction Of Level 1 Diagram:</a:t>
            </a:r>
            <a:endParaRPr lang="x-none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1719E08-C5C2-41A9-BBFC-767469C23E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690" y="912724"/>
            <a:ext cx="8170619" cy="5847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4BF449-42BE-4A58-AF67-6DC0DDC3FEC3}"/>
              </a:ext>
            </a:extLst>
          </p:cNvPr>
          <p:cNvSpPr txBox="1"/>
          <p:nvPr/>
        </p:nvSpPr>
        <p:spPr>
          <a:xfrm>
            <a:off x="4573480" y="6391014"/>
            <a:ext cx="27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Figure: Level 1 Diagram</a:t>
            </a:r>
            <a:endParaRPr lang="x-none" b="1" dirty="0">
              <a:solidFill>
                <a:schemeClr val="tx2"/>
              </a:solidFill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3521DABD-B92B-4826-82D9-7D0287DB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5923B03F-51C6-47DA-AFE3-3CA229EE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841E2416-9CEC-47E2-9F14-0CA07376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4246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2C1B48-3E04-45E6-AD97-1F06AAFEBA52}"/>
              </a:ext>
            </a:extLst>
          </p:cNvPr>
          <p:cNvSpPr/>
          <p:nvPr/>
        </p:nvSpPr>
        <p:spPr>
          <a:xfrm>
            <a:off x="0" y="97654"/>
            <a:ext cx="12192000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93BD40-1FCC-42CF-B3B8-0B0A76871B3F}"/>
              </a:ext>
            </a:extLst>
          </p:cNvPr>
          <p:cNvSpPr txBox="1"/>
          <p:nvPr/>
        </p:nvSpPr>
        <p:spPr>
          <a:xfrm>
            <a:off x="3170808" y="164812"/>
            <a:ext cx="903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Construction Of Level 2 Diagram:</a:t>
            </a:r>
            <a:endParaRPr lang="x-none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4BF449-42BE-4A58-AF67-6DC0DDC3FEC3}"/>
              </a:ext>
            </a:extLst>
          </p:cNvPr>
          <p:cNvSpPr txBox="1"/>
          <p:nvPr/>
        </p:nvSpPr>
        <p:spPr>
          <a:xfrm>
            <a:off x="4697767" y="5366550"/>
            <a:ext cx="27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Figure: Level 2 Diagram</a:t>
            </a:r>
            <a:endParaRPr lang="x-none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A72C9C-A5FC-46A8-8A51-4AB1C69255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83" y="1491450"/>
            <a:ext cx="9472118" cy="3336630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5DBDE691-632A-4F80-9704-4FB7AC1F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AEDF0FCB-32B4-45E3-8B7B-7C01FAED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2EC29C5A-A4B1-451C-B84B-FE0C5B04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1420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2C1B48-3E04-45E6-AD97-1F06AAFEBA52}"/>
              </a:ext>
            </a:extLst>
          </p:cNvPr>
          <p:cNvSpPr/>
          <p:nvPr/>
        </p:nvSpPr>
        <p:spPr>
          <a:xfrm>
            <a:off x="0" y="97654"/>
            <a:ext cx="12192000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93BD40-1FCC-42CF-B3B8-0B0A76871B3F}"/>
              </a:ext>
            </a:extLst>
          </p:cNvPr>
          <p:cNvSpPr txBox="1"/>
          <p:nvPr/>
        </p:nvSpPr>
        <p:spPr>
          <a:xfrm>
            <a:off x="4135329" y="231971"/>
            <a:ext cx="432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Use Case Diagram:</a:t>
            </a:r>
            <a:endParaRPr lang="x-none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CD1D82-72FA-4A58-B505-87BE840891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29" y="2085618"/>
            <a:ext cx="7767961" cy="4060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4BF449-42BE-4A58-AF67-6DC0DDC3FEC3}"/>
              </a:ext>
            </a:extLst>
          </p:cNvPr>
          <p:cNvSpPr txBox="1"/>
          <p:nvPr/>
        </p:nvSpPr>
        <p:spPr>
          <a:xfrm>
            <a:off x="4420153" y="6324698"/>
            <a:ext cx="375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Figure: Login Subsystem Diagram</a:t>
            </a:r>
            <a:endParaRPr lang="x-none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A3817D-265D-4C4D-A361-3D7BDAF88F36}"/>
              </a:ext>
            </a:extLst>
          </p:cNvPr>
          <p:cNvSpPr txBox="1"/>
          <p:nvPr/>
        </p:nvSpPr>
        <p:spPr>
          <a:xfrm>
            <a:off x="4273241" y="1122155"/>
            <a:ext cx="3342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b="1" u="sng" dirty="0">
                <a:solidFill>
                  <a:schemeClr val="accent1"/>
                </a:solidFill>
              </a:rPr>
              <a:t>Actors: </a:t>
            </a:r>
            <a:r>
              <a:rPr lang="en-GB" b="1" dirty="0"/>
              <a:t>Admin, User.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b="1" u="sng" dirty="0">
                <a:solidFill>
                  <a:schemeClr val="accent1"/>
                </a:solidFill>
              </a:rPr>
              <a:t>Use Cases: </a:t>
            </a:r>
            <a:r>
              <a:rPr lang="en-GB" b="1" dirty="0"/>
              <a:t>Login Subsystem</a:t>
            </a:r>
            <a:endParaRPr lang="x-none" b="1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xmlns="" id="{273B87B8-F9CE-42C6-BD37-28BD26DD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xmlns="" id="{27721633-FF1B-427F-B90C-7BDF1436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B3D44EC0-16D0-4B72-89B9-F94D1D44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8146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2C1B48-3E04-45E6-AD97-1F06AAFEBA52}"/>
              </a:ext>
            </a:extLst>
          </p:cNvPr>
          <p:cNvSpPr/>
          <p:nvPr/>
        </p:nvSpPr>
        <p:spPr>
          <a:xfrm>
            <a:off x="0" y="97654"/>
            <a:ext cx="12192000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93BD40-1FCC-42CF-B3B8-0B0A76871B3F}"/>
              </a:ext>
            </a:extLst>
          </p:cNvPr>
          <p:cNvSpPr txBox="1"/>
          <p:nvPr/>
        </p:nvSpPr>
        <p:spPr>
          <a:xfrm>
            <a:off x="4135329" y="231971"/>
            <a:ext cx="432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Use Case Narrative:</a:t>
            </a:r>
            <a:endParaRPr lang="x-none" sz="3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EFFA8B1-1E02-42A0-9C76-26DC1BC72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7772"/>
              </p:ext>
            </p:extLst>
          </p:nvPr>
        </p:nvGraphicFramePr>
        <p:xfrm>
          <a:off x="1757285" y="1111435"/>
          <a:ext cx="8677430" cy="51070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38715">
                  <a:extLst>
                    <a:ext uri="{9D8B030D-6E8A-4147-A177-3AD203B41FA5}">
                      <a16:colId xmlns:a16="http://schemas.microsoft.com/office/drawing/2014/main" xmlns="" val="644284229"/>
                    </a:ext>
                  </a:extLst>
                </a:gridCol>
                <a:gridCol w="4338715">
                  <a:extLst>
                    <a:ext uri="{9D8B030D-6E8A-4147-A177-3AD203B41FA5}">
                      <a16:colId xmlns:a16="http://schemas.microsoft.com/office/drawing/2014/main" xmlns="" val="536689667"/>
                    </a:ext>
                  </a:extLst>
                </a:gridCol>
              </a:tblGrid>
              <a:tr h="56809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 Case Title: </a:t>
                      </a:r>
                      <a:endParaRPr lang="x-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Login.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095804"/>
                  </a:ext>
                </a:extLst>
              </a:tr>
              <a:tr h="568099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Primary Actor: 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User </a:t>
                      </a:r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, Admin.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2640781"/>
                  </a:ext>
                </a:extLst>
              </a:tr>
              <a:tr h="568099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Goal in Context: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To Register and get username and password for login and get access our website.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4074076"/>
                  </a:ext>
                </a:extLst>
              </a:tr>
              <a:tr h="568099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Precondition: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Must have to be member by registration and get username for login.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9440752"/>
                  </a:ext>
                </a:extLst>
              </a:tr>
              <a:tr h="568099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Scenario: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From login page user have to login into the system. 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6518268"/>
                  </a:ext>
                </a:extLst>
              </a:tr>
              <a:tr h="568099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Exception: 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Login with correct password or recovery password.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0159832"/>
                  </a:ext>
                </a:extLst>
              </a:tr>
              <a:tr h="568099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Priority: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High priority.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0607452"/>
                  </a:ext>
                </a:extLst>
              </a:tr>
              <a:tr h="568099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Channel to actor:</a:t>
                      </a:r>
                      <a:endParaRPr lang="x-non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PC – Browser.</a:t>
                      </a:r>
                      <a:endParaRPr lang="x-none" sz="1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3903892"/>
                  </a:ext>
                </a:extLst>
              </a:tr>
            </a:tbl>
          </a:graphicData>
        </a:graphic>
      </p:graphicFrame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9A98F1B0-2442-43CC-8B6A-E49B0817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5152E67B-484F-4EE0-82BB-1F0ED000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EEC5847-90B6-4F63-9DDC-7779BE97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4299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2C1B48-3E04-45E6-AD97-1F06AAFEBA52}"/>
              </a:ext>
            </a:extLst>
          </p:cNvPr>
          <p:cNvSpPr/>
          <p:nvPr/>
        </p:nvSpPr>
        <p:spPr>
          <a:xfrm>
            <a:off x="0" y="97654"/>
            <a:ext cx="12192000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93BD40-1FCC-42CF-B3B8-0B0A76871B3F}"/>
              </a:ext>
            </a:extLst>
          </p:cNvPr>
          <p:cNvSpPr txBox="1"/>
          <p:nvPr/>
        </p:nvSpPr>
        <p:spPr>
          <a:xfrm>
            <a:off x="4135329" y="231971"/>
            <a:ext cx="432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Use Case Diagram:</a:t>
            </a:r>
            <a:endParaRPr lang="x-none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E2B722-3701-4E32-8C53-31E4F63E7AAA}"/>
              </a:ext>
            </a:extLst>
          </p:cNvPr>
          <p:cNvSpPr txBox="1"/>
          <p:nvPr/>
        </p:nvSpPr>
        <p:spPr>
          <a:xfrm>
            <a:off x="4087245" y="951063"/>
            <a:ext cx="401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1"/>
                </a:solidFill>
              </a:rPr>
              <a:t>Actors: </a:t>
            </a:r>
            <a:r>
              <a:rPr lang="en-GB" b="1" dirty="0"/>
              <a:t>Non- User.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1"/>
                </a:solidFill>
              </a:rPr>
              <a:t>Use Cases: </a:t>
            </a:r>
            <a:r>
              <a:rPr lang="en-GB" b="1" dirty="0"/>
              <a:t>Registration Subsystem.</a:t>
            </a:r>
            <a:endParaRPr lang="x-non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A39517-DA93-435C-B14F-1EB8815F3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23" y="1861880"/>
            <a:ext cx="6917769" cy="3869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149508-630B-4BD6-B459-3981F556B4D8}"/>
              </a:ext>
            </a:extLst>
          </p:cNvPr>
          <p:cNvSpPr txBox="1"/>
          <p:nvPr/>
        </p:nvSpPr>
        <p:spPr>
          <a:xfrm>
            <a:off x="4563123" y="5811650"/>
            <a:ext cx="40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Figure: Registration Subsystem Diagram</a:t>
            </a:r>
            <a:endParaRPr lang="x-none" dirty="0">
              <a:solidFill>
                <a:schemeClr val="accent1"/>
              </a:solidFill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xmlns="" id="{7F6ECFF4-C98E-49C3-91C3-DF91D303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12/08/2021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xmlns="" id="{31DFCEB2-245D-4176-BD8C-3D475EE9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Path-Way-Services (group 04)</a:t>
            </a:r>
            <a:endParaRPr lang="x-non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CCFD063E-5CC8-452C-A5B5-BD16F902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201D-F581-4B93-991E-915494314977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73032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5">
      <a:dk1>
        <a:sysClr val="windowText" lastClr="000000"/>
      </a:dk1>
      <a:lt1>
        <a:sysClr val="window" lastClr="FFFFFF"/>
      </a:lt1>
      <a:dk2>
        <a:srgbClr val="323232"/>
      </a:dk2>
      <a:lt2>
        <a:srgbClr val="50771B"/>
      </a:lt2>
      <a:accent1>
        <a:srgbClr val="9CD64C"/>
      </a:accent1>
      <a:accent2>
        <a:srgbClr val="9CD64C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102</TotalTime>
  <Words>1107</Words>
  <Application>Microsoft Office PowerPoint</Application>
  <PresentationFormat>Custom</PresentationFormat>
  <Paragraphs>231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Frame</vt:lpstr>
      <vt:lpstr>     Path-Way-Services  </vt:lpstr>
      <vt:lpstr>Data Flow Diagram : Activities of the project</vt:lpstr>
      <vt:lpstr>Name of Process, Entity &amp; DB: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Path-Way-Services  </dc:title>
  <dc:creator>Fardin</dc:creator>
  <cp:lastModifiedBy>User</cp:lastModifiedBy>
  <cp:revision>6</cp:revision>
  <dcterms:created xsi:type="dcterms:W3CDTF">2021-08-11T08:24:06Z</dcterms:created>
  <dcterms:modified xsi:type="dcterms:W3CDTF">2021-08-11T13:36:10Z</dcterms:modified>
</cp:coreProperties>
</file>