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6"/>
  </p:notesMasterIdLst>
  <p:handoutMasterIdLst>
    <p:handoutMasterId r:id="rId27"/>
  </p:handoutMasterIdLst>
  <p:sldIdLst>
    <p:sldId id="257" r:id="rId5"/>
    <p:sldId id="261"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90" r:id="rId20"/>
    <p:sldId id="287" r:id="rId21"/>
    <p:sldId id="288" r:id="rId22"/>
    <p:sldId id="289"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8"/>
  </p:normalViewPr>
  <p:slideViewPr>
    <p:cSldViewPr snapToGrid="0" snapToObjects="1">
      <p:cViewPr>
        <p:scale>
          <a:sx n="81" d="100"/>
          <a:sy n="81" d="100"/>
        </p:scale>
        <p:origin x="-282" y="21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9/3/2021</a:t>
            </a:fld>
            <a:endParaRPr lang="en-US" dirty="0"/>
          </a:p>
        </p:txBody>
      </p:sp>
      <p:sp>
        <p:nvSpPr>
          <p:cNvPr id="4" name="Footer Placeholder 3">
            <a:extLst>
              <a:ext uri="{FF2B5EF4-FFF2-40B4-BE49-F238E27FC236}">
                <a16:creationId xmlns=""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9/3/2021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10</a:t>
            </a:fld>
            <a:endParaRPr lang="en-US" dirty="0"/>
          </a:p>
        </p:txBody>
      </p:sp>
    </p:spTree>
    <p:extLst>
      <p:ext uri="{BB962C8B-B14F-4D97-AF65-F5344CB8AC3E}">
        <p14:creationId xmlns:p14="http://schemas.microsoft.com/office/powerpoint/2010/main" val="3353582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70354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12</a:t>
            </a:fld>
            <a:endParaRPr lang="en-US" dirty="0"/>
          </a:p>
        </p:txBody>
      </p:sp>
    </p:spTree>
    <p:extLst>
      <p:ext uri="{BB962C8B-B14F-4D97-AF65-F5344CB8AC3E}">
        <p14:creationId xmlns:p14="http://schemas.microsoft.com/office/powerpoint/2010/main" val="121567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13</a:t>
            </a:fld>
            <a:endParaRPr lang="en-US" dirty="0"/>
          </a:p>
        </p:txBody>
      </p:sp>
    </p:spTree>
    <p:extLst>
      <p:ext uri="{BB962C8B-B14F-4D97-AF65-F5344CB8AC3E}">
        <p14:creationId xmlns:p14="http://schemas.microsoft.com/office/powerpoint/2010/main" val="2214305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14</a:t>
            </a:fld>
            <a:endParaRPr lang="en-US" dirty="0"/>
          </a:p>
        </p:txBody>
      </p:sp>
    </p:spTree>
    <p:extLst>
      <p:ext uri="{BB962C8B-B14F-4D97-AF65-F5344CB8AC3E}">
        <p14:creationId xmlns:p14="http://schemas.microsoft.com/office/powerpoint/2010/main" val="715115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20</a:t>
            </a:fld>
            <a:endParaRPr lang="en-US" dirty="0"/>
          </a:p>
        </p:txBody>
      </p:sp>
    </p:spTree>
    <p:extLst>
      <p:ext uri="{BB962C8B-B14F-4D97-AF65-F5344CB8AC3E}">
        <p14:creationId xmlns:p14="http://schemas.microsoft.com/office/powerpoint/2010/main" val="367306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21</a:t>
            </a:fld>
            <a:endParaRPr lang="en-US" dirty="0"/>
          </a:p>
        </p:txBody>
      </p:sp>
    </p:spTree>
    <p:extLst>
      <p:ext uri="{BB962C8B-B14F-4D97-AF65-F5344CB8AC3E}">
        <p14:creationId xmlns:p14="http://schemas.microsoft.com/office/powerpoint/2010/main" val="4974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3</a:t>
            </a:fld>
            <a:endParaRPr lang="en-US" dirty="0"/>
          </a:p>
        </p:txBody>
      </p:sp>
    </p:spTree>
    <p:extLst>
      <p:ext uri="{BB962C8B-B14F-4D97-AF65-F5344CB8AC3E}">
        <p14:creationId xmlns:p14="http://schemas.microsoft.com/office/powerpoint/2010/main" val="254076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4</a:t>
            </a:fld>
            <a:endParaRPr lang="en-US" dirty="0"/>
          </a:p>
        </p:txBody>
      </p:sp>
    </p:spTree>
    <p:extLst>
      <p:ext uri="{BB962C8B-B14F-4D97-AF65-F5344CB8AC3E}">
        <p14:creationId xmlns:p14="http://schemas.microsoft.com/office/powerpoint/2010/main" val="362181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19935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6</a:t>
            </a:fld>
            <a:endParaRPr lang="en-US" dirty="0"/>
          </a:p>
        </p:txBody>
      </p:sp>
    </p:spTree>
    <p:extLst>
      <p:ext uri="{BB962C8B-B14F-4D97-AF65-F5344CB8AC3E}">
        <p14:creationId xmlns:p14="http://schemas.microsoft.com/office/powerpoint/2010/main" val="2023394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7</a:t>
            </a:fld>
            <a:endParaRPr lang="en-US" dirty="0"/>
          </a:p>
        </p:txBody>
      </p:sp>
    </p:spTree>
    <p:extLst>
      <p:ext uri="{BB962C8B-B14F-4D97-AF65-F5344CB8AC3E}">
        <p14:creationId xmlns:p14="http://schemas.microsoft.com/office/powerpoint/2010/main" val="230170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8</a:t>
            </a:fld>
            <a:endParaRPr lang="en-US" dirty="0"/>
          </a:p>
        </p:txBody>
      </p:sp>
    </p:spTree>
    <p:extLst>
      <p:ext uri="{BB962C8B-B14F-4D97-AF65-F5344CB8AC3E}">
        <p14:creationId xmlns:p14="http://schemas.microsoft.com/office/powerpoint/2010/main" val="224247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9</a:t>
            </a:fld>
            <a:endParaRPr lang="en-US" dirty="0"/>
          </a:p>
        </p:txBody>
      </p:sp>
    </p:spTree>
    <p:extLst>
      <p:ext uri="{BB962C8B-B14F-4D97-AF65-F5344CB8AC3E}">
        <p14:creationId xmlns:p14="http://schemas.microsoft.com/office/powerpoint/2010/main" val="87691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9/3/2021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9/3/2021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9/3/2021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0461DC49-1338-C24E-A3BB-5919AD12F596}"/>
              </a:ext>
            </a:extLst>
          </p:cNvPr>
          <p:cNvPicPr>
            <a:picLocks noChangeAspect="1"/>
          </p:cNvPicPr>
          <p:nvPr/>
        </p:nvPicPr>
        <p:blipFill>
          <a:blip r:embed="rId3"/>
          <a:srcRect/>
          <a:stretch/>
        </p:blipFill>
        <p:spPr>
          <a:xfrm>
            <a:off x="-258" y="0"/>
            <a:ext cx="12191999" cy="6858000"/>
          </a:xfrm>
          <a:prstGeom prst="rect">
            <a:avLst/>
          </a:prstGeom>
        </p:spPr>
      </p:pic>
      <p:sp>
        <p:nvSpPr>
          <p:cNvPr id="30" name="Rectangle 29">
            <a:extLst>
              <a:ext uri="{FF2B5EF4-FFF2-40B4-BE49-F238E27FC236}">
                <a16:creationId xmlns="" xmlns:a16="http://schemas.microsoft.com/office/drawing/2014/main" id="{310B1DD0-264A-47E3-A16A-C87AFA51E6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 xmlns:a16="http://schemas.microsoft.com/office/drawing/2014/main" id="{69C1BB7B-F21E-41A2-B30C-D8507B960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 xmlns:a16="http://schemas.microsoft.com/office/drawing/2014/main" id="{DF6D7DDE-F8A1-4105-9729-F9EB5F81A3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679462" y="1899146"/>
            <a:ext cx="10747513" cy="2098226"/>
          </a:xfrm>
        </p:spPr>
        <p:txBody>
          <a:bodyPr>
            <a:normAutofit/>
          </a:bodyPr>
          <a:lstStyle/>
          <a:p>
            <a:r>
              <a:rPr lang="en-US" dirty="0">
                <a:solidFill>
                  <a:schemeClr val="bg2"/>
                </a:solidFill>
                <a:latin typeface="Arial Rounded MT Bold" panose="020F0704030504030204" pitchFamily="34" charset="0"/>
              </a:rPr>
              <a:t>Path-Way-Services</a:t>
            </a:r>
          </a:p>
        </p:txBody>
      </p:sp>
      <p:sp>
        <p:nvSpPr>
          <p:cNvPr id="4" name="Subtitle 3">
            <a:extLst>
              <a:ext uri="{FF2B5EF4-FFF2-40B4-BE49-F238E27FC236}">
                <a16:creationId xmlns="" xmlns:a16="http://schemas.microsoft.com/office/drawing/2014/main" id="{6E661E49-0788-40C2-A5B6-638ADED71159}"/>
              </a:ext>
            </a:extLst>
          </p:cNvPr>
          <p:cNvSpPr>
            <a:spLocks noGrp="1"/>
          </p:cNvSpPr>
          <p:nvPr>
            <p:ph type="subTitle" idx="1"/>
          </p:nvPr>
        </p:nvSpPr>
        <p:spPr>
          <a:xfrm>
            <a:off x="2710776" y="3604189"/>
            <a:ext cx="6831673" cy="1086237"/>
          </a:xfrm>
        </p:spPr>
        <p:txBody>
          <a:bodyPr>
            <a:normAutofit fontScale="92500" lnSpcReduction="10000"/>
          </a:bodyPr>
          <a:lstStyle/>
          <a:p>
            <a:endParaRPr lang="en-US" dirty="0">
              <a:solidFill>
                <a:schemeClr val="bg2"/>
              </a:solidFill>
            </a:endParaRPr>
          </a:p>
          <a:p>
            <a:r>
              <a:rPr lang="en-US" dirty="0">
                <a:solidFill>
                  <a:schemeClr val="bg2"/>
                </a:solidFill>
              </a:rPr>
              <a:t>Group: 04</a:t>
            </a:r>
          </a:p>
          <a:p>
            <a:r>
              <a:rPr lang="en-US" b="1" dirty="0">
                <a:solidFill>
                  <a:schemeClr val="bg2"/>
                </a:solidFill>
              </a:rPr>
              <a:t>CSE 3224</a:t>
            </a:r>
          </a:p>
          <a:p>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fontScale="90000"/>
          </a:bodyPr>
          <a:lstStyle/>
          <a:p>
            <a:r>
              <a:rPr lang="en-US" b="1" dirty="0">
                <a:solidFill>
                  <a:schemeClr val="accent4">
                    <a:lumMod val="75000"/>
                  </a:schemeClr>
                </a:solidFill>
                <a:latin typeface="Bahnschrift" panose="020B0502040204020203" pitchFamily="34" charset="0"/>
              </a:rPr>
              <a:t>Entity Names, Attributes and Data Types: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32064" r="32064"/>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6096000" y="2407503"/>
            <a:ext cx="5617905" cy="4402231"/>
          </a:xfrm>
          <a:prstGeom prst="rect">
            <a:avLst/>
          </a:prstGeom>
          <a:noFill/>
        </p:spPr>
        <p:txBody>
          <a:bodyPr wrap="square" rtlCol="0">
            <a:spAutoFit/>
          </a:bodyPr>
          <a:lstStyle/>
          <a:p>
            <a:pPr algn="just">
              <a:lnSpc>
                <a:spcPct val="107000"/>
              </a:lnSpc>
              <a:spcAft>
                <a:spcPts val="800"/>
              </a:spcAft>
            </a:pPr>
            <a:r>
              <a:rPr lang="en-US" sz="2000" b="1" dirty="0">
                <a:solidFill>
                  <a:schemeClr val="tx1">
                    <a:lumMod val="65000"/>
                    <a:lumOff val="35000"/>
                  </a:schemeClr>
                </a:solidFill>
                <a:effectLst/>
                <a:latin typeface="Calibri" panose="020F0502020204030204" pitchFamily="34" charset="0"/>
                <a:ea typeface="Calibri" panose="020F0502020204030204" pitchFamily="34" charset="0"/>
              </a:rPr>
              <a:t>7.</a:t>
            </a:r>
            <a:r>
              <a:rPr lang="en-US" sz="2000" b="1" u="sng" dirty="0">
                <a:solidFill>
                  <a:schemeClr val="tx1">
                    <a:lumMod val="65000"/>
                    <a:lumOff val="35000"/>
                  </a:schemeClr>
                </a:solidFill>
                <a:effectLst/>
                <a:latin typeface="Calibri" panose="020F0502020204030204" pitchFamily="34" charset="0"/>
                <a:ea typeface="Calibri" panose="020F0502020204030204" pitchFamily="34" charset="0"/>
              </a:rPr>
              <a:t>Transaction Information:</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2000" u="none" strike="noStrike" dirty="0">
                <a:solidFill>
                  <a:schemeClr val="tx1">
                    <a:lumMod val="65000"/>
                    <a:lumOff val="35000"/>
                  </a:schemeClr>
                </a:solidFill>
                <a:effectLst/>
                <a:latin typeface="Calibri" panose="020F0502020204030204" pitchFamily="34" charset="0"/>
                <a:ea typeface="Calibri" panose="020F0502020204030204" pitchFamily="34" charset="0"/>
              </a:rPr>
              <a:t> </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chemeClr val="tx1">
                    <a:lumMod val="65000"/>
                    <a:lumOff val="35000"/>
                  </a:schemeClr>
                </a:solidFill>
                <a:effectLst/>
                <a:latin typeface="Calibri" panose="020F0502020204030204" pitchFamily="34" charset="0"/>
                <a:ea typeface="Calibri" panose="020F0502020204030204" pitchFamily="34" charset="0"/>
              </a:rPr>
              <a:t>ID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int]</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User_Name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Transaction_Date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Transaction_Id</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Card_Type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chemeClr val="tx1">
                    <a:lumMod val="65000"/>
                    <a:lumOff val="35000"/>
                  </a:schemeClr>
                </a:solidFill>
                <a:effectLst/>
                <a:latin typeface="Calibri" panose="020F0502020204030204" pitchFamily="34" charset="0"/>
                <a:ea typeface="Calibri" panose="020F0502020204030204" pitchFamily="34" charset="0"/>
              </a:rPr>
              <a:t>Amount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int]</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Bank_Transaction_Id</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000" dirty="0">
                <a:solidFill>
                  <a:schemeClr val="tx1">
                    <a:lumMod val="65000"/>
                    <a:lumOff val="35000"/>
                  </a:schemeClr>
                </a:solidFill>
                <a:effectLst/>
                <a:latin typeface="Calibri" panose="020F0502020204030204" pitchFamily="34" charset="0"/>
                <a:ea typeface="Calibri" panose="020F0502020204030204" pitchFamily="34" charset="0"/>
              </a:rPr>
              <a:t>Status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1976676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fontScale="90000"/>
          </a:bodyPr>
          <a:lstStyle/>
          <a:p>
            <a:r>
              <a:rPr lang="en-US" b="1" dirty="0">
                <a:solidFill>
                  <a:schemeClr val="accent4">
                    <a:lumMod val="75000"/>
                  </a:schemeClr>
                </a:solidFill>
                <a:latin typeface="Bahnschrift" panose="020B0502040204020203" pitchFamily="34" charset="0"/>
              </a:rPr>
              <a:t>Entity Names, Attributes and Data Types: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28742" r="28742"/>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6096000" y="2407503"/>
            <a:ext cx="5617905" cy="2550442"/>
          </a:xfrm>
          <a:prstGeom prst="rect">
            <a:avLst/>
          </a:prstGeom>
          <a:noFill/>
        </p:spPr>
        <p:txBody>
          <a:bodyPr wrap="square" rtlCol="0">
            <a:spAutoFit/>
          </a:bodyPr>
          <a:lstStyle/>
          <a:p>
            <a:pPr algn="just">
              <a:lnSpc>
                <a:spcPct val="107000"/>
              </a:lnSpc>
              <a:spcAft>
                <a:spcPts val="800"/>
              </a:spcAft>
            </a:pPr>
            <a:r>
              <a:rPr lang="en-US" sz="2000" b="1" dirty="0">
                <a:solidFill>
                  <a:schemeClr val="tx1">
                    <a:lumMod val="65000"/>
                    <a:lumOff val="35000"/>
                  </a:schemeClr>
                </a:solidFill>
                <a:effectLst/>
                <a:latin typeface="Calibri" panose="020F0502020204030204" pitchFamily="34" charset="0"/>
                <a:ea typeface="Calibri" panose="020F0502020204030204" pitchFamily="34" charset="0"/>
              </a:rPr>
              <a:t>8.</a:t>
            </a:r>
            <a:r>
              <a:rPr lang="en-US" sz="2000" b="1" u="sng" dirty="0">
                <a:solidFill>
                  <a:schemeClr val="tx1">
                    <a:lumMod val="65000"/>
                    <a:lumOff val="35000"/>
                  </a:schemeClr>
                </a:solidFill>
                <a:effectLst/>
                <a:latin typeface="Calibri" panose="020F0502020204030204" pitchFamily="34" charset="0"/>
                <a:ea typeface="Calibri" panose="020F0502020204030204" pitchFamily="34" charset="0"/>
              </a:rPr>
              <a:t>Contact:</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Contact_ID</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int]</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Full_Name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chemeClr val="tx1">
                    <a:lumMod val="65000"/>
                    <a:lumOff val="35000"/>
                  </a:schemeClr>
                </a:solidFill>
                <a:effectLst/>
                <a:latin typeface="Calibri" panose="020F0502020204030204" pitchFamily="34" charset="0"/>
                <a:ea typeface="Calibri" panose="020F0502020204030204" pitchFamily="34" charset="0"/>
              </a:rPr>
              <a:t>Email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chemeClr val="tx1">
                    <a:lumMod val="65000"/>
                    <a:lumOff val="35000"/>
                  </a:schemeClr>
                </a:solidFill>
                <a:effectLst/>
                <a:latin typeface="Calibri" panose="020F0502020204030204" pitchFamily="34" charset="0"/>
                <a:ea typeface="Calibri" panose="020F0502020204030204" pitchFamily="34" charset="0"/>
              </a:rPr>
              <a:t>Subject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000" dirty="0">
                <a:solidFill>
                  <a:schemeClr val="tx1">
                    <a:lumMod val="65000"/>
                    <a:lumOff val="35000"/>
                  </a:schemeClr>
                </a:solidFill>
                <a:effectLst/>
                <a:latin typeface="Calibri" panose="020F0502020204030204" pitchFamily="34" charset="0"/>
                <a:ea typeface="Calibri" panose="020F0502020204030204" pitchFamily="34" charset="0"/>
              </a:rPr>
              <a:t>Message                        [</a:t>
            </a:r>
            <a:r>
              <a:rPr lang="en-US" sz="2000" dirty="0" err="1">
                <a:solidFill>
                  <a:schemeClr val="tx1">
                    <a:lumMod val="65000"/>
                    <a:lumOff val="35000"/>
                  </a:schemeClr>
                </a:solidFill>
                <a:effectLst/>
                <a:latin typeface="Calibri" panose="020F0502020204030204" pitchFamily="34" charset="0"/>
                <a:ea typeface="Calibri" panose="020F0502020204030204" pitchFamily="34" charset="0"/>
              </a:rPr>
              <a:t>DataType</a:t>
            </a:r>
            <a:r>
              <a:rPr lang="en-US" sz="2000" dirty="0">
                <a:solidFill>
                  <a:schemeClr val="tx1">
                    <a:lumMod val="65000"/>
                    <a:lumOff val="35000"/>
                  </a:schemeClr>
                </a:solidFill>
                <a:effectLst/>
                <a:latin typeface="Calibri" panose="020F0502020204030204" pitchFamily="34" charset="0"/>
                <a:ea typeface="Calibri" panose="020F0502020204030204" pitchFamily="34" charset="0"/>
              </a:rPr>
              <a:t>: varchar]</a:t>
            </a:r>
            <a:endParaRPr lang="x-none" sz="2000" dirty="0">
              <a:solidFill>
                <a:schemeClr val="tx1">
                  <a:lumMod val="65000"/>
                  <a:lumOff val="35000"/>
                </a:schemeClr>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962478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a:bodyPr>
          <a:lstStyle/>
          <a:p>
            <a:r>
              <a:rPr lang="en-US" sz="3600" b="1" dirty="0">
                <a:solidFill>
                  <a:schemeClr val="accent4">
                    <a:lumMod val="75000"/>
                  </a:schemeClr>
                </a:solidFill>
                <a:latin typeface="Bahnschrift" panose="020B0502040204020203" pitchFamily="34" charset="0"/>
              </a:rPr>
              <a:t>Relationship Between the Entity Sets:</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28732" r="28732"/>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5750574" y="1954421"/>
            <a:ext cx="5963331" cy="4519955"/>
          </a:xfrm>
          <a:prstGeom prst="rect">
            <a:avLst/>
          </a:prstGeom>
          <a:noFill/>
        </p:spPr>
        <p:txBody>
          <a:bodyPr wrap="square" rtlCol="0">
            <a:spAutoFit/>
          </a:bodyPr>
          <a:lstStyle/>
          <a:p>
            <a:pPr>
              <a:lnSpc>
                <a:spcPct val="107000"/>
              </a:lnSpc>
              <a:spcAft>
                <a:spcPts val="800"/>
              </a:spcAft>
            </a:pPr>
            <a:r>
              <a:rPr lang="en-US" sz="2000" b="1" dirty="0">
                <a:solidFill>
                  <a:schemeClr val="tx2">
                    <a:lumMod val="90000"/>
                    <a:lumOff val="10000"/>
                  </a:schemeClr>
                </a:solidFill>
                <a:effectLst/>
                <a:latin typeface="Calibri" panose="020F0502020204030204" pitchFamily="34" charset="0"/>
                <a:ea typeface="Calibri" panose="020F0502020204030204" pitchFamily="34" charset="0"/>
              </a:rPr>
              <a:t>1.</a:t>
            </a:r>
            <a:r>
              <a:rPr lang="en-US" sz="2000" b="1" u="sng" dirty="0">
                <a:solidFill>
                  <a:schemeClr val="tx2">
                    <a:lumMod val="90000"/>
                    <a:lumOff val="10000"/>
                  </a:schemeClr>
                </a:solidFill>
                <a:effectLst/>
                <a:latin typeface="Calibri" panose="020F0502020204030204" pitchFamily="34" charset="0"/>
                <a:ea typeface="Calibri" panose="020F0502020204030204" pitchFamily="34" charset="0"/>
              </a:rPr>
              <a:t>Interact Through:</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u="none" strike="noStrike" dirty="0">
                <a:solidFill>
                  <a:schemeClr val="tx2">
                    <a:lumMod val="90000"/>
                    <a:lumOff val="10000"/>
                  </a:schemeClr>
                </a:solidFill>
                <a:effectLst/>
                <a:latin typeface="Calibri" panose="020F0502020204030204" pitchFamily="34" charset="0"/>
                <a:ea typeface="Calibri" panose="020F0502020204030204" pitchFamily="34" charset="0"/>
              </a:rPr>
              <a:t> </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chemeClr val="tx2">
                    <a:lumMod val="90000"/>
                    <a:lumOff val="10000"/>
                  </a:schemeClr>
                </a:solidFill>
                <a:effectLst/>
                <a:latin typeface="Calibri" panose="020F0502020204030204" pitchFamily="34" charset="0"/>
                <a:ea typeface="Calibri" panose="020F0502020204030204" pitchFamily="34" charset="0"/>
              </a:rPr>
              <a:t>Between user/non-user and contact entities.</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marL="457200">
              <a:lnSpc>
                <a:spcPct val="107000"/>
              </a:lnSpc>
              <a:spcAft>
                <a:spcPts val="800"/>
              </a:spcAft>
            </a:pPr>
            <a:r>
              <a:rPr lang="en-US" sz="2000" dirty="0">
                <a:solidFill>
                  <a:schemeClr val="tx2">
                    <a:lumMod val="90000"/>
                    <a:lumOff val="10000"/>
                  </a:schemeClr>
                </a:solidFill>
                <a:effectLst/>
                <a:latin typeface="Calibri" panose="020F0502020204030204" pitchFamily="34" charset="0"/>
                <a:ea typeface="Calibri" panose="020F0502020204030204" pitchFamily="34" charset="0"/>
              </a:rPr>
              <a:t> </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dirty="0">
                <a:solidFill>
                  <a:schemeClr val="tx2">
                    <a:lumMod val="90000"/>
                    <a:lumOff val="10000"/>
                  </a:schemeClr>
                </a:solidFill>
                <a:effectLst/>
                <a:latin typeface="Calibri" panose="020F0502020204030204" pitchFamily="34" charset="0"/>
                <a:ea typeface="Calibri" panose="020F0502020204030204" pitchFamily="34" charset="0"/>
              </a:rPr>
              <a:t>2.</a:t>
            </a:r>
            <a:r>
              <a:rPr lang="en-US" sz="2000" b="1" u="sng" dirty="0">
                <a:solidFill>
                  <a:schemeClr val="tx2">
                    <a:lumMod val="90000"/>
                    <a:lumOff val="10000"/>
                  </a:schemeClr>
                </a:solidFill>
                <a:effectLst/>
                <a:latin typeface="Calibri" panose="020F0502020204030204" pitchFamily="34" charset="0"/>
                <a:ea typeface="Calibri" panose="020F0502020204030204" pitchFamily="34" charset="0"/>
              </a:rPr>
              <a:t>Reciving Message From:</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u="none" strike="noStrike" dirty="0">
                <a:solidFill>
                  <a:schemeClr val="tx2">
                    <a:lumMod val="90000"/>
                    <a:lumOff val="10000"/>
                  </a:schemeClr>
                </a:solidFill>
                <a:effectLst/>
                <a:latin typeface="Calibri" panose="020F0502020204030204" pitchFamily="34" charset="0"/>
                <a:ea typeface="Calibri" panose="020F0502020204030204" pitchFamily="34" charset="0"/>
              </a:rPr>
              <a:t> </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2000" dirty="0">
                <a:solidFill>
                  <a:schemeClr val="tx2">
                    <a:lumMod val="90000"/>
                    <a:lumOff val="10000"/>
                  </a:schemeClr>
                </a:solidFill>
                <a:effectLst/>
                <a:latin typeface="Calibri" panose="020F0502020204030204" pitchFamily="34" charset="0"/>
                <a:ea typeface="Calibri" panose="020F0502020204030204" pitchFamily="34" charset="0"/>
              </a:rPr>
              <a:t>Between admin and contact entities.</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u="none" strike="noStrike" dirty="0">
                <a:solidFill>
                  <a:schemeClr val="tx2">
                    <a:lumMod val="90000"/>
                    <a:lumOff val="10000"/>
                  </a:schemeClr>
                </a:solidFill>
                <a:effectLst/>
                <a:latin typeface="Calibri" panose="020F0502020204030204" pitchFamily="34" charset="0"/>
                <a:ea typeface="Calibri" panose="020F0502020204030204" pitchFamily="34" charset="0"/>
              </a:rPr>
              <a:t> </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marL="457200">
              <a:lnSpc>
                <a:spcPct val="107000"/>
              </a:lnSpc>
              <a:spcAft>
                <a:spcPts val="800"/>
              </a:spcAft>
            </a:pPr>
            <a:endParaRPr lang="x-none" sz="1800" dirty="0">
              <a:solidFill>
                <a:srgbClr val="000000"/>
              </a:solidFill>
              <a:effectLst/>
              <a:latin typeface="Calibri" panose="020F0502020204030204" pitchFamily="34" charset="0"/>
              <a:ea typeface="Calibri" panose="020F0502020204030204" pitchFamily="34" charset="0"/>
            </a:endParaRPr>
          </a:p>
          <a:p>
            <a:pPr marL="457200">
              <a:lnSpc>
                <a:spcPct val="107000"/>
              </a:lnSpc>
              <a:spcAft>
                <a:spcPts val="800"/>
              </a:spcAft>
            </a:pPr>
            <a:r>
              <a:rPr lang="en-US" sz="1800" dirty="0">
                <a:solidFill>
                  <a:srgbClr val="0D0D0D"/>
                </a:solidFill>
                <a:effectLst/>
                <a:latin typeface="Calibri" panose="020F0502020204030204" pitchFamily="34" charset="0"/>
                <a:ea typeface="Calibri" panose="020F0502020204030204" pitchFamily="34" charset="0"/>
              </a:rPr>
              <a:t> </a:t>
            </a:r>
            <a:endParaRPr lang="x-none" sz="1800" dirty="0">
              <a:solidFill>
                <a:srgbClr val="000000"/>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3938928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a:bodyPr>
          <a:lstStyle/>
          <a:p>
            <a:r>
              <a:rPr lang="en-US" sz="3600" b="1" dirty="0">
                <a:solidFill>
                  <a:schemeClr val="accent4">
                    <a:lumMod val="75000"/>
                  </a:schemeClr>
                </a:solidFill>
                <a:latin typeface="Bahnschrift" panose="020B0502040204020203" pitchFamily="34" charset="0"/>
              </a:rPr>
              <a:t>Relationship Between the Entity Sets:</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32064" r="32064"/>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5750574" y="1954421"/>
            <a:ext cx="5963331" cy="6495881"/>
          </a:xfrm>
          <a:prstGeom prst="rect">
            <a:avLst/>
          </a:prstGeom>
          <a:noFill/>
        </p:spPr>
        <p:txBody>
          <a:bodyPr wrap="square" rtlCol="0">
            <a:spAutoFit/>
          </a:bodyPr>
          <a:lstStyle/>
          <a:p>
            <a:pPr>
              <a:lnSpc>
                <a:spcPct val="107000"/>
              </a:lnSpc>
              <a:spcAft>
                <a:spcPts val="800"/>
              </a:spcAft>
            </a:pPr>
            <a:r>
              <a:rPr lang="en-US" sz="2000" b="1" dirty="0">
                <a:solidFill>
                  <a:schemeClr val="accent1">
                    <a:lumMod val="50000"/>
                  </a:schemeClr>
                </a:solidFill>
                <a:effectLst/>
                <a:latin typeface="Calibri" panose="020F0502020204030204" pitchFamily="34" charset="0"/>
                <a:ea typeface="Calibri" panose="020F0502020204030204" pitchFamily="34" charset="0"/>
              </a:rPr>
              <a:t>3.</a:t>
            </a:r>
            <a:r>
              <a:rPr lang="en-US" sz="2000" b="1" u="sng" dirty="0">
                <a:solidFill>
                  <a:schemeClr val="accent1">
                    <a:lumMod val="50000"/>
                  </a:schemeClr>
                </a:solidFill>
                <a:effectLst/>
                <a:latin typeface="Calibri" panose="020F0502020204030204" pitchFamily="34" charset="0"/>
                <a:ea typeface="Calibri" panose="020F0502020204030204" pitchFamily="34" charset="0"/>
              </a:rPr>
              <a:t>Add:</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u="none" strike="noStrike" dirty="0">
                <a:solidFill>
                  <a:schemeClr val="accent1">
                    <a:lumMod val="50000"/>
                  </a:schemeClr>
                </a:solidFill>
                <a:effectLst/>
                <a:latin typeface="Calibri" panose="020F0502020204030204" pitchFamily="34" charset="0"/>
                <a:ea typeface="Calibri" panose="020F0502020204030204" pitchFamily="34" charset="0"/>
              </a:rPr>
              <a:t> </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chemeClr val="accent1">
                    <a:lumMod val="50000"/>
                  </a:schemeClr>
                </a:solidFill>
                <a:effectLst/>
                <a:latin typeface="Calibri" panose="020F0502020204030204" pitchFamily="34" charset="0"/>
                <a:ea typeface="Calibri" panose="020F0502020204030204" pitchFamily="34" charset="0"/>
              </a:rPr>
              <a:t>Between admin and route entities.</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chemeClr val="accent1">
                    <a:lumMod val="50000"/>
                  </a:schemeClr>
                </a:solidFill>
                <a:effectLst/>
                <a:latin typeface="Calibri" panose="020F0502020204030204" pitchFamily="34" charset="0"/>
                <a:ea typeface="Calibri" panose="020F0502020204030204" pitchFamily="34" charset="0"/>
              </a:rPr>
              <a:t>Between admin and bus schedule entities.</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chemeClr val="accent1">
                    <a:lumMod val="50000"/>
                  </a:schemeClr>
                </a:solidFill>
                <a:effectLst/>
                <a:latin typeface="Calibri" panose="020F0502020204030204" pitchFamily="34" charset="0"/>
                <a:ea typeface="Calibri" panose="020F0502020204030204" pitchFamily="34" charset="0"/>
              </a:rPr>
              <a:t>Between admin and seat information entities.</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457200">
              <a:lnSpc>
                <a:spcPct val="107000"/>
              </a:lnSpc>
            </a:pPr>
            <a:r>
              <a:rPr lang="en-US" sz="2000" dirty="0">
                <a:solidFill>
                  <a:schemeClr val="accent1">
                    <a:lumMod val="50000"/>
                  </a:schemeClr>
                </a:solidFill>
                <a:effectLst/>
                <a:latin typeface="Calibri" panose="020F0502020204030204" pitchFamily="34" charset="0"/>
                <a:ea typeface="Calibri" panose="020F0502020204030204" pitchFamily="34" charset="0"/>
              </a:rPr>
              <a:t> </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457200">
              <a:lnSpc>
                <a:spcPct val="107000"/>
              </a:lnSpc>
              <a:spcAft>
                <a:spcPts val="800"/>
              </a:spcAft>
            </a:pPr>
            <a:r>
              <a:rPr lang="en-US" sz="2000" dirty="0">
                <a:solidFill>
                  <a:schemeClr val="accent1">
                    <a:lumMod val="50000"/>
                  </a:schemeClr>
                </a:solidFill>
                <a:effectLst/>
                <a:latin typeface="Calibri" panose="020F0502020204030204" pitchFamily="34" charset="0"/>
                <a:ea typeface="Calibri" panose="020F0502020204030204" pitchFamily="34" charset="0"/>
              </a:rPr>
              <a:t> </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dirty="0">
                <a:solidFill>
                  <a:schemeClr val="accent1">
                    <a:lumMod val="50000"/>
                  </a:schemeClr>
                </a:solidFill>
                <a:effectLst/>
                <a:latin typeface="Calibri" panose="020F0502020204030204" pitchFamily="34" charset="0"/>
                <a:ea typeface="Calibri" panose="020F0502020204030204" pitchFamily="34" charset="0"/>
              </a:rPr>
              <a:t>4.</a:t>
            </a:r>
            <a:r>
              <a:rPr lang="en-US" sz="2000" b="1" u="sng" dirty="0">
                <a:solidFill>
                  <a:schemeClr val="accent1">
                    <a:lumMod val="50000"/>
                  </a:schemeClr>
                </a:solidFill>
                <a:effectLst/>
                <a:latin typeface="Calibri" panose="020F0502020204030204" pitchFamily="34" charset="0"/>
                <a:ea typeface="Calibri" panose="020F0502020204030204" pitchFamily="34" charset="0"/>
              </a:rPr>
              <a:t>Can See:</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u="none" strike="noStrike" dirty="0">
                <a:solidFill>
                  <a:schemeClr val="accent1">
                    <a:lumMod val="50000"/>
                  </a:schemeClr>
                </a:solidFill>
                <a:effectLst/>
                <a:latin typeface="Calibri" panose="020F0502020204030204" pitchFamily="34" charset="0"/>
                <a:ea typeface="Calibri" panose="020F0502020204030204" pitchFamily="34" charset="0"/>
              </a:rPr>
              <a:t> </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chemeClr val="accent1">
                    <a:lumMod val="50000"/>
                  </a:schemeClr>
                </a:solidFill>
                <a:effectLst/>
                <a:latin typeface="Calibri" panose="020F0502020204030204" pitchFamily="34" charset="0"/>
                <a:ea typeface="Calibri" panose="020F0502020204030204" pitchFamily="34" charset="0"/>
              </a:rPr>
              <a:t>Between admin and pending tickets entities.</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chemeClr val="accent1">
                    <a:lumMod val="50000"/>
                  </a:schemeClr>
                </a:solidFill>
                <a:effectLst/>
                <a:latin typeface="Calibri" panose="020F0502020204030204" pitchFamily="34" charset="0"/>
                <a:ea typeface="Calibri" panose="020F0502020204030204" pitchFamily="34" charset="0"/>
              </a:rPr>
              <a:t>Between admin and transaction information entities.</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marL="457200">
              <a:lnSpc>
                <a:spcPct val="107000"/>
              </a:lnSpc>
              <a:spcAft>
                <a:spcPts val="800"/>
              </a:spcAft>
            </a:pPr>
            <a:r>
              <a:rPr lang="en-US" sz="2000" dirty="0">
                <a:solidFill>
                  <a:schemeClr val="accent1">
                    <a:lumMod val="50000"/>
                  </a:schemeClr>
                </a:solidFill>
                <a:effectLst/>
                <a:latin typeface="Calibri" panose="020F0502020204030204" pitchFamily="34" charset="0"/>
                <a:ea typeface="Calibri" panose="020F0502020204030204" pitchFamily="34" charset="0"/>
              </a:rPr>
              <a:t> </a:t>
            </a:r>
            <a:endParaRPr lang="x-none" sz="2000" dirty="0">
              <a:solidFill>
                <a:schemeClr val="accent1">
                  <a:lumMod val="5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000" b="1" u="none" strike="noStrike" dirty="0">
                <a:solidFill>
                  <a:schemeClr val="tx2">
                    <a:lumMod val="90000"/>
                    <a:lumOff val="10000"/>
                  </a:schemeClr>
                </a:solidFill>
                <a:effectLst/>
                <a:latin typeface="Calibri" panose="020F0502020204030204" pitchFamily="34" charset="0"/>
                <a:ea typeface="Calibri" panose="020F0502020204030204" pitchFamily="34" charset="0"/>
              </a:rPr>
              <a:t> </a:t>
            </a:r>
            <a:endParaRPr lang="x-none" sz="2000" dirty="0">
              <a:solidFill>
                <a:schemeClr val="tx2">
                  <a:lumMod val="90000"/>
                  <a:lumOff val="10000"/>
                </a:schemeClr>
              </a:solidFill>
              <a:effectLst/>
              <a:latin typeface="Calibri" panose="020F0502020204030204" pitchFamily="34" charset="0"/>
              <a:ea typeface="Calibri" panose="020F0502020204030204" pitchFamily="34" charset="0"/>
            </a:endParaRPr>
          </a:p>
          <a:p>
            <a:pPr marL="457200">
              <a:lnSpc>
                <a:spcPct val="107000"/>
              </a:lnSpc>
              <a:spcAft>
                <a:spcPts val="800"/>
              </a:spcAft>
            </a:pPr>
            <a:endParaRPr lang="x-none" sz="1800" dirty="0">
              <a:solidFill>
                <a:srgbClr val="000000"/>
              </a:solidFill>
              <a:effectLst/>
              <a:latin typeface="Calibri" panose="020F0502020204030204" pitchFamily="34" charset="0"/>
              <a:ea typeface="Calibri" panose="020F0502020204030204" pitchFamily="34" charset="0"/>
            </a:endParaRPr>
          </a:p>
          <a:p>
            <a:pPr marL="457200">
              <a:lnSpc>
                <a:spcPct val="107000"/>
              </a:lnSpc>
              <a:spcAft>
                <a:spcPts val="800"/>
              </a:spcAft>
            </a:pPr>
            <a:r>
              <a:rPr lang="en-US" sz="1800" dirty="0">
                <a:solidFill>
                  <a:srgbClr val="0D0D0D"/>
                </a:solidFill>
                <a:effectLst/>
                <a:latin typeface="Calibri" panose="020F0502020204030204" pitchFamily="34" charset="0"/>
                <a:ea typeface="Calibri" panose="020F0502020204030204" pitchFamily="34" charset="0"/>
              </a:rPr>
              <a:t> </a:t>
            </a:r>
            <a:endParaRPr lang="x-none" sz="1800" dirty="0">
              <a:solidFill>
                <a:srgbClr val="000000"/>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317654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a:bodyPr>
          <a:lstStyle/>
          <a:p>
            <a:r>
              <a:rPr lang="en-US" sz="3600" b="1" dirty="0">
                <a:solidFill>
                  <a:schemeClr val="accent4">
                    <a:lumMod val="75000"/>
                  </a:schemeClr>
                </a:solidFill>
                <a:latin typeface="Bahnschrift" panose="020B0502040204020203" pitchFamily="34" charset="0"/>
              </a:rPr>
              <a:t>Relationship Between the Entity Sets:</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26085" r="26085"/>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5750574" y="1954421"/>
            <a:ext cx="5963331" cy="3553473"/>
          </a:xfrm>
          <a:prstGeom prst="rect">
            <a:avLst/>
          </a:prstGeom>
          <a:noFill/>
        </p:spPr>
        <p:txBody>
          <a:bodyPr wrap="square" rtlCol="0">
            <a:spAutoFit/>
          </a:bodyPr>
          <a:lstStyle/>
          <a:p>
            <a:pPr>
              <a:lnSpc>
                <a:spcPct val="107000"/>
              </a:lnSpc>
              <a:spcAft>
                <a:spcPts val="800"/>
              </a:spcAft>
            </a:pPr>
            <a:r>
              <a:rPr lang="en-US" sz="2400" b="1" dirty="0">
                <a:solidFill>
                  <a:schemeClr val="tx2">
                    <a:lumMod val="90000"/>
                    <a:lumOff val="10000"/>
                  </a:schemeClr>
                </a:solidFill>
                <a:effectLst/>
                <a:latin typeface="Calibri" panose="020F0502020204030204" pitchFamily="34" charset="0"/>
                <a:ea typeface="Calibri" panose="020F0502020204030204" pitchFamily="34" charset="0"/>
              </a:rPr>
              <a:t>5.</a:t>
            </a:r>
            <a:r>
              <a:rPr lang="en-US" sz="2400" b="1" u="sng" dirty="0">
                <a:solidFill>
                  <a:schemeClr val="tx2">
                    <a:lumMod val="90000"/>
                    <a:lumOff val="10000"/>
                  </a:schemeClr>
                </a:solidFill>
                <a:effectLst/>
                <a:latin typeface="Calibri" panose="020F0502020204030204" pitchFamily="34" charset="0"/>
                <a:ea typeface="Calibri" panose="020F0502020204030204" pitchFamily="34" charset="0"/>
              </a:rPr>
              <a:t>Confirming Transaction Process:</a:t>
            </a:r>
            <a:endParaRPr lang="x-none" sz="2400" dirty="0">
              <a:solidFill>
                <a:schemeClr val="tx2">
                  <a:lumMod val="90000"/>
                  <a:lumOff val="1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400" b="1" u="none" strike="noStrike" dirty="0">
                <a:solidFill>
                  <a:schemeClr val="tx2">
                    <a:lumMod val="90000"/>
                    <a:lumOff val="10000"/>
                  </a:schemeClr>
                </a:solidFill>
                <a:effectLst/>
                <a:latin typeface="Calibri" panose="020F0502020204030204" pitchFamily="34" charset="0"/>
                <a:ea typeface="Calibri" panose="020F0502020204030204" pitchFamily="34" charset="0"/>
              </a:rPr>
              <a:t> </a:t>
            </a:r>
            <a:endParaRPr lang="x-none" sz="2400" dirty="0">
              <a:solidFill>
                <a:schemeClr val="tx2">
                  <a:lumMod val="90000"/>
                  <a:lumOff val="10000"/>
                </a:schemeClr>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2400" dirty="0">
                <a:solidFill>
                  <a:schemeClr val="tx2">
                    <a:lumMod val="90000"/>
                    <a:lumOff val="10000"/>
                  </a:schemeClr>
                </a:solidFill>
                <a:effectLst/>
                <a:latin typeface="Calibri" panose="020F0502020204030204" pitchFamily="34" charset="0"/>
                <a:ea typeface="Calibri" panose="020F0502020204030204" pitchFamily="34" charset="0"/>
              </a:rPr>
              <a:t>Between user and transaction information entities.</a:t>
            </a:r>
            <a:endParaRPr lang="x-none" sz="2400" dirty="0">
              <a:solidFill>
                <a:schemeClr val="tx2">
                  <a:lumMod val="90000"/>
                  <a:lumOff val="1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US" sz="2400" b="1" u="none" strike="noStrike" dirty="0">
                <a:solidFill>
                  <a:schemeClr val="tx2">
                    <a:lumMod val="90000"/>
                    <a:lumOff val="10000"/>
                  </a:schemeClr>
                </a:solidFill>
                <a:effectLst/>
                <a:latin typeface="Calibri" panose="020F0502020204030204" pitchFamily="34" charset="0"/>
                <a:ea typeface="Calibri" panose="020F0502020204030204" pitchFamily="34" charset="0"/>
              </a:rPr>
              <a:t> </a:t>
            </a:r>
            <a:endParaRPr lang="x-none" sz="2400" dirty="0">
              <a:solidFill>
                <a:schemeClr val="tx2">
                  <a:lumMod val="90000"/>
                  <a:lumOff val="10000"/>
                </a:schemeClr>
              </a:solidFill>
              <a:effectLst/>
              <a:latin typeface="Calibri" panose="020F0502020204030204" pitchFamily="34" charset="0"/>
              <a:ea typeface="Calibri" panose="020F0502020204030204" pitchFamily="34" charset="0"/>
            </a:endParaRPr>
          </a:p>
          <a:p>
            <a:pPr marL="457200">
              <a:lnSpc>
                <a:spcPct val="107000"/>
              </a:lnSpc>
              <a:spcAft>
                <a:spcPts val="800"/>
              </a:spcAft>
            </a:pPr>
            <a:endParaRPr lang="x-none" sz="1800" dirty="0">
              <a:solidFill>
                <a:srgbClr val="000000"/>
              </a:solidFill>
              <a:effectLst/>
              <a:latin typeface="Calibri" panose="020F0502020204030204" pitchFamily="34" charset="0"/>
              <a:ea typeface="Calibri" panose="020F0502020204030204" pitchFamily="34" charset="0"/>
            </a:endParaRPr>
          </a:p>
          <a:p>
            <a:pPr marL="457200">
              <a:lnSpc>
                <a:spcPct val="107000"/>
              </a:lnSpc>
              <a:spcAft>
                <a:spcPts val="800"/>
              </a:spcAft>
            </a:pPr>
            <a:r>
              <a:rPr lang="en-US" sz="1800" dirty="0">
                <a:solidFill>
                  <a:srgbClr val="0D0D0D"/>
                </a:solidFill>
                <a:effectLst/>
                <a:latin typeface="Calibri" panose="020F0502020204030204" pitchFamily="34" charset="0"/>
                <a:ea typeface="Calibri" panose="020F0502020204030204" pitchFamily="34" charset="0"/>
              </a:rPr>
              <a:t> </a:t>
            </a:r>
            <a:endParaRPr lang="x-none" sz="1800" dirty="0">
              <a:solidFill>
                <a:srgbClr val="000000"/>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3715134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91750-E059-4FB0-8BC1-421045CDDCEE}"/>
              </a:ext>
            </a:extLst>
          </p:cNvPr>
          <p:cNvSpPr>
            <a:spLocks noGrp="1"/>
          </p:cNvSpPr>
          <p:nvPr>
            <p:ph type="title"/>
          </p:nvPr>
        </p:nvSpPr>
        <p:spPr>
          <a:xfrm>
            <a:off x="1371600" y="311427"/>
            <a:ext cx="8077200" cy="298174"/>
          </a:xfrm>
        </p:spPr>
        <p:txBody>
          <a:bodyPr>
            <a:normAutofit fontScale="90000"/>
          </a:bodyPr>
          <a:lstStyle/>
          <a:p>
            <a:r>
              <a:rPr lang="en-GB" b="1" dirty="0">
                <a:solidFill>
                  <a:schemeClr val="tx2">
                    <a:lumMod val="75000"/>
                    <a:lumOff val="25000"/>
                  </a:schemeClr>
                </a:solidFill>
              </a:rPr>
              <a:t>Sequence Diagram</a:t>
            </a:r>
            <a:endParaRPr lang="x-none" b="1" dirty="0">
              <a:solidFill>
                <a:schemeClr val="tx2">
                  <a:lumMod val="75000"/>
                  <a:lumOff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0"/>
            <a:ext cx="6178061" cy="6858000"/>
          </a:xfrm>
          <a:prstGeom prst="rect">
            <a:avLst/>
          </a:prstGeom>
        </p:spPr>
      </p:pic>
      <p:sp>
        <p:nvSpPr>
          <p:cNvPr id="5" name="Rectangle 4"/>
          <p:cNvSpPr/>
          <p:nvPr/>
        </p:nvSpPr>
        <p:spPr>
          <a:xfrm>
            <a:off x="1125414" y="4855640"/>
            <a:ext cx="3446585" cy="369332"/>
          </a:xfrm>
          <a:prstGeom prst="rect">
            <a:avLst/>
          </a:prstGeom>
        </p:spPr>
        <p:txBody>
          <a:bodyPr wrap="square">
            <a:spAutoFit/>
          </a:bodyPr>
          <a:lstStyle/>
          <a:p>
            <a:r>
              <a:rPr lang="en-GB" dirty="0"/>
              <a:t>Fig: </a:t>
            </a:r>
            <a:r>
              <a:rPr lang="en-GB" dirty="0" smtClean="0"/>
              <a:t>User Sequence  </a:t>
            </a:r>
            <a:r>
              <a:rPr lang="en-GB" dirty="0"/>
              <a:t>Diagram</a:t>
            </a:r>
            <a:endParaRPr lang="x-none" dirty="0"/>
          </a:p>
        </p:txBody>
      </p:sp>
    </p:spTree>
    <p:extLst>
      <p:ext uri="{BB962C8B-B14F-4D97-AF65-F5344CB8AC3E}">
        <p14:creationId xmlns:p14="http://schemas.microsoft.com/office/powerpoint/2010/main" val="412043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77" y="0"/>
            <a:ext cx="7807569" cy="6273939"/>
          </a:xfrm>
          <a:prstGeom prst="rect">
            <a:avLst/>
          </a:prstGeom>
        </p:spPr>
      </p:pic>
      <p:sp>
        <p:nvSpPr>
          <p:cNvPr id="3" name="Rectangle 2"/>
          <p:cNvSpPr/>
          <p:nvPr/>
        </p:nvSpPr>
        <p:spPr>
          <a:xfrm>
            <a:off x="4208585" y="6294427"/>
            <a:ext cx="3599262" cy="369332"/>
          </a:xfrm>
          <a:prstGeom prst="rect">
            <a:avLst/>
          </a:prstGeom>
        </p:spPr>
        <p:txBody>
          <a:bodyPr wrap="square">
            <a:spAutoFit/>
          </a:bodyPr>
          <a:lstStyle/>
          <a:p>
            <a:r>
              <a:rPr lang="en-GB" dirty="0"/>
              <a:t>Fig: Admin </a:t>
            </a:r>
            <a:r>
              <a:rPr lang="en-GB" dirty="0" smtClean="0"/>
              <a:t>Sequence  </a:t>
            </a:r>
            <a:r>
              <a:rPr lang="en-GB" dirty="0"/>
              <a:t>Diagram</a:t>
            </a:r>
            <a:endParaRPr lang="x-none" dirty="0"/>
          </a:p>
        </p:txBody>
      </p:sp>
    </p:spTree>
    <p:extLst>
      <p:ext uri="{BB962C8B-B14F-4D97-AF65-F5344CB8AC3E}">
        <p14:creationId xmlns:p14="http://schemas.microsoft.com/office/powerpoint/2010/main" val="1170567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91750-E059-4FB0-8BC1-421045CDDCEE}"/>
              </a:ext>
            </a:extLst>
          </p:cNvPr>
          <p:cNvSpPr>
            <a:spLocks noGrp="1"/>
          </p:cNvSpPr>
          <p:nvPr>
            <p:ph type="title"/>
          </p:nvPr>
        </p:nvSpPr>
        <p:spPr>
          <a:xfrm>
            <a:off x="1371600" y="311426"/>
            <a:ext cx="8077200" cy="679174"/>
          </a:xfrm>
        </p:spPr>
        <p:txBody>
          <a:bodyPr>
            <a:normAutofit fontScale="90000"/>
          </a:bodyPr>
          <a:lstStyle/>
          <a:p>
            <a:r>
              <a:rPr lang="en-GB" b="1" dirty="0">
                <a:solidFill>
                  <a:schemeClr val="tx2">
                    <a:lumMod val="75000"/>
                    <a:lumOff val="25000"/>
                  </a:schemeClr>
                </a:solidFill>
              </a:rPr>
              <a:t>Collaboration Diagram</a:t>
            </a:r>
            <a:endParaRPr lang="x-none" b="1" dirty="0">
              <a:solidFill>
                <a:schemeClr val="tx2">
                  <a:lumMod val="75000"/>
                  <a:lumOff val="25000"/>
                </a:schemeClr>
              </a:solidFill>
            </a:endParaRPr>
          </a:p>
        </p:txBody>
      </p:sp>
      <p:pic>
        <p:nvPicPr>
          <p:cNvPr id="6" name="Picture 5">
            <a:extLst>
              <a:ext uri="{FF2B5EF4-FFF2-40B4-BE49-F238E27FC236}">
                <a16:creationId xmlns="" xmlns:a16="http://schemas.microsoft.com/office/drawing/2014/main" id="{687D48BD-68BF-42FB-ADC9-AEC962087EF4}"/>
              </a:ext>
            </a:extLst>
          </p:cNvPr>
          <p:cNvPicPr>
            <a:picLocks noChangeAspect="1"/>
          </p:cNvPicPr>
          <p:nvPr/>
        </p:nvPicPr>
        <p:blipFill>
          <a:blip r:embed="rId2"/>
          <a:stretch>
            <a:fillRect/>
          </a:stretch>
        </p:blipFill>
        <p:spPr>
          <a:xfrm>
            <a:off x="1148859" y="1974573"/>
            <a:ext cx="10499802" cy="3551583"/>
          </a:xfrm>
          <a:prstGeom prst="rect">
            <a:avLst/>
          </a:prstGeom>
        </p:spPr>
      </p:pic>
      <p:sp>
        <p:nvSpPr>
          <p:cNvPr id="7" name="TextBox 6">
            <a:extLst>
              <a:ext uri="{FF2B5EF4-FFF2-40B4-BE49-F238E27FC236}">
                <a16:creationId xmlns="" xmlns:a16="http://schemas.microsoft.com/office/drawing/2014/main" id="{C321CAE3-DF10-48F7-B4B3-FF5725DCF7E1}"/>
              </a:ext>
            </a:extLst>
          </p:cNvPr>
          <p:cNvSpPr txBox="1"/>
          <p:nvPr/>
        </p:nvSpPr>
        <p:spPr>
          <a:xfrm>
            <a:off x="4734339" y="5699300"/>
            <a:ext cx="5512904" cy="369332"/>
          </a:xfrm>
          <a:prstGeom prst="rect">
            <a:avLst/>
          </a:prstGeom>
          <a:noFill/>
        </p:spPr>
        <p:txBody>
          <a:bodyPr wrap="square" rtlCol="0">
            <a:spAutoFit/>
          </a:bodyPr>
          <a:lstStyle/>
          <a:p>
            <a:r>
              <a:rPr lang="en-GB" dirty="0"/>
              <a:t>Fig: User Collaboration Diagram</a:t>
            </a:r>
            <a:endParaRPr lang="x-none" dirty="0"/>
          </a:p>
        </p:txBody>
      </p:sp>
    </p:spTree>
    <p:extLst>
      <p:ext uri="{BB962C8B-B14F-4D97-AF65-F5344CB8AC3E}">
        <p14:creationId xmlns:p14="http://schemas.microsoft.com/office/powerpoint/2010/main" val="4149287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91750-E059-4FB0-8BC1-421045CDDCEE}"/>
              </a:ext>
            </a:extLst>
          </p:cNvPr>
          <p:cNvSpPr>
            <a:spLocks noGrp="1"/>
          </p:cNvSpPr>
          <p:nvPr>
            <p:ph type="title"/>
          </p:nvPr>
        </p:nvSpPr>
        <p:spPr>
          <a:xfrm>
            <a:off x="1371600" y="311426"/>
            <a:ext cx="8077200" cy="679174"/>
          </a:xfrm>
        </p:spPr>
        <p:txBody>
          <a:bodyPr>
            <a:normAutofit fontScale="90000"/>
          </a:bodyPr>
          <a:lstStyle/>
          <a:p>
            <a:r>
              <a:rPr lang="en-GB" b="1" dirty="0">
                <a:solidFill>
                  <a:schemeClr val="tx2">
                    <a:lumMod val="75000"/>
                    <a:lumOff val="25000"/>
                  </a:schemeClr>
                </a:solidFill>
              </a:rPr>
              <a:t>Collaboration Diagram</a:t>
            </a:r>
            <a:endParaRPr lang="x-none" b="1" dirty="0">
              <a:solidFill>
                <a:schemeClr val="tx2">
                  <a:lumMod val="75000"/>
                  <a:lumOff val="25000"/>
                </a:schemeClr>
              </a:solidFill>
            </a:endParaRPr>
          </a:p>
        </p:txBody>
      </p:sp>
      <p:sp>
        <p:nvSpPr>
          <p:cNvPr id="7" name="TextBox 6">
            <a:extLst>
              <a:ext uri="{FF2B5EF4-FFF2-40B4-BE49-F238E27FC236}">
                <a16:creationId xmlns="" xmlns:a16="http://schemas.microsoft.com/office/drawing/2014/main" id="{C321CAE3-DF10-48F7-B4B3-FF5725DCF7E1}"/>
              </a:ext>
            </a:extLst>
          </p:cNvPr>
          <p:cNvSpPr txBox="1"/>
          <p:nvPr/>
        </p:nvSpPr>
        <p:spPr>
          <a:xfrm>
            <a:off x="4707835" y="5883966"/>
            <a:ext cx="5512904" cy="369332"/>
          </a:xfrm>
          <a:prstGeom prst="rect">
            <a:avLst/>
          </a:prstGeom>
          <a:noFill/>
        </p:spPr>
        <p:txBody>
          <a:bodyPr wrap="square" rtlCol="0">
            <a:spAutoFit/>
          </a:bodyPr>
          <a:lstStyle/>
          <a:p>
            <a:r>
              <a:rPr lang="en-GB" dirty="0"/>
              <a:t>Fig: Admin Collaboration Diagram</a:t>
            </a:r>
            <a:endParaRPr lang="x-none" dirty="0"/>
          </a:p>
        </p:txBody>
      </p:sp>
      <p:pic>
        <p:nvPicPr>
          <p:cNvPr id="4" name="Picture 3">
            <a:extLst>
              <a:ext uri="{FF2B5EF4-FFF2-40B4-BE49-F238E27FC236}">
                <a16:creationId xmlns="" xmlns:a16="http://schemas.microsoft.com/office/drawing/2014/main" id="{AA1FE9E0-A193-4081-8C4E-923AE7A7EB81}"/>
              </a:ext>
            </a:extLst>
          </p:cNvPr>
          <p:cNvPicPr>
            <a:picLocks noChangeAspect="1"/>
          </p:cNvPicPr>
          <p:nvPr/>
        </p:nvPicPr>
        <p:blipFill>
          <a:blip r:embed="rId2"/>
          <a:stretch>
            <a:fillRect/>
          </a:stretch>
        </p:blipFill>
        <p:spPr>
          <a:xfrm>
            <a:off x="1371600" y="1185862"/>
            <a:ext cx="10091530" cy="4486275"/>
          </a:xfrm>
          <a:prstGeom prst="rect">
            <a:avLst/>
          </a:prstGeom>
        </p:spPr>
      </p:pic>
    </p:spTree>
    <p:extLst>
      <p:ext uri="{BB962C8B-B14F-4D97-AF65-F5344CB8AC3E}">
        <p14:creationId xmlns:p14="http://schemas.microsoft.com/office/powerpoint/2010/main" val="2494344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91750-E059-4FB0-8BC1-421045CDDCEE}"/>
              </a:ext>
            </a:extLst>
          </p:cNvPr>
          <p:cNvSpPr>
            <a:spLocks noGrp="1"/>
          </p:cNvSpPr>
          <p:nvPr>
            <p:ph type="title"/>
          </p:nvPr>
        </p:nvSpPr>
        <p:spPr>
          <a:xfrm>
            <a:off x="1371600" y="311426"/>
            <a:ext cx="8077200" cy="679174"/>
          </a:xfrm>
        </p:spPr>
        <p:txBody>
          <a:bodyPr>
            <a:normAutofit fontScale="90000"/>
          </a:bodyPr>
          <a:lstStyle/>
          <a:p>
            <a:r>
              <a:rPr lang="en-GB" b="1" dirty="0">
                <a:solidFill>
                  <a:schemeClr val="tx2">
                    <a:lumMod val="75000"/>
                    <a:lumOff val="25000"/>
                  </a:schemeClr>
                </a:solidFill>
              </a:rPr>
              <a:t>Entity Relationship Diagram</a:t>
            </a:r>
            <a:endParaRPr lang="x-none" b="1" dirty="0">
              <a:solidFill>
                <a:schemeClr val="tx2">
                  <a:lumMod val="75000"/>
                  <a:lumOff val="25000"/>
                </a:schemeClr>
              </a:solidFill>
            </a:endParaRPr>
          </a:p>
        </p:txBody>
      </p:sp>
      <p:sp>
        <p:nvSpPr>
          <p:cNvPr id="7" name="TextBox 6">
            <a:extLst>
              <a:ext uri="{FF2B5EF4-FFF2-40B4-BE49-F238E27FC236}">
                <a16:creationId xmlns="" xmlns:a16="http://schemas.microsoft.com/office/drawing/2014/main" id="{C321CAE3-DF10-48F7-B4B3-FF5725DCF7E1}"/>
              </a:ext>
            </a:extLst>
          </p:cNvPr>
          <p:cNvSpPr txBox="1"/>
          <p:nvPr/>
        </p:nvSpPr>
        <p:spPr>
          <a:xfrm>
            <a:off x="4363278" y="6253298"/>
            <a:ext cx="5512904" cy="369332"/>
          </a:xfrm>
          <a:prstGeom prst="rect">
            <a:avLst/>
          </a:prstGeom>
          <a:noFill/>
        </p:spPr>
        <p:txBody>
          <a:bodyPr wrap="square" rtlCol="0">
            <a:spAutoFit/>
          </a:bodyPr>
          <a:lstStyle/>
          <a:p>
            <a:r>
              <a:rPr lang="en-GB" dirty="0"/>
              <a:t>Fig: Admin Collaboration Diagram</a:t>
            </a:r>
            <a:endParaRPr lang="x-none" dirty="0"/>
          </a:p>
        </p:txBody>
      </p:sp>
      <p:pic>
        <p:nvPicPr>
          <p:cNvPr id="5" name="Picture 4">
            <a:extLst>
              <a:ext uri="{FF2B5EF4-FFF2-40B4-BE49-F238E27FC236}">
                <a16:creationId xmlns="" xmlns:a16="http://schemas.microsoft.com/office/drawing/2014/main" id="{6741A177-EFCD-4BB7-BB32-0135E65BC4C8}"/>
              </a:ext>
            </a:extLst>
          </p:cNvPr>
          <p:cNvPicPr>
            <a:picLocks noChangeAspect="1"/>
          </p:cNvPicPr>
          <p:nvPr/>
        </p:nvPicPr>
        <p:blipFill>
          <a:blip r:embed="rId2"/>
          <a:stretch>
            <a:fillRect/>
          </a:stretch>
        </p:blipFill>
        <p:spPr>
          <a:xfrm rot="16200000">
            <a:off x="3805273" y="-1258790"/>
            <a:ext cx="5323582" cy="9700593"/>
          </a:xfrm>
          <a:prstGeom prst="rect">
            <a:avLst/>
          </a:prstGeom>
        </p:spPr>
      </p:pic>
    </p:spTree>
    <p:extLst>
      <p:ext uri="{BB962C8B-B14F-4D97-AF65-F5344CB8AC3E}">
        <p14:creationId xmlns:p14="http://schemas.microsoft.com/office/powerpoint/2010/main" val="2274279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b="1" dirty="0">
                <a:solidFill>
                  <a:schemeClr val="accent4">
                    <a:lumMod val="75000"/>
                  </a:schemeClr>
                </a:solidFill>
                <a:latin typeface="Bahnschrift" panose="020B0502040204020203" pitchFamily="34" charset="0"/>
              </a:rPr>
              <a:t>Group Members: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30071" r="30071"/>
          <a:stretch/>
        </p:blipFill>
        <p:spPr>
          <a:xfrm>
            <a:off x="-1" y="10"/>
            <a:ext cx="4373546"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5359873" y="3114261"/>
            <a:ext cx="5658678" cy="2826415"/>
          </a:xfrm>
          <a:prstGeom prst="rect">
            <a:avLst/>
          </a:prstGeom>
          <a:noFill/>
        </p:spPr>
        <p:txBody>
          <a:bodyPr wrap="square" rtlCol="0">
            <a:spAutoFit/>
          </a:bodyPr>
          <a:lstStyle/>
          <a:p>
            <a:pPr marL="6350" marR="385445" indent="-6350" algn="ctr">
              <a:lnSpc>
                <a:spcPct val="107000"/>
              </a:lnSpc>
              <a:spcAft>
                <a:spcPts val="385"/>
              </a:spcAft>
            </a:pPr>
            <a:r>
              <a:rPr lang="en-US" sz="2000" b="1"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Ullash</a:t>
            </a:r>
            <a:r>
              <a:rPr lang="en-US" sz="20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Bhattacharjee                       180104103 </a:t>
            </a:r>
            <a:endParaRPr lang="x-none" sz="2000" b="1" i="1" dirty="0">
              <a:solidFill>
                <a:srgbClr val="000000"/>
              </a:solidFill>
              <a:effectLst/>
              <a:latin typeface="Calibri" panose="020F0502020204030204" pitchFamily="34" charset="0"/>
              <a:ea typeface="Calibri" panose="020F0502020204030204" pitchFamily="34" charset="0"/>
            </a:endParaRPr>
          </a:p>
          <a:p>
            <a:pPr marL="6350" marR="385445" indent="-6350" algn="ctr">
              <a:lnSpc>
                <a:spcPct val="107000"/>
              </a:lnSpc>
              <a:spcAft>
                <a:spcPts val="385"/>
              </a:spcAft>
            </a:pPr>
            <a:r>
              <a:rPr lang="en-US" sz="2000" b="1"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Mostafizur</a:t>
            </a:r>
            <a:r>
              <a:rPr lang="en-US" sz="20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Rahman                         180104112</a:t>
            </a:r>
          </a:p>
          <a:p>
            <a:pPr marL="6350" marR="385445" indent="-6350" algn="ctr">
              <a:lnSpc>
                <a:spcPct val="107000"/>
              </a:lnSpc>
              <a:spcAft>
                <a:spcPts val="385"/>
              </a:spcAft>
            </a:pPr>
            <a:r>
              <a:rPr lang="en-US" sz="2000" b="1" i="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Kaho</a:t>
            </a:r>
            <a:r>
              <a:rPr lang="en-US" sz="20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Fardin Hasib                            170204063</a:t>
            </a:r>
            <a:endParaRPr lang="x-none" sz="2000" b="1" i="1" dirty="0">
              <a:solidFill>
                <a:srgbClr val="000000"/>
              </a:solidFill>
              <a:effectLst/>
              <a:latin typeface="Calibri" panose="020F0502020204030204" pitchFamily="34" charset="0"/>
              <a:ea typeface="Calibri" panose="020F0502020204030204" pitchFamily="34" charset="0"/>
            </a:endParaRPr>
          </a:p>
          <a:p>
            <a:pPr marL="660400" indent="-6350">
              <a:lnSpc>
                <a:spcPct val="107000"/>
              </a:lnSpc>
              <a:spcAft>
                <a:spcPts val="390"/>
              </a:spcAft>
            </a:pPr>
            <a:r>
              <a:rPr lang="en-US" sz="20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x-none" sz="20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r>
              <a:rPr lang="en-US" b="1"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Presenter :     </a:t>
            </a:r>
          </a:p>
          <a:p>
            <a:endParaRPr lang="en-US" b="1" i="1"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US" b="1" i="1" dirty="0" err="1" smtClean="0">
                <a:solidFill>
                  <a:srgbClr val="000000"/>
                </a:solidFill>
                <a:latin typeface="Cambria" panose="02040503050406030204" pitchFamily="18" charset="0"/>
                <a:ea typeface="Cambria" panose="02040503050406030204" pitchFamily="18" charset="0"/>
                <a:cs typeface="Cambria" panose="02040503050406030204" pitchFamily="18" charset="0"/>
              </a:rPr>
              <a:t>Mostafizur</a:t>
            </a:r>
            <a:r>
              <a:rPr lang="en-US" b="1"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en-US" b="1" i="1" dirty="0" err="1" smtClean="0">
                <a:solidFill>
                  <a:srgbClr val="000000"/>
                </a:solidFill>
                <a:latin typeface="Cambria" panose="02040503050406030204" pitchFamily="18" charset="0"/>
                <a:ea typeface="Cambria" panose="02040503050406030204" pitchFamily="18" charset="0"/>
                <a:cs typeface="Cambria" panose="02040503050406030204" pitchFamily="18" charset="0"/>
              </a:rPr>
              <a:t>Rahman</a:t>
            </a:r>
            <a:r>
              <a:rPr lang="en-US" b="1" i="1" dirty="0" smtClean="0">
                <a:solidFill>
                  <a:srgbClr val="000000"/>
                </a:solidFill>
                <a:latin typeface="Cambria" panose="02040503050406030204" pitchFamily="18" charset="0"/>
                <a:ea typeface="Cambria" panose="02040503050406030204" pitchFamily="18" charset="0"/>
                <a:cs typeface="Cambria" panose="02040503050406030204" pitchFamily="18" charset="0"/>
              </a:rPr>
              <a:t>                             </a:t>
            </a:r>
            <a:r>
              <a:rPr lang="en-US" b="1" i="1" dirty="0">
                <a:solidFill>
                  <a:srgbClr val="000000"/>
                </a:solidFill>
                <a:latin typeface="Cambria" panose="02040503050406030204" pitchFamily="18" charset="0"/>
                <a:ea typeface="Cambria" panose="02040503050406030204" pitchFamily="18" charset="0"/>
                <a:cs typeface="Cambria" panose="02040503050406030204" pitchFamily="18" charset="0"/>
              </a:rPr>
              <a:t>180104112</a:t>
            </a:r>
          </a:p>
          <a:p>
            <a:endParaRPr lang="x-none" dirty="0"/>
          </a:p>
        </p:txBody>
      </p:sp>
    </p:spTree>
    <p:extLst>
      <p:ext uri="{BB962C8B-B14F-4D97-AF65-F5344CB8AC3E}">
        <p14:creationId xmlns:p14="http://schemas.microsoft.com/office/powerpoint/2010/main" val="107679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59DB74EB-2A7D-443D-B969-8BF48F993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8252341" y="875968"/>
            <a:ext cx="3299579" cy="5577840"/>
          </a:xfrm>
        </p:spPr>
        <p:txBody>
          <a:bodyPr anchor="ctr">
            <a:normAutofit/>
          </a:bodyPr>
          <a:lstStyle/>
          <a:p>
            <a:r>
              <a:rPr lang="en-US" dirty="0"/>
              <a:t>Conclusion</a:t>
            </a:r>
            <a:br>
              <a:rPr lang="en-US" dirty="0"/>
            </a:br>
            <a:endParaRPr lang="en-US" dirty="0"/>
          </a:p>
        </p:txBody>
      </p:sp>
      <p:sp>
        <p:nvSpPr>
          <p:cNvPr id="20" name="Rectangle 19">
            <a:extLst>
              <a:ext uri="{FF2B5EF4-FFF2-40B4-BE49-F238E27FC236}">
                <a16:creationId xmlns="" xmlns:a16="http://schemas.microsoft.com/office/drawing/2014/main" id="{19036E77-5F7B-494E-A117-FEA947B357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 xmlns:a16="http://schemas.microsoft.com/office/drawing/2014/main" id="{6E149675-FBD0-4247-AFF7-8CA507E0D970}"/>
              </a:ext>
            </a:extLst>
          </p:cNvPr>
          <p:cNvSpPr>
            <a:spLocks noGrp="1"/>
          </p:cNvSpPr>
          <p:nvPr>
            <p:ph idx="1"/>
          </p:nvPr>
        </p:nvSpPr>
        <p:spPr>
          <a:xfrm>
            <a:off x="1064587" y="2617304"/>
            <a:ext cx="5254487" cy="3836504"/>
          </a:xfrm>
        </p:spPr>
        <p:txBody>
          <a:bodyPr/>
          <a:lstStyle/>
          <a:p>
            <a:pPr marL="0" indent="0">
              <a:buNone/>
            </a:pPr>
            <a:r>
              <a:rPr lang="en-US" b="1"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It will be very helpful for the people in this pandemic situation. </a:t>
            </a:r>
            <a:r>
              <a:rPr lang="en-GB" b="1"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We hope this website will help the people to be more digitalized and will be successful in this platform.</a:t>
            </a:r>
            <a:r>
              <a:rPr lang="en-GB" b="1" kern="12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GB" b="1" dirty="0">
                <a:solidFill>
                  <a:schemeClr val="tx1">
                    <a:lumMod val="95000"/>
                  </a:schemeClr>
                </a:solidFill>
                <a:effectLst/>
                <a:latin typeface="Calibri" panose="020F0502020204030204" pitchFamily="34" charset="0"/>
                <a:ea typeface="Calibri" panose="020F0502020204030204" pitchFamily="34" charset="0"/>
                <a:cs typeface="Calibri" panose="020F0502020204030204" pitchFamily="34" charset="0"/>
              </a:rPr>
              <a:t>We will try keep this website updated with the modern world. </a:t>
            </a:r>
            <a:endParaRPr lang="x-none" dirty="0">
              <a:solidFill>
                <a:schemeClr val="tx1">
                  <a:lumMod val="95000"/>
                </a:schemeClr>
              </a:solidFill>
              <a:effectLst/>
              <a:latin typeface="Calibri" panose="020F0502020204030204" pitchFamily="34" charset="0"/>
              <a:ea typeface="Calibri" panose="020F0502020204030204" pitchFamily="34" charset="0"/>
            </a:endParaRPr>
          </a:p>
          <a:p>
            <a:pPr marL="0" indent="0">
              <a:buNone/>
            </a:pPr>
            <a:endParaRPr lang="x-none" dirty="0"/>
          </a:p>
        </p:txBody>
      </p:sp>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6BE62510-A175-9D47-9EDF-D9FB6C162CE7}"/>
              </a:ext>
            </a:extLst>
          </p:cNvPr>
          <p:cNvPicPr>
            <a:picLocks noChangeAspect="1"/>
          </p:cNvPicPr>
          <p:nvPr/>
        </p:nvPicPr>
        <p:blipFill>
          <a:blip r:embed="rId3"/>
          <a:srcRect/>
          <a:stretch/>
        </p:blipFill>
        <p:spPr>
          <a:xfrm>
            <a:off x="608570" y="10"/>
            <a:ext cx="10974880" cy="6859300"/>
          </a:xfrm>
          <a:prstGeom prst="rect">
            <a:avLst/>
          </a:prstGeom>
        </p:spPr>
      </p:pic>
      <p:sp>
        <p:nvSpPr>
          <p:cNvPr id="11" name="Rectangle 10">
            <a:extLst>
              <a:ext uri="{FF2B5EF4-FFF2-40B4-BE49-F238E27FC236}">
                <a16:creationId xmlns="" xmlns:a16="http://schemas.microsoft.com/office/drawing/2014/main" id="{310B1DD0-264A-47E3-A16A-C87AFA51E6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 xmlns:a16="http://schemas.microsoft.com/office/drawing/2014/main" id="{69C1BB7B-F21E-41A2-B30C-D8507B960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 xmlns:a16="http://schemas.microsoft.com/office/drawing/2014/main" id="{DF6D7DDE-F8A1-4105-9729-F9EB5F81A3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someone@example.com</a:t>
            </a:r>
          </a:p>
        </p:txBody>
      </p:sp>
    </p:spTree>
    <p:extLst>
      <p:ext uri="{BB962C8B-B14F-4D97-AF65-F5344CB8AC3E}">
        <p14:creationId xmlns:p14="http://schemas.microsoft.com/office/powerpoint/2010/main" val="1799120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b="1" dirty="0">
                <a:solidFill>
                  <a:schemeClr val="accent4">
                    <a:lumMod val="75000"/>
                  </a:schemeClr>
                </a:solidFill>
                <a:latin typeface="Bahnschrift" panose="020B0502040204020203" pitchFamily="34" charset="0"/>
              </a:rPr>
              <a:t>Introduction: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27995" r="27995"/>
          <a:stretch/>
        </p:blipFill>
        <p:spPr>
          <a:xfrm>
            <a:off x="41107" y="386"/>
            <a:ext cx="4373546"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4841775" y="1881809"/>
            <a:ext cx="6176776" cy="3106491"/>
          </a:xfrm>
          <a:prstGeom prst="rect">
            <a:avLst/>
          </a:prstGeom>
          <a:noFill/>
        </p:spPr>
        <p:txBody>
          <a:bodyPr wrap="square" rtlCol="0">
            <a:spAutoFit/>
          </a:bodyPr>
          <a:lstStyle/>
          <a:p>
            <a:pPr marL="660400" indent="-6350">
              <a:lnSpc>
                <a:spcPct val="107000"/>
              </a:lnSpc>
              <a:spcAft>
                <a:spcPts val="390"/>
              </a:spcAft>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name of our project is PATH-WAY SERVICES. It is basically a website that will help people to purchase tickets of transports.</a:t>
            </a:r>
            <a:r>
              <a:rPr lang="en-US" sz="2000" b="1" dirty="0">
                <a:solidFill>
                  <a:srgbClr val="24292F"/>
                </a:solidFill>
                <a:effectLst/>
                <a:latin typeface="Segoe UI" panose="020B0502040204020203" pitchFamily="34" charset="0"/>
                <a:ea typeface="Calibri" panose="020F0502020204030204" pitchFamily="34" charset="0"/>
              </a:rPr>
              <a:t> </a:t>
            </a:r>
            <a:r>
              <a:rPr lang="en-US" sz="2000" b="1"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Bus, Train and Launches are the most commonly used public transports. But for now, we develop this website for the bus transport. People can easily book their tickets according to the date and available route.</a:t>
            </a:r>
            <a:endParaRPr lang="x-none" sz="2000" dirty="0">
              <a:solidFill>
                <a:srgbClr val="000000"/>
              </a:solidFill>
              <a:effectLst/>
              <a:latin typeface="Calibri" panose="020F0502020204030204" pitchFamily="34" charset="0"/>
              <a:ea typeface="Calibri" panose="020F0502020204030204" pitchFamily="34" charset="0"/>
            </a:endParaRPr>
          </a:p>
          <a:p>
            <a:pPr marL="660400" indent="-6350">
              <a:lnSpc>
                <a:spcPct val="107000"/>
              </a:lnSpc>
              <a:spcAft>
                <a:spcPts val="390"/>
              </a:spcAft>
            </a:pPr>
            <a:r>
              <a:rPr lang="en-US" sz="20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x-none" sz="2000" b="1" i="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x-none" dirty="0"/>
          </a:p>
        </p:txBody>
      </p:sp>
    </p:spTree>
    <p:extLst>
      <p:ext uri="{BB962C8B-B14F-4D97-AF65-F5344CB8AC3E}">
        <p14:creationId xmlns:p14="http://schemas.microsoft.com/office/powerpoint/2010/main" val="1604422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b="1" dirty="0">
                <a:solidFill>
                  <a:schemeClr val="accent4">
                    <a:lumMod val="75000"/>
                  </a:schemeClr>
                </a:solidFill>
                <a:latin typeface="Bahnschrift" panose="020B0502040204020203" pitchFamily="34" charset="0"/>
              </a:rPr>
              <a:t>Objective:</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35890" r="35890"/>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5673751" y="1991082"/>
            <a:ext cx="5446643" cy="2523768"/>
          </a:xfrm>
          <a:prstGeom prst="rect">
            <a:avLst/>
          </a:prstGeom>
          <a:noFill/>
        </p:spPr>
        <p:txBody>
          <a:bodyPr wrap="square" rtlCol="0">
            <a:spAutoFit/>
          </a:bodyPr>
          <a:lstStyle/>
          <a:p>
            <a:r>
              <a:rPr lang="en-US" sz="2000" b="1"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This project goal is to minimize the sufferings of purchasing tickets. Admin will keep the website updated with transport’s information, adding new routes, adding seat information handle pending tickets and so on. And for the users they can easily buy tickets, cancel booking, contact with the admin and so on</a:t>
            </a:r>
            <a:r>
              <a:rPr lang="en-US" sz="200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endParaRPr lang="x-none" sz="2000" dirty="0">
              <a:solidFill>
                <a:srgbClr val="000000"/>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3288025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fontScale="90000"/>
          </a:bodyPr>
          <a:lstStyle/>
          <a:p>
            <a:r>
              <a:rPr lang="en-US" b="1" dirty="0">
                <a:solidFill>
                  <a:schemeClr val="accent4">
                    <a:lumMod val="75000"/>
                  </a:schemeClr>
                </a:solidFill>
                <a:latin typeface="Bahnschrift" panose="020B0502040204020203" pitchFamily="34" charset="0"/>
              </a:rPr>
              <a:t>Entity Names, Attributes and Data Types: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2170" r="2170"/>
          <a:stretch/>
        </p:blipFill>
        <p:spPr>
          <a:xfrm>
            <a:off x="-2"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5673751" y="1991082"/>
            <a:ext cx="5446643" cy="3472489"/>
          </a:xfrm>
          <a:prstGeom prst="rect">
            <a:avLst/>
          </a:prstGeom>
          <a:noFill/>
        </p:spPr>
        <p:txBody>
          <a:bodyPr wrap="square" rtlCol="0">
            <a:spAutoFit/>
          </a:bodyPr>
          <a:lstStyle/>
          <a:p>
            <a:pPr algn="just">
              <a:lnSpc>
                <a:spcPct val="107000"/>
              </a:lnSpc>
              <a:spcAft>
                <a:spcPts val="800"/>
              </a:spcAft>
            </a:pPr>
            <a:r>
              <a:rPr lang="en-US" sz="3200" b="1" i="1" dirty="0">
                <a:solidFill>
                  <a:schemeClr val="tx1">
                    <a:lumMod val="75000"/>
                    <a:lumOff val="25000"/>
                  </a:schemeClr>
                </a:solidFill>
                <a:effectLst/>
                <a:latin typeface="Calibri" panose="020F0502020204030204" pitchFamily="34" charset="0"/>
                <a:ea typeface="Calibri" panose="020F0502020204030204" pitchFamily="34" charset="0"/>
              </a:rPr>
              <a:t>1.User:</a:t>
            </a:r>
            <a:endParaRPr lang="x-none" sz="3200" b="1" i="1"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User_Id</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User_Name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a:solidFill>
                  <a:schemeClr val="tx1">
                    <a:lumMod val="75000"/>
                    <a:lumOff val="25000"/>
                  </a:schemeClr>
                </a:solidFill>
                <a:effectLst/>
                <a:latin typeface="Calibri" panose="020F0502020204030204" pitchFamily="34" charset="0"/>
                <a:ea typeface="Calibri" panose="020F0502020204030204" pitchFamily="34" charset="0"/>
              </a:rPr>
              <a:t>Name                         </a:t>
            </a:r>
            <a:r>
              <a:rPr lang="en-US" sz="2400" dirty="0" smtClean="0">
                <a:solidFill>
                  <a:schemeClr val="tx1">
                    <a:lumMod val="75000"/>
                    <a:lumOff val="25000"/>
                  </a:schemeClr>
                </a:solidFill>
                <a:effectLst/>
                <a:latin typeface="Calibri" panose="020F0502020204030204" pitchFamily="34" charset="0"/>
                <a:ea typeface="Calibri" panose="020F0502020204030204" pitchFamily="34" charset="0"/>
              </a:rPr>
              <a:t>[</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User_Password</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User_Phn</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914400" algn="just">
              <a:lnSpc>
                <a:spcPct val="107000"/>
              </a:lnSpc>
              <a:spcAft>
                <a:spcPts val="800"/>
              </a:spcAft>
            </a:pP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279156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fontScale="90000"/>
          </a:bodyPr>
          <a:lstStyle/>
          <a:p>
            <a:r>
              <a:rPr lang="en-US" b="1" dirty="0">
                <a:solidFill>
                  <a:schemeClr val="accent4">
                    <a:lumMod val="75000"/>
                  </a:schemeClr>
                </a:solidFill>
                <a:latin typeface="Bahnschrift" panose="020B0502040204020203" pitchFamily="34" charset="0"/>
              </a:rPr>
              <a:t>Entity Names, Attributes and Data Types: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28742" r="28742"/>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5673751" y="1991082"/>
            <a:ext cx="5446643" cy="4175502"/>
          </a:xfrm>
          <a:prstGeom prst="rect">
            <a:avLst/>
          </a:prstGeom>
          <a:noFill/>
        </p:spPr>
        <p:txBody>
          <a:bodyPr wrap="square" rtlCol="0">
            <a:spAutoFit/>
          </a:bodyPr>
          <a:lstStyle/>
          <a:p>
            <a:pPr algn="just">
              <a:lnSpc>
                <a:spcPct val="107000"/>
              </a:lnSpc>
              <a:spcAft>
                <a:spcPts val="800"/>
              </a:spcAft>
            </a:pPr>
            <a:r>
              <a:rPr lang="en-US" sz="2000" b="1" dirty="0">
                <a:solidFill>
                  <a:schemeClr val="tx1">
                    <a:lumMod val="75000"/>
                    <a:lumOff val="25000"/>
                  </a:schemeClr>
                </a:solidFill>
                <a:effectLst/>
                <a:latin typeface="Calibri" panose="020F0502020204030204" pitchFamily="34" charset="0"/>
                <a:ea typeface="Calibri" panose="020F0502020204030204" pitchFamily="34" charset="0"/>
              </a:rPr>
              <a:t>2.</a:t>
            </a:r>
            <a:r>
              <a:rPr lang="en-US" sz="2000" b="1" u="sng" dirty="0">
                <a:solidFill>
                  <a:schemeClr val="tx1">
                    <a:lumMod val="75000"/>
                    <a:lumOff val="25000"/>
                  </a:schemeClr>
                </a:solidFill>
                <a:effectLst/>
                <a:latin typeface="Calibri" panose="020F0502020204030204" pitchFamily="34" charset="0"/>
                <a:ea typeface="Calibri" panose="020F0502020204030204" pitchFamily="34" charset="0"/>
              </a:rPr>
              <a:t>Admin:</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Admin_Id</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Adminuser_Name</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chemeClr val="tx1">
                    <a:lumMod val="75000"/>
                    <a:lumOff val="25000"/>
                  </a:schemeClr>
                </a:solidFill>
                <a:effectLst/>
                <a:latin typeface="Calibri" panose="020F0502020204030204" pitchFamily="34" charset="0"/>
                <a:ea typeface="Calibri" panose="020F0502020204030204" pitchFamily="34" charset="0"/>
              </a:rPr>
              <a:t>Password                       [</a:t>
            </a: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marL="914400" algn="just">
              <a:lnSpc>
                <a:spcPct val="107000"/>
              </a:lnSpc>
            </a:pPr>
            <a:r>
              <a:rPr lang="en-US" sz="2000" b="1" dirty="0">
                <a:solidFill>
                  <a:schemeClr val="tx1">
                    <a:lumMod val="75000"/>
                    <a:lumOff val="25000"/>
                  </a:schemeClr>
                </a:solidFill>
                <a:effectLst/>
                <a:latin typeface="Calibri" panose="020F0502020204030204" pitchFamily="34" charset="0"/>
                <a:ea typeface="Calibri" panose="020F0502020204030204" pitchFamily="34" charset="0"/>
              </a:rPr>
              <a:t> </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marL="914400" algn="just">
              <a:lnSpc>
                <a:spcPct val="107000"/>
              </a:lnSpc>
              <a:spcAft>
                <a:spcPts val="800"/>
              </a:spcAft>
            </a:pPr>
            <a:r>
              <a:rPr lang="en-US" sz="2000" b="1" dirty="0">
                <a:solidFill>
                  <a:schemeClr val="tx1">
                    <a:lumMod val="75000"/>
                    <a:lumOff val="25000"/>
                  </a:schemeClr>
                </a:solidFill>
                <a:effectLst/>
                <a:latin typeface="Calibri" panose="020F0502020204030204" pitchFamily="34" charset="0"/>
                <a:ea typeface="Calibri" panose="020F0502020204030204" pitchFamily="34" charset="0"/>
              </a:rPr>
              <a:t> </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2000" b="1" dirty="0">
                <a:solidFill>
                  <a:schemeClr val="tx1">
                    <a:lumMod val="75000"/>
                    <a:lumOff val="25000"/>
                  </a:schemeClr>
                </a:solidFill>
                <a:effectLst/>
                <a:latin typeface="Calibri" panose="020F0502020204030204" pitchFamily="34" charset="0"/>
                <a:ea typeface="Calibri" panose="020F0502020204030204" pitchFamily="34" charset="0"/>
              </a:rPr>
              <a:t>3.</a:t>
            </a:r>
            <a:r>
              <a:rPr lang="en-US" sz="2000" b="1" u="sng" dirty="0">
                <a:solidFill>
                  <a:schemeClr val="tx1">
                    <a:lumMod val="75000"/>
                    <a:lumOff val="25000"/>
                  </a:schemeClr>
                </a:solidFill>
                <a:effectLst/>
                <a:latin typeface="Calibri" panose="020F0502020204030204" pitchFamily="34" charset="0"/>
                <a:ea typeface="Calibri" panose="020F0502020204030204" pitchFamily="34" charset="0"/>
              </a:rPr>
              <a:t>Route:</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Route_Id</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Route_Name</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0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0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pPr indent="-6350" algn="just">
              <a:lnSpc>
                <a:spcPct val="107000"/>
              </a:lnSpc>
              <a:spcAft>
                <a:spcPts val="800"/>
              </a:spcAft>
            </a:pPr>
            <a:r>
              <a:rPr lang="en-US" sz="2000" b="1" u="none" strike="noStrike" dirty="0">
                <a:solidFill>
                  <a:schemeClr val="tx1">
                    <a:lumMod val="75000"/>
                    <a:lumOff val="25000"/>
                  </a:schemeClr>
                </a:solidFill>
                <a:effectLst/>
                <a:uFill>
                  <a:solidFill>
                    <a:srgbClr val="000000"/>
                  </a:solidFill>
                </a:uFill>
                <a:latin typeface="Calibri" panose="020F0502020204030204" pitchFamily="34" charset="0"/>
                <a:ea typeface="Calibri" panose="020F0502020204030204" pitchFamily="34" charset="0"/>
              </a:rPr>
              <a:t> </a:t>
            </a:r>
            <a:endParaRPr lang="x-none" sz="2000" dirty="0">
              <a:solidFill>
                <a:schemeClr val="tx1">
                  <a:lumMod val="75000"/>
                  <a:lumOff val="25000"/>
                </a:schemeClr>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4273745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fontScale="90000"/>
          </a:bodyPr>
          <a:lstStyle/>
          <a:p>
            <a:r>
              <a:rPr lang="en-US" b="1" dirty="0">
                <a:solidFill>
                  <a:schemeClr val="accent4">
                    <a:lumMod val="75000"/>
                  </a:schemeClr>
                </a:solidFill>
                <a:latin typeface="Bahnschrift" panose="020B0502040204020203" pitchFamily="34" charset="0"/>
              </a:rPr>
              <a:t>Entity Names, Attributes and Data Types: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10461" r="10461"/>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6096000" y="2116977"/>
            <a:ext cx="5617905" cy="4427430"/>
          </a:xfrm>
          <a:prstGeom prst="rect">
            <a:avLst/>
          </a:prstGeom>
          <a:noFill/>
        </p:spPr>
        <p:txBody>
          <a:bodyPr wrap="square" rtlCol="0">
            <a:spAutoFit/>
          </a:bodyPr>
          <a:lstStyle/>
          <a:p>
            <a:pPr algn="just">
              <a:lnSpc>
                <a:spcPct val="107000"/>
              </a:lnSpc>
              <a:spcAft>
                <a:spcPts val="800"/>
              </a:spcAft>
            </a:pPr>
            <a:r>
              <a:rPr lang="en-US" sz="2400" b="1" dirty="0">
                <a:solidFill>
                  <a:schemeClr val="tx1">
                    <a:lumMod val="75000"/>
                    <a:lumOff val="25000"/>
                  </a:schemeClr>
                </a:solidFill>
                <a:effectLst/>
                <a:latin typeface="Calibri" panose="020F0502020204030204" pitchFamily="34" charset="0"/>
                <a:ea typeface="Calibri" panose="020F0502020204030204" pitchFamily="34" charset="0"/>
              </a:rPr>
              <a:t>4.</a:t>
            </a:r>
            <a:r>
              <a:rPr lang="en-US" sz="2400" b="1" u="sng" dirty="0">
                <a:solidFill>
                  <a:schemeClr val="tx1">
                    <a:lumMod val="75000"/>
                    <a:lumOff val="25000"/>
                  </a:schemeClr>
                </a:solidFill>
                <a:effectLst/>
                <a:latin typeface="Calibri" panose="020F0502020204030204" pitchFamily="34" charset="0"/>
                <a:ea typeface="Calibri" panose="020F0502020204030204" pitchFamily="34" charset="0"/>
              </a:rPr>
              <a:t>Bus Schedule:</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Bus_Id</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a:solidFill>
                  <a:schemeClr val="tx1">
                    <a:lumMod val="75000"/>
                    <a:lumOff val="25000"/>
                  </a:schemeClr>
                </a:solidFill>
                <a:effectLst/>
                <a:latin typeface="Calibri" panose="020F0502020204030204" pitchFamily="34" charset="0"/>
                <a:ea typeface="Calibri" panose="020F0502020204030204" pitchFamily="34" charset="0"/>
              </a:rPr>
              <a:t>Route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Total_Seat</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Seat_Cost</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Sold_Seat</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Available_Seat</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a:solidFill>
                  <a:schemeClr val="tx1">
                    <a:lumMod val="75000"/>
                    <a:lumOff val="25000"/>
                  </a:schemeClr>
                </a:solidFill>
                <a:effectLst/>
                <a:latin typeface="Calibri" panose="020F0502020204030204" pitchFamily="34" charset="0"/>
                <a:ea typeface="Calibri" panose="020F0502020204030204" pitchFamily="34" charset="0"/>
              </a:rPr>
              <a:t>Date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a:solidFill>
                  <a:schemeClr val="tx1">
                    <a:lumMod val="75000"/>
                    <a:lumOff val="25000"/>
                  </a:schemeClr>
                </a:solidFill>
                <a:effectLst/>
                <a:latin typeface="Calibri" panose="020F0502020204030204" pitchFamily="34" charset="0"/>
                <a:ea typeface="Calibri" panose="020F0502020204030204" pitchFamily="34" charset="0"/>
              </a:rPr>
              <a:t>Time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914400" algn="just">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rPr>
              <a:t> </a:t>
            </a:r>
            <a:endParaRPr lang="x-none" sz="1800" dirty="0">
              <a:solidFill>
                <a:srgbClr val="000000"/>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3874541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fontScale="90000"/>
          </a:bodyPr>
          <a:lstStyle/>
          <a:p>
            <a:r>
              <a:rPr lang="en-US" b="1" dirty="0">
                <a:solidFill>
                  <a:schemeClr val="accent4">
                    <a:lumMod val="75000"/>
                  </a:schemeClr>
                </a:solidFill>
                <a:latin typeface="Bahnschrift" panose="020B0502040204020203" pitchFamily="34" charset="0"/>
              </a:rPr>
              <a:t>Entity Names, Attributes and Data Types: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18113" r="18113"/>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6096000" y="2407503"/>
            <a:ext cx="5617905" cy="3340723"/>
          </a:xfrm>
          <a:prstGeom prst="rect">
            <a:avLst/>
          </a:prstGeom>
          <a:noFill/>
        </p:spPr>
        <p:txBody>
          <a:bodyPr wrap="square" rtlCol="0">
            <a:spAutoFit/>
          </a:bodyPr>
          <a:lstStyle/>
          <a:p>
            <a:pPr algn="just">
              <a:lnSpc>
                <a:spcPct val="107000"/>
              </a:lnSpc>
              <a:spcAft>
                <a:spcPts val="800"/>
              </a:spcAft>
            </a:pPr>
            <a:r>
              <a:rPr lang="en-US" sz="2400" b="1" dirty="0">
                <a:solidFill>
                  <a:schemeClr val="tx1">
                    <a:lumMod val="75000"/>
                    <a:lumOff val="25000"/>
                  </a:schemeClr>
                </a:solidFill>
                <a:effectLst/>
                <a:latin typeface="Calibri" panose="020F0502020204030204" pitchFamily="34" charset="0"/>
                <a:ea typeface="Calibri" panose="020F0502020204030204" pitchFamily="34" charset="0"/>
              </a:rPr>
              <a:t>5.</a:t>
            </a:r>
            <a:r>
              <a:rPr lang="en-US" sz="2400" b="1" u="sng" dirty="0">
                <a:solidFill>
                  <a:schemeClr val="tx1">
                    <a:lumMod val="75000"/>
                    <a:lumOff val="25000"/>
                  </a:schemeClr>
                </a:solidFill>
                <a:effectLst/>
                <a:latin typeface="Calibri" panose="020F0502020204030204" pitchFamily="34" charset="0"/>
                <a:ea typeface="Calibri" panose="020F0502020204030204" pitchFamily="34" charset="0"/>
              </a:rPr>
              <a:t>Seat Information:</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Seat_Id</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Bus_Id</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Seat_Name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Sold_Seat</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Available_Seat</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Seat_Cost</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4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4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400" dirty="0">
              <a:solidFill>
                <a:schemeClr val="tx1">
                  <a:lumMod val="75000"/>
                  <a:lumOff val="25000"/>
                </a:schemeClr>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795092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 xmlns:a16="http://schemas.microsoft.com/office/drawing/2014/main" id="{0E807223-DF88-4D6D-970E-08919E5E02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 xmlns:a16="http://schemas.microsoft.com/office/drawing/2014/main" id="{83B91B61-BFCA-4647-957E-A8269BE46F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5121193" y="315539"/>
            <a:ext cx="6176776" cy="1485900"/>
          </a:xfrm>
        </p:spPr>
        <p:txBody>
          <a:bodyPr vert="horz" lIns="91440" tIns="45720" rIns="91440" bIns="45720" rtlCol="0" anchor="t">
            <a:normAutofit fontScale="90000"/>
          </a:bodyPr>
          <a:lstStyle/>
          <a:p>
            <a:r>
              <a:rPr lang="en-US" b="1" dirty="0">
                <a:solidFill>
                  <a:schemeClr val="accent4">
                    <a:lumMod val="75000"/>
                  </a:schemeClr>
                </a:solidFill>
                <a:latin typeface="Bahnschrift" panose="020B0502040204020203" pitchFamily="34" charset="0"/>
              </a:rPr>
              <a:t>Entity Names, Attributes and Data Types: </a:t>
            </a:r>
          </a:p>
        </p:txBody>
      </p:sp>
      <p:pic>
        <p:nvPicPr>
          <p:cNvPr id="15" name="Content Placeholder 14">
            <a:extLst>
              <a:ext uri="{FF2B5EF4-FFF2-40B4-BE49-F238E27FC236}">
                <a16:creationId xmlns="" xmlns:a16="http://schemas.microsoft.com/office/drawing/2014/main" id="{C7F36DA5-3286-4EAB-8CE6-344245727B63}"/>
              </a:ext>
            </a:extLst>
          </p:cNvPr>
          <p:cNvPicPr>
            <a:picLocks noGrp="1" noChangeAspect="1"/>
          </p:cNvPicPr>
          <p:nvPr>
            <p:ph sz="half" idx="1"/>
          </p:nvPr>
        </p:nvPicPr>
        <p:blipFill>
          <a:blip r:embed="rId3"/>
          <a:srcRect l="26085" r="26085"/>
          <a:stretch/>
        </p:blipFill>
        <p:spPr>
          <a:xfrm>
            <a:off x="41107" y="386"/>
            <a:ext cx="4373547" cy="6857990"/>
          </a:xfrm>
          <a:prstGeom prst="rect">
            <a:avLst/>
          </a:prstGeom>
        </p:spPr>
      </p:pic>
      <p:sp>
        <p:nvSpPr>
          <p:cNvPr id="94" name="Rectangle 93">
            <a:extLst>
              <a:ext uri="{FF2B5EF4-FFF2-40B4-BE49-F238E27FC236}">
                <a16:creationId xmlns="" xmlns:a16="http://schemas.microsoft.com/office/drawing/2014/main" id="{92D1D7C6-1C89-420C-8D35-483654167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 xmlns:a16="http://schemas.microsoft.com/office/drawing/2014/main" id="{16E8C48E-CBDE-4618-8E82-1A29F3BC849D}"/>
              </a:ext>
            </a:extLst>
          </p:cNvPr>
          <p:cNvSpPr txBox="1"/>
          <p:nvPr/>
        </p:nvSpPr>
        <p:spPr>
          <a:xfrm>
            <a:off x="6096000" y="2407503"/>
            <a:ext cx="5617905" cy="4299895"/>
          </a:xfrm>
          <a:prstGeom prst="rect">
            <a:avLst/>
          </a:prstGeom>
          <a:noFill/>
        </p:spPr>
        <p:txBody>
          <a:bodyPr wrap="square" rtlCol="0">
            <a:spAutoFit/>
          </a:bodyPr>
          <a:lstStyle/>
          <a:p>
            <a:pPr algn="just">
              <a:lnSpc>
                <a:spcPct val="107000"/>
              </a:lnSpc>
              <a:spcAft>
                <a:spcPts val="800"/>
              </a:spcAft>
            </a:pPr>
            <a:r>
              <a:rPr lang="en-US" sz="2200" b="1" dirty="0">
                <a:solidFill>
                  <a:schemeClr val="tx1">
                    <a:lumMod val="75000"/>
                    <a:lumOff val="25000"/>
                  </a:schemeClr>
                </a:solidFill>
                <a:effectLst/>
                <a:latin typeface="Calibri" panose="020F0502020204030204" pitchFamily="34" charset="0"/>
                <a:ea typeface="Calibri" panose="020F0502020204030204" pitchFamily="34" charset="0"/>
              </a:rPr>
              <a:t>6.</a:t>
            </a:r>
            <a:r>
              <a:rPr lang="en-US" sz="2200" b="1" u="sng" dirty="0">
                <a:solidFill>
                  <a:schemeClr val="tx1">
                    <a:lumMod val="75000"/>
                    <a:lumOff val="25000"/>
                  </a:schemeClr>
                </a:solidFill>
                <a:effectLst/>
                <a:latin typeface="Calibri" panose="020F0502020204030204" pitchFamily="34" charset="0"/>
                <a:ea typeface="Calibri" panose="020F0502020204030204" pitchFamily="34" charset="0"/>
              </a:rPr>
              <a:t>Pending Tickets:</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Pending_Id</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Bus_Id</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User_Name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Full_Name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Seat_Name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Seat_Cost</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int]</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buFont typeface="Symbol" panose="05050102010706020507" pitchFamily="18" charset="2"/>
              <a:buChar char=""/>
            </a:pP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Transaction_No</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200" dirty="0">
                <a:solidFill>
                  <a:schemeClr val="tx1">
                    <a:lumMod val="75000"/>
                    <a:lumOff val="25000"/>
                  </a:schemeClr>
                </a:solidFill>
                <a:effectLst/>
                <a:latin typeface="Calibri" panose="020F0502020204030204" pitchFamily="34" charset="0"/>
                <a:ea typeface="Calibri" panose="020F0502020204030204" pitchFamily="34" charset="0"/>
              </a:rPr>
              <a:t>Status                            [</a:t>
            </a:r>
            <a:r>
              <a:rPr lang="en-US" sz="2200" dirty="0" err="1">
                <a:solidFill>
                  <a:schemeClr val="tx1">
                    <a:lumMod val="75000"/>
                    <a:lumOff val="25000"/>
                  </a:schemeClr>
                </a:solidFill>
                <a:effectLst/>
                <a:latin typeface="Calibri" panose="020F0502020204030204" pitchFamily="34" charset="0"/>
                <a:ea typeface="Calibri" panose="020F0502020204030204" pitchFamily="34" charset="0"/>
              </a:rPr>
              <a:t>DataType</a:t>
            </a: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varchar]</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pPr marL="685800" algn="just">
              <a:lnSpc>
                <a:spcPct val="107000"/>
              </a:lnSpc>
              <a:spcAft>
                <a:spcPts val="800"/>
              </a:spcAft>
            </a:pPr>
            <a:r>
              <a:rPr lang="en-US" sz="2200" dirty="0">
                <a:solidFill>
                  <a:schemeClr val="tx1">
                    <a:lumMod val="75000"/>
                    <a:lumOff val="25000"/>
                  </a:schemeClr>
                </a:solidFill>
                <a:effectLst/>
                <a:latin typeface="Calibri" panose="020F0502020204030204" pitchFamily="34" charset="0"/>
                <a:ea typeface="Calibri" panose="020F0502020204030204" pitchFamily="34" charset="0"/>
              </a:rPr>
              <a:t> </a:t>
            </a:r>
            <a:endParaRPr lang="x-none" sz="2200" dirty="0">
              <a:solidFill>
                <a:schemeClr val="tx1">
                  <a:lumMod val="75000"/>
                  <a:lumOff val="25000"/>
                </a:schemeClr>
              </a:solidFill>
              <a:effectLst/>
              <a:latin typeface="Calibri" panose="020F0502020204030204" pitchFamily="34" charset="0"/>
              <a:ea typeface="Calibri" panose="020F0502020204030204" pitchFamily="34" charset="0"/>
            </a:endParaRPr>
          </a:p>
          <a:p>
            <a:endParaRPr lang="x-none" dirty="0"/>
          </a:p>
        </p:txBody>
      </p:sp>
    </p:spTree>
    <p:extLst>
      <p:ext uri="{BB962C8B-B14F-4D97-AF65-F5344CB8AC3E}">
        <p14:creationId xmlns:p14="http://schemas.microsoft.com/office/powerpoint/2010/main" val="1936198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529</TotalTime>
  <Words>561</Words>
  <Application>Microsoft Office PowerPoint</Application>
  <PresentationFormat>Custom</PresentationFormat>
  <Paragraphs>148</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Crop</vt:lpstr>
      <vt:lpstr>Path-Way-Services</vt:lpstr>
      <vt:lpstr>Group Members: </vt:lpstr>
      <vt:lpstr>Introduction: </vt:lpstr>
      <vt:lpstr>Objective:</vt:lpstr>
      <vt:lpstr>Entity Names, Attributes and Data Types: </vt:lpstr>
      <vt:lpstr>Entity Names, Attributes and Data Types: </vt:lpstr>
      <vt:lpstr>Entity Names, Attributes and Data Types: </vt:lpstr>
      <vt:lpstr>Entity Names, Attributes and Data Types: </vt:lpstr>
      <vt:lpstr>Entity Names, Attributes and Data Types: </vt:lpstr>
      <vt:lpstr>Entity Names, Attributes and Data Types: </vt:lpstr>
      <vt:lpstr>Entity Names, Attributes and Data Types: </vt:lpstr>
      <vt:lpstr>Relationship Between the Entity Sets:</vt:lpstr>
      <vt:lpstr>Relationship Between the Entity Sets:</vt:lpstr>
      <vt:lpstr>Relationship Between the Entity Sets:</vt:lpstr>
      <vt:lpstr>Sequence Diagram</vt:lpstr>
      <vt:lpstr>PowerPoint Presentation</vt:lpstr>
      <vt:lpstr>Collaboration Diagram</vt:lpstr>
      <vt:lpstr>Collaboration Diagram</vt:lpstr>
      <vt:lpstr>Entity Relationship Diagram</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Path-Way-Services</dc:title>
  <dc:creator>Fardin</dc:creator>
  <cp:lastModifiedBy>User</cp:lastModifiedBy>
  <cp:revision>5</cp:revision>
  <dcterms:created xsi:type="dcterms:W3CDTF">2021-09-02T17:49:30Z</dcterms:created>
  <dcterms:modified xsi:type="dcterms:W3CDTF">2021-09-03T15:31:17Z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