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290" r:id="rId4"/>
    <p:sldId id="261" r:id="rId5"/>
    <p:sldId id="278" r:id="rId6"/>
    <p:sldId id="279" r:id="rId7"/>
    <p:sldId id="292" r:id="rId8"/>
    <p:sldId id="294" r:id="rId9"/>
    <p:sldId id="301" r:id="rId10"/>
    <p:sldId id="298" r:id="rId11"/>
    <p:sldId id="302" r:id="rId12"/>
    <p:sldId id="299" r:id="rId13"/>
    <p:sldId id="304" r:id="rId14"/>
    <p:sldId id="277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C386E9"/>
    <a:srgbClr val="C9FFC7"/>
    <a:srgbClr val="03523C"/>
    <a:srgbClr val="BEB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/>
    <p:restoredTop sz="95872"/>
  </p:normalViewPr>
  <p:slideViewPr>
    <p:cSldViewPr snapToGrid="0" snapToObjects="1">
      <p:cViewPr varScale="1">
        <p:scale>
          <a:sx n="58" d="100"/>
          <a:sy n="58" d="100"/>
        </p:scale>
        <p:origin x="280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7:11:40.696"/>
    </inkml:context>
    <inkml:brush xml:id="br0">
      <inkml:brushProperty name="width" value="0.35" units="cm"/>
      <inkml:brushProperty name="height" value="0.35" units="cm"/>
      <inkml:brushProperty name="color" value="#43041B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lış Ekran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0623C506-61A1-A34E-B1DD-A0DD7D1418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</a:lstStyle>
          <a:p>
            <a:r>
              <a:rPr lang="tr-TR" dirty="0"/>
              <a:t>Eğitim/Bölüm/Ders Adı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07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s Anlatım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hor and Date">
            <a:extLst>
              <a:ext uri="{FF2B5EF4-FFF2-40B4-BE49-F238E27FC236}">
                <a16:creationId xmlns:a16="http://schemas.microsoft.com/office/drawing/2014/main" id="{E5E2BDF8-0349-334B-BF6A-D7072B112F4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Dersin adını buraya yazın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40B19-566E-A743-BF82-7FDFA5614D83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E5980-45BA-614F-AC8B-C106D2EB33A8}"/>
              </a:ext>
            </a:extLst>
          </p:cNvPr>
          <p:cNvSpPr txBox="1"/>
          <p:nvPr userDrawn="1"/>
        </p:nvSpPr>
        <p:spPr>
          <a:xfrm>
            <a:off x="6160286" y="63114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6EF5B0-9520-1A41-8DBD-9F983BCFBB0F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CF718-ACE3-2946-B725-C3C12C26870E}"/>
              </a:ext>
            </a:extLst>
          </p:cNvPr>
          <p:cNvSpPr txBox="1"/>
          <p:nvPr userDrawn="1"/>
        </p:nvSpPr>
        <p:spPr>
          <a:xfrm>
            <a:off x="23133892" y="279950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CEC82-FA21-5D4B-8318-FE278F38F3F6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0CEEE-A67E-6A49-B778-7AAC10C70C22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Author and Date">
            <a:extLst>
              <a:ext uri="{FF2B5EF4-FFF2-40B4-BE49-F238E27FC236}">
                <a16:creationId xmlns:a16="http://schemas.microsoft.com/office/drawing/2014/main" id="{EE642577-6C65-AC44-8B45-E9CBE07C539A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59388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ygulama/Pro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A3E2F-7310-664B-8F7C-BCAA61B43015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Uygulama: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9AF0C-F761-0D48-B6EA-493695665B9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43065F-7CF2-7246-8CC0-F1495A4666C3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1535-6CBA-3E42-8BE4-22718C21AF32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96031-03CB-FC42-8AC2-462CCE101649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28544-B5DB-ED48-90E0-26946CC9B600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Author and Date">
            <a:extLst>
              <a:ext uri="{FF2B5EF4-FFF2-40B4-BE49-F238E27FC236}">
                <a16:creationId xmlns:a16="http://schemas.microsoft.com/office/drawing/2014/main" id="{715D275F-DFDA-D245-9BDB-996B1F6EC6B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529146" y="167779"/>
            <a:ext cx="13742854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‘Projenin adını buraya yazın’</a:t>
            </a:r>
          </a:p>
        </p:txBody>
      </p:sp>
      <p:sp>
        <p:nvSpPr>
          <p:cNvPr id="10" name="Author and Date">
            <a:extLst>
              <a:ext uri="{FF2B5EF4-FFF2-40B4-BE49-F238E27FC236}">
                <a16:creationId xmlns:a16="http://schemas.microsoft.com/office/drawing/2014/main" id="{0F3C4248-EB51-CF40-BD7E-040A2460A58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</a:t>
            </a:r>
          </a:p>
        </p:txBody>
      </p:sp>
    </p:spTree>
    <p:extLst>
      <p:ext uri="{BB962C8B-B14F-4D97-AF65-F5344CB8AC3E}">
        <p14:creationId xmlns:p14="http://schemas.microsoft.com/office/powerpoint/2010/main" val="3027570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Öze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1EE74-3E9F-4D4B-B3CB-FBB357DA2DF9}"/>
              </a:ext>
            </a:extLst>
          </p:cNvPr>
          <p:cNvSpPr/>
          <p:nvPr userDrawn="1"/>
        </p:nvSpPr>
        <p:spPr>
          <a:xfrm>
            <a:off x="1104899" y="2393941"/>
            <a:ext cx="10820397" cy="10350453"/>
          </a:xfrm>
          <a:prstGeom prst="rect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39120-26FA-9341-962C-7F435C73C35B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Bölüm Özeti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2F33-0B8E-BC43-B871-1EA5470A992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A109C9-B7D5-DB4E-850C-7A5E9DB5B35C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04EF-CF2A-4A4F-A9F2-EBBBD1E4DE2B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47171-6DE6-5548-A5D2-656F5E929FC1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D83E3-93BE-A248-92F5-A6089CE21B46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54354A9F-DFCA-2E49-B4AA-AD78CA9AC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397" y="6753904"/>
            <a:ext cx="9677400" cy="14331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3200" b="0" i="0" spc="0">
                <a:solidFill>
                  <a:srgbClr val="C9FFC7"/>
                </a:solidFill>
                <a:latin typeface="Chromatica" pitchFamily="2" charset="77"/>
              </a:defRPr>
            </a:lvl1pPr>
          </a:lstStyle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yazın</a:t>
            </a:r>
            <a:endParaRPr lang="en-T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0CC902-E0D0-8F48-8054-775921E13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8706" y="2393942"/>
            <a:ext cx="10820394" cy="10350452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latin typeface="Chromatica" pitchFamily="2" charset="77"/>
              </a:defRPr>
            </a:lvl1pPr>
          </a:lstStyle>
          <a:p>
            <a:pPr lvl="0"/>
            <a:r>
              <a:rPr lang="en-US" dirty="0"/>
              <a:t>’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Öğrendik</a:t>
            </a:r>
            <a:r>
              <a:rPr lang="en-US" dirty="0"/>
              <a:t>?’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7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tr-TR" dirty="0"/>
              <a:t>Eğitim/Bölüm/Ders Adı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6" r:id="rId4"/>
  </p:sldLayoutIdLst>
  <p:transition spd="med"/>
  <p:txStyles>
    <p:titleStyle>
      <a:lvl1pPr marL="0" marR="0" indent="0" algn="ctr" defTabSz="2438338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Tx/>
        <a:buSzTx/>
        <a:buFontTx/>
        <a:buNone/>
        <a:tabLst/>
        <a:defRPr sz="7200" b="0" i="0" u="none" strike="noStrike" cap="none" spc="-170" baseline="0">
          <a:solidFill>
            <a:srgbClr val="000000"/>
          </a:solidFill>
          <a:uFillTx/>
          <a:latin typeface="Chromatica" pitchFamily="2" charset="77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0D0C-C88F-3F44-B92C-59D46E19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1310988"/>
            <a:ext cx="21971000" cy="2570781"/>
          </a:xfrm>
        </p:spPr>
        <p:txBody>
          <a:bodyPr>
            <a:normAutofit fontScale="90000"/>
          </a:bodyPr>
          <a:lstStyle/>
          <a:p>
            <a:r>
              <a:rPr lang="tr-TR" sz="9600" b="1" dirty="0" err="1">
                <a:solidFill>
                  <a:schemeClr val="tx2">
                    <a:lumMod val="75000"/>
                  </a:schemeClr>
                </a:solidFill>
              </a:rPr>
              <a:t>NeoScreen</a:t>
            </a:r>
            <a:br>
              <a:rPr lang="tr-TR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sz="6700" b="1" dirty="0" err="1">
                <a:solidFill>
                  <a:schemeClr val="tx2">
                    <a:lumMod val="75000"/>
                  </a:schemeClr>
                </a:solidFill>
              </a:rPr>
              <a:t>Neonatal</a:t>
            </a:r>
            <a:r>
              <a:rPr lang="tr-TR" sz="6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6700" b="1" dirty="0" err="1">
                <a:solidFill>
                  <a:schemeClr val="tx2">
                    <a:lumMod val="75000"/>
                  </a:schemeClr>
                </a:solidFill>
              </a:rPr>
              <a:t>Scheduled</a:t>
            </a:r>
            <a:r>
              <a:rPr lang="tr-TR" sz="6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6700" b="1" dirty="0" err="1">
                <a:solidFill>
                  <a:schemeClr val="tx2">
                    <a:lumMod val="75000"/>
                  </a:schemeClr>
                </a:solidFill>
              </a:rPr>
              <a:t>Screening</a:t>
            </a:r>
            <a:r>
              <a:rPr lang="tr-TR" sz="6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67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tr-TR" sz="6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6700" b="1" dirty="0" err="1">
                <a:solidFill>
                  <a:schemeClr val="tx2">
                    <a:lumMod val="75000"/>
                  </a:schemeClr>
                </a:solidFill>
              </a:rPr>
              <a:t>Reminder</a:t>
            </a:r>
            <a:r>
              <a:rPr lang="tr-TR" sz="6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6700" b="1" dirty="0" err="1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en-TR" sz="67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Katalog · Miuul">
            <a:extLst>
              <a:ext uri="{FF2B5EF4-FFF2-40B4-BE49-F238E27FC236}">
                <a16:creationId xmlns:a16="http://schemas.microsoft.com/office/drawing/2014/main" id="{9CFF09B6-FFBD-B473-F53F-2EAB9CDB2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980" y="9159862"/>
            <a:ext cx="4366038" cy="26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BB02FE-08DE-3BA9-E985-FE8A4A43D021}"/>
              </a:ext>
            </a:extLst>
          </p:cNvPr>
          <p:cNvSpPr txBox="1">
            <a:spLocks/>
          </p:cNvSpPr>
          <p:nvPr/>
        </p:nvSpPr>
        <p:spPr>
          <a:xfrm>
            <a:off x="1206500" y="11301192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2438338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7200" b="0" i="0" u="none" strike="noStrike" cap="none" spc="-170" baseline="0">
                <a:solidFill>
                  <a:srgbClr val="000000"/>
                </a:solidFill>
                <a:uFillTx/>
                <a:latin typeface="Chromatica" pitchFamily="2" charset="77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tr-TR" sz="4400" b="1" dirty="0">
                <a:solidFill>
                  <a:schemeClr val="tx2">
                    <a:lumMod val="75000"/>
                  </a:schemeClr>
                </a:solidFill>
              </a:rPr>
              <a:t>AWS </a:t>
            </a:r>
            <a:r>
              <a:rPr lang="tr-TR" sz="4400" b="1" dirty="0" err="1">
                <a:solidFill>
                  <a:schemeClr val="tx2">
                    <a:lumMod val="75000"/>
                  </a:schemeClr>
                </a:solidFill>
              </a:rPr>
              <a:t>Bootcamp</a:t>
            </a:r>
            <a:r>
              <a:rPr lang="tr-TR" sz="4400" b="1" dirty="0">
                <a:solidFill>
                  <a:schemeClr val="tx2">
                    <a:lumMod val="75000"/>
                  </a:schemeClr>
                </a:solidFill>
              </a:rPr>
              <a:t> 4. sezon</a:t>
            </a:r>
          </a:p>
          <a:p>
            <a:r>
              <a:rPr lang="tr-TR" sz="4400" b="1" dirty="0">
                <a:solidFill>
                  <a:schemeClr val="tx2">
                    <a:lumMod val="75000"/>
                  </a:schemeClr>
                </a:solidFill>
              </a:rPr>
              <a:t>Final Projesi Sunumu</a:t>
            </a:r>
            <a:endParaRPr lang="en-TR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D55DC17-151A-8E1A-DA4E-CEDDE3434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9" r="37257" b="26136"/>
          <a:stretch/>
        </p:blipFill>
        <p:spPr>
          <a:xfrm>
            <a:off x="10526750" y="5345430"/>
            <a:ext cx="3345367" cy="3814432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0B591B7-F3E9-7DC3-01A9-1C3A6524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49" y="1570658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599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tr-TR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8CB7-84BB-3E4C-AA34-E8B9443DD9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tr-TR" sz="6600" dirty="0" err="1"/>
              <a:t>https</a:t>
            </a:r>
            <a:r>
              <a:rPr lang="tr-TR" sz="6600" dirty="0"/>
              <a:t>://</a:t>
            </a:r>
            <a:r>
              <a:rPr lang="tr-TR" sz="6600" dirty="0" err="1"/>
              <a:t>trackn.icu</a:t>
            </a:r>
            <a:endParaRPr lang="en-TR" sz="660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53C52B5-05D5-8D9B-F91C-224B8D9AF89C}"/>
              </a:ext>
            </a:extLst>
          </p:cNvPr>
          <p:cNvSpPr/>
          <p:nvPr/>
        </p:nvSpPr>
        <p:spPr>
          <a:xfrm>
            <a:off x="2502569" y="6490355"/>
            <a:ext cx="2334126" cy="1087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Doktor listesi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D2E9339-9FD3-E6A3-BF69-7E3575DE40E4}"/>
              </a:ext>
            </a:extLst>
          </p:cNvPr>
          <p:cNvSpPr/>
          <p:nvPr/>
        </p:nvSpPr>
        <p:spPr>
          <a:xfrm>
            <a:off x="6961283" y="4741766"/>
            <a:ext cx="2334126" cy="1087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Bebek Tablosu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F8485DA-4029-C6B5-25A1-03A81F91947C}"/>
              </a:ext>
            </a:extLst>
          </p:cNvPr>
          <p:cNvSpPr/>
          <p:nvPr/>
        </p:nvSpPr>
        <p:spPr>
          <a:xfrm>
            <a:off x="15088592" y="4741766"/>
            <a:ext cx="2334126" cy="1087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İşlemler Tablosu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B5C2758-84A7-32CA-A785-B09D3B68FB74}"/>
              </a:ext>
            </a:extLst>
          </p:cNvPr>
          <p:cNvSpPr/>
          <p:nvPr/>
        </p:nvSpPr>
        <p:spPr>
          <a:xfrm>
            <a:off x="19293652" y="6490355"/>
            <a:ext cx="2988832" cy="1087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Event</a:t>
            </a:r>
            <a:endParaRPr lang="tr-TR" sz="3200" dirty="0">
              <a:solidFill>
                <a:schemeClr val="tx2">
                  <a:lumMod val="7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9F6CE36D-4C83-5ABA-8D0A-6A2F852D4C02}"/>
                  </a:ext>
                </a:extLst>
              </p14:cNvPr>
              <p14:cNvContentPartPr/>
              <p14:nvPr/>
            </p14:nvContentPartPr>
            <p14:xfrm>
              <a:off x="535907" y="-6317640"/>
              <a:ext cx="360" cy="360"/>
            </p14:xfrm>
          </p:contentPart>
        </mc:Choice>
        <mc:Fallback xmlns=""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9F6CE36D-4C83-5ABA-8D0A-6A2F852D4C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907" y="-638028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Resim 14">
            <a:extLst>
              <a:ext uri="{FF2B5EF4-FFF2-40B4-BE49-F238E27FC236}">
                <a16:creationId xmlns:a16="http://schemas.microsoft.com/office/drawing/2014/main" id="{D0331040-5DC9-481B-9985-D7CD9D146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14" y="8764986"/>
            <a:ext cx="13175571" cy="3698406"/>
          </a:xfrm>
          <a:prstGeom prst="rect">
            <a:avLst/>
          </a:prstGeom>
        </p:spPr>
      </p:pic>
      <p:cxnSp>
        <p:nvCxnSpPr>
          <p:cNvPr id="9" name="Dirsek Bağlayıcısı 8">
            <a:extLst>
              <a:ext uri="{FF2B5EF4-FFF2-40B4-BE49-F238E27FC236}">
                <a16:creationId xmlns:a16="http://schemas.microsoft.com/office/drawing/2014/main" id="{378F94DA-A639-9C0A-CA4D-E31C195CBD52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4713032" y="4242105"/>
            <a:ext cx="1204850" cy="3291651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Dirsek Bağlayıcısı 11">
            <a:extLst>
              <a:ext uri="{FF2B5EF4-FFF2-40B4-BE49-F238E27FC236}">
                <a16:creationId xmlns:a16="http://schemas.microsoft.com/office/drawing/2014/main" id="{5032D270-34EB-6198-2828-534D0501F318}"/>
              </a:ext>
            </a:extLst>
          </p:cNvPr>
          <p:cNvCxnSpPr>
            <a:endCxn id="6" idx="1"/>
          </p:cNvCxnSpPr>
          <p:nvPr/>
        </p:nvCxnSpPr>
        <p:spPr>
          <a:xfrm>
            <a:off x="9295409" y="5280660"/>
            <a:ext cx="5793183" cy="4845"/>
          </a:xfrm>
          <a:prstGeom prst="bentConnector3">
            <a:avLst>
              <a:gd name="adj1" fmla="val 57893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Dirsek Bağlayıcısı 17">
            <a:extLst>
              <a:ext uri="{FF2B5EF4-FFF2-40B4-BE49-F238E27FC236}">
                <a16:creationId xmlns:a16="http://schemas.microsoft.com/office/drawing/2014/main" id="{F3A765C0-F73F-5FCD-4AA1-D0A1485D073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17422718" y="5285505"/>
            <a:ext cx="3365350" cy="1204850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4" descr="Amazon Web Services (AWS) Eventbridge - Coralogix">
            <a:extLst>
              <a:ext uri="{FF2B5EF4-FFF2-40B4-BE49-F238E27FC236}">
                <a16:creationId xmlns:a16="http://schemas.microsoft.com/office/drawing/2014/main" id="{6B33D2B2-D2BF-249A-14C3-81BAB521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396" y="5641009"/>
            <a:ext cx="3037554" cy="30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306376C-14DC-00AB-FD3F-79E19EE2A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9573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C76A856D-DD04-CCB3-17D8-AE2B35A985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>
                <a:solidFill>
                  <a:srgbClr val="595959"/>
                </a:solidFill>
              </a:rPr>
              <a:t>Sistem Mimarisi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C4B4BE-B446-CB22-CA01-8779C61C48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50EB37-C246-AC56-B095-1F2F35DC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0" y="1867903"/>
            <a:ext cx="22229689" cy="114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31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365ADB6C-0466-A0FB-7311-3F9517FFD3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tr-TR" sz="66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654CAC1-5B29-7CB3-FB16-A262BB0B94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sz="3200" dirty="0" err="1"/>
              <a:t>https</a:t>
            </a:r>
            <a:r>
              <a:rPr lang="tr-TR" sz="3200" dirty="0"/>
              <a:t>://</a:t>
            </a:r>
            <a:r>
              <a:rPr lang="tr-TR" sz="3200" dirty="0" err="1"/>
              <a:t>trackn.icu</a:t>
            </a:r>
            <a:endParaRPr lang="en-TR" sz="3200"/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BF47315-AD8C-F26C-666A-5E672C7C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68" y="2934779"/>
            <a:ext cx="5213684" cy="926877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47758B6-1EC7-AED9-3C35-2B192668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72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026ED7C5-E7A8-66F9-9D11-C1B1214726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4CBCD8-B6D5-BD8C-AAE3-B6D8AA6318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81CDE9-FB73-855E-660D-58518245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04" y="3150755"/>
            <a:ext cx="15709901" cy="88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658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5">
            <a:extLst>
              <a:ext uri="{FF2B5EF4-FFF2-40B4-BE49-F238E27FC236}">
                <a16:creationId xmlns:a16="http://schemas.microsoft.com/office/drawing/2014/main" id="{008B84D5-EC27-C64A-96F3-D12B2C7E4E66}"/>
              </a:ext>
            </a:extLst>
          </p:cNvPr>
          <p:cNvCxnSpPr>
            <a:cxnSpLocks/>
          </p:cNvCxnSpPr>
          <p:nvPr/>
        </p:nvCxnSpPr>
        <p:spPr>
          <a:xfrm>
            <a:off x="11866880" y="3336178"/>
            <a:ext cx="0" cy="7413102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F738211-9DAC-FD4B-A3EB-F40677F1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98" y="5986300"/>
            <a:ext cx="4490744" cy="1360304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8B182E7-AB2F-4F42-9BB4-FD80883F7180}"/>
              </a:ext>
            </a:extLst>
          </p:cNvPr>
          <p:cNvSpPr txBox="1">
            <a:spLocks/>
          </p:cNvSpPr>
          <p:nvPr/>
        </p:nvSpPr>
        <p:spPr>
          <a:xfrm>
            <a:off x="12809088" y="6554124"/>
            <a:ext cx="5016897" cy="977209"/>
          </a:xfrm>
          <a:prstGeom prst="rect">
            <a:avLst/>
          </a:prstGeom>
        </p:spPr>
        <p:txBody>
          <a:bodyPr/>
          <a:lstStyle>
            <a:lvl1pPr marL="609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hromatica" pitchFamily="2" charset="77"/>
              </a:rPr>
              <a:t>miuul.com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hromatica" pitchFamily="2" charset="77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579250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268F16A-51E3-A49A-A70D-B92A94CB98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en-TR" sz="6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8721D1-30A4-A828-5AAE-9091B0A9051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867D01-627B-A2C5-8980-19BEE10C5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01" y="2332065"/>
            <a:ext cx="18510798" cy="104123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CBAEEA6-75B4-7D68-60EF-7D1FD3C5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160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en-TR" sz="6600">
              <a:solidFill>
                <a:srgbClr val="59595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8CB7-84BB-3E4C-AA34-E8B9443DD9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tr-TR" sz="6600" b="1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Rutin Tetkikler</a:t>
            </a:r>
          </a:p>
          <a:p>
            <a:pPr marL="685800" indent="-6858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4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Tıp alanında genellikle tetkikler plansızdır ve rutini yoktur.</a:t>
            </a:r>
            <a:endParaRPr lang="tr-TR" sz="7200" b="0" dirty="0">
              <a:effectLst/>
            </a:endParaRPr>
          </a:p>
          <a:p>
            <a:pPr marL="685800" indent="-6858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4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Örneğin </a:t>
            </a:r>
            <a:r>
              <a:rPr lang="tr-TR" sz="4800" b="0" i="0" u="none" strike="noStrike" dirty="0" err="1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check-up</a:t>
            </a:r>
            <a:r>
              <a:rPr lang="tr-TR" sz="4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 hastanın istediği bir uygulamadır tıp alanında bir karşılığı yoktur.</a:t>
            </a:r>
            <a:endParaRPr lang="tr-TR" sz="7200" b="0" dirty="0">
              <a:effectLst/>
            </a:endParaRPr>
          </a:p>
          <a:p>
            <a:pPr marL="685800" indent="-6858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4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Öte yandan bazı uygulamalar ise tarama maksatlı kullanılır</a:t>
            </a:r>
            <a:br>
              <a:rPr lang="tr-TR" sz="7200" dirty="0"/>
            </a:br>
            <a:endParaRPr lang="en-TR" sz="72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2C577B-9BA7-683E-AC65-11A07AA3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653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en-TR" sz="6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8CB7-84BB-3E4C-AA34-E8B9443DD9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6600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Yenidoğan</a:t>
            </a:r>
            <a:r>
              <a:rPr lang="tr-TR" sz="66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taramaları</a:t>
            </a:r>
            <a:endParaRPr lang="tr-TR" sz="6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4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Genelde </a:t>
            </a:r>
            <a:r>
              <a:rPr lang="tr-TR" sz="4800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yenidoğan</a:t>
            </a:r>
            <a:r>
              <a:rPr lang="tr-TR" sz="4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döneminde bulgu vermeyip sonrasında ortaya çıkan sinsi ama önlenebilir ve tedavi edilebilir durumlar;</a:t>
            </a:r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tr-TR" sz="4800" b="0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167640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Galaktozemi</a:t>
            </a:r>
            <a:endParaRPr lang="tr-TR" sz="6400" b="0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167640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Kistik</a:t>
            </a:r>
            <a:r>
              <a:rPr lang="tr-TR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tr-TR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fibrozis</a:t>
            </a:r>
            <a:endParaRPr lang="tr-TR" sz="6400" b="0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167640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Tirozinemi</a:t>
            </a:r>
            <a:endParaRPr lang="tr-TR" sz="6400" b="0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167640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Fenilketoüni</a:t>
            </a:r>
            <a:endParaRPr lang="tr-TR" sz="6400" b="0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marL="167640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Biotidinaz</a:t>
            </a:r>
            <a:r>
              <a:rPr lang="tr-TR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eksikliği</a:t>
            </a:r>
          </a:p>
          <a:p>
            <a:pPr marL="167640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4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SMA</a:t>
            </a:r>
            <a:br>
              <a:rPr lang="tr-TR" sz="4800" dirty="0">
                <a:solidFill>
                  <a:schemeClr val="tx2">
                    <a:lumMod val="75000"/>
                  </a:schemeClr>
                </a:solidFill>
                <a:latin typeface="+mj-lt"/>
              </a:rPr>
            </a:br>
            <a:endParaRPr lang="en-TR" sz="480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050" name="Picture 2" descr="YENİDOĞAN TOPUK KANI İLE TARAMA PROGRAMI – Çocuk Metabolizma">
            <a:extLst>
              <a:ext uri="{FF2B5EF4-FFF2-40B4-BE49-F238E27FC236}">
                <a16:creationId xmlns:a16="http://schemas.microsoft.com/office/drawing/2014/main" id="{30F216EF-2E46-DAF2-AD55-64A5A5B9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100" y="6597589"/>
            <a:ext cx="10922000" cy="61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68D36F2-A591-F857-ADC9-A9AE85E4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773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en-TR" sz="6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8CB7-84BB-3E4C-AA34-E8B9443DD9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6600" b="1" i="0" u="none" strike="noStrike" dirty="0" err="1">
                <a:solidFill>
                  <a:srgbClr val="595959"/>
                </a:solidFill>
                <a:effectLst/>
                <a:latin typeface="Raleway" pitchFamily="2" charset="0"/>
              </a:rPr>
              <a:t>Yenidoğan</a:t>
            </a:r>
            <a:endParaRPr lang="tr-TR" sz="6600" b="1" i="0" u="none" strike="noStrike" dirty="0">
              <a:solidFill>
                <a:srgbClr val="595959"/>
              </a:solidFill>
              <a:effectLst/>
              <a:latin typeface="Raleway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6600" b="0" i="0" u="none" strike="noStrike" dirty="0">
              <a:solidFill>
                <a:srgbClr val="595959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4800" b="0" i="0" u="none" strike="noStrike" dirty="0" err="1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Yenidoğan</a:t>
            </a:r>
            <a:r>
              <a:rPr lang="tr-TR" sz="4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 hasta grubu hayatın ilk 28 gününü kapsar ve yakında ilk 40 günü olarak güncellenebilir yakında</a:t>
            </a:r>
            <a:endParaRPr lang="tr-TR" sz="48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4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Herkes Alzheimer olmaz ama herkes bir </a:t>
            </a:r>
            <a:r>
              <a:rPr lang="tr-TR" sz="4800" b="0" i="0" u="none" strike="noStrike" dirty="0" err="1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yenidoğan</a:t>
            </a:r>
            <a:r>
              <a:rPr lang="tr-TR" sz="4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 olur ve </a:t>
            </a:r>
            <a:r>
              <a:rPr lang="tr-TR" sz="4800" b="0" i="0" u="none" strike="noStrike" dirty="0" err="1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yenidoğan</a:t>
            </a:r>
            <a:r>
              <a:rPr lang="tr-TR" sz="4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 sahibi olabilir.</a:t>
            </a:r>
            <a:endParaRPr lang="tr-TR" sz="48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4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Bu nedenle herkese hitap eden bir dönemdir</a:t>
            </a:r>
            <a:endParaRPr lang="tr-TR" sz="4800" b="0" dirty="0">
              <a:effectLst/>
            </a:endParaRPr>
          </a:p>
          <a:p>
            <a:br>
              <a:rPr lang="tr-TR" dirty="0"/>
            </a:br>
            <a:endParaRPr lang="en-T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6C59EA-579D-527B-12F7-FFAE485E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72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en-TR" sz="6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8CB7-84BB-3E4C-AA34-E8B9443DD9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sz="6600" dirty="0" err="1">
                <a:solidFill>
                  <a:schemeClr val="tx2">
                    <a:lumMod val="75000"/>
                  </a:schemeClr>
                </a:solidFill>
              </a:rPr>
              <a:t>Yenidoğan</a:t>
            </a:r>
            <a:r>
              <a:rPr lang="tr-TR" sz="6600" dirty="0">
                <a:solidFill>
                  <a:schemeClr val="tx2">
                    <a:lumMod val="75000"/>
                  </a:schemeClr>
                </a:solidFill>
              </a:rPr>
              <a:t> döneminde alt gruplar</a:t>
            </a:r>
            <a:endParaRPr lang="en-TR" sz="6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Outcomes of infants born near term | Archives of Disease in Childhood">
            <a:extLst>
              <a:ext uri="{FF2B5EF4-FFF2-40B4-BE49-F238E27FC236}">
                <a16:creationId xmlns:a16="http://schemas.microsoft.com/office/drawing/2014/main" id="{A7A7D888-B3C7-BE95-219A-0C432684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20" y="4155914"/>
            <a:ext cx="17078960" cy="816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04FEF3A-B98D-E306-858A-B67789C7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393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en-TR" sz="6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8CB7-84BB-3E4C-AA34-E8B9443DD9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60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Raleway" pitchFamily="2" charset="0"/>
              </a:rPr>
              <a:t>Komplikasyonların öngörebilmek</a:t>
            </a:r>
            <a:endParaRPr lang="tr-TR" sz="6000" b="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CFB10C-6589-AFC1-FF92-DBA660CF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0"/>
            <a:ext cx="1066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C1CC65E-092F-7934-C15F-4A451CD1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7454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tr-TR" sz="66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4BC6CF7-FAAF-7018-BB44-599674B7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40" y="1711519"/>
            <a:ext cx="16962120" cy="1162015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6F0FD24-EB1A-4685-1E7E-2486A74A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782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D582627-919D-B5DA-465C-8F2EC78336E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sz="6600" b="1" dirty="0" err="1">
                <a:solidFill>
                  <a:srgbClr val="595959"/>
                </a:solidFill>
              </a:rPr>
              <a:t>NeoScreen</a:t>
            </a:r>
            <a:endParaRPr lang="en-TR" sz="6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E36482-C846-FA9B-76CB-405A11A462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tr-TR" sz="6000" dirty="0">
                <a:solidFill>
                  <a:schemeClr val="tx2">
                    <a:lumMod val="75000"/>
                  </a:schemeClr>
                </a:solidFill>
              </a:rPr>
              <a:t>Kullanılan Teknolojiler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A77DDB-2829-CBD4-BD13-73B083E9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11" y="5157530"/>
            <a:ext cx="2518612" cy="251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WS Rds SQL Server Reporting: 13 Templates">
            <a:extLst>
              <a:ext uri="{FF2B5EF4-FFF2-40B4-BE49-F238E27FC236}">
                <a16:creationId xmlns:a16="http://schemas.microsoft.com/office/drawing/2014/main" id="{61A0A7CB-CE6E-5311-2B7A-AEBD33DE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45" y="4760489"/>
            <a:ext cx="3312694" cy="331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ws Cognito Logo Png Transparent - Aws Cognito Icon Png Clipart - Large  Size Png Image - PikPng">
            <a:extLst>
              <a:ext uri="{FF2B5EF4-FFF2-40B4-BE49-F238E27FC236}">
                <a16:creationId xmlns:a16="http://schemas.microsoft.com/office/drawing/2014/main" id="{068B7A58-789F-7CE1-FF3B-0A8E5F31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734" y="5157530"/>
            <a:ext cx="2323683" cy="271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Test and monitor your API Gateway endpoints with Assertible : Assertible">
            <a:extLst>
              <a:ext uri="{FF2B5EF4-FFF2-40B4-BE49-F238E27FC236}">
                <a16:creationId xmlns:a16="http://schemas.microsoft.com/office/drawing/2014/main" id="{B3B6B0F5-E004-05B0-6646-11F268BD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239" y="4580133"/>
            <a:ext cx="3673406" cy="36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aws s3 icon Online Shopping">
            <a:extLst>
              <a:ext uri="{FF2B5EF4-FFF2-40B4-BE49-F238E27FC236}">
                <a16:creationId xmlns:a16="http://schemas.microsoft.com/office/drawing/2014/main" id="{5A5C5DE5-4988-D5CA-6ABF-BB54B3F7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467" y="5121436"/>
            <a:ext cx="2489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mazon Web Services (AWS) Eventbridge - Coralogix">
            <a:extLst>
              <a:ext uri="{FF2B5EF4-FFF2-40B4-BE49-F238E27FC236}">
                <a16:creationId xmlns:a16="http://schemas.microsoft.com/office/drawing/2014/main" id="{43895F4C-133C-7DF0-CDA9-BEFEC044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58" y="4898059"/>
            <a:ext cx="3037554" cy="30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ython (programming language) - Wikipedia">
            <a:extLst>
              <a:ext uri="{FF2B5EF4-FFF2-40B4-BE49-F238E27FC236}">
                <a16:creationId xmlns:a16="http://schemas.microsoft.com/office/drawing/2014/main" id="{5CD2615C-45EA-21F3-1906-DC0C8261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78" y="8755566"/>
            <a:ext cx="3118686" cy="34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ostgreSQL - Wikipedia">
            <a:extLst>
              <a:ext uri="{FF2B5EF4-FFF2-40B4-BE49-F238E27FC236}">
                <a16:creationId xmlns:a16="http://schemas.microsoft.com/office/drawing/2014/main" id="{896CA880-6771-E309-F87B-9C5649BF7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278" y="8755566"/>
            <a:ext cx="3312912" cy="34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act (JavaScript library) - Wikipedia">
            <a:extLst>
              <a:ext uri="{FF2B5EF4-FFF2-40B4-BE49-F238E27FC236}">
                <a16:creationId xmlns:a16="http://schemas.microsoft.com/office/drawing/2014/main" id="{5CD52C40-6A02-B5FA-E8F1-27C02A67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869" y="8642137"/>
            <a:ext cx="4272661" cy="37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25FE7E4-C26C-5C67-E23F-E2A3F65B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0" y="293715"/>
            <a:ext cx="459063" cy="4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009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ğitim Adı">
  <a:themeElements>
    <a:clrScheme name="Miuul Renk Paleti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888531EB-B80A-DC4E-87AD-AD8478769648}" vid="{6D0E7461-0100-8046-8FFF-5C1D91E67DD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Adı</Template>
  <TotalTime>3575</TotalTime>
  <Words>154</Words>
  <Application>Microsoft Macintosh PowerPoint</Application>
  <PresentationFormat>Özel</PresentationFormat>
  <Paragraphs>44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2" baseType="lpstr">
      <vt:lpstr>Arial</vt:lpstr>
      <vt:lpstr>Chromatica</vt:lpstr>
      <vt:lpstr>Chromatica Medium</vt:lpstr>
      <vt:lpstr>Helvetica Neue</vt:lpstr>
      <vt:lpstr>Helvetica Neue Medium</vt:lpstr>
      <vt:lpstr>Lato</vt:lpstr>
      <vt:lpstr>Raleway</vt:lpstr>
      <vt:lpstr>Eğitim Adı</vt:lpstr>
      <vt:lpstr>NeoScreen Neonatal Scheduled Screening and Reminder System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Bilimciler için Python Programlama</dc:title>
  <dc:creator>oytun@miuul.com</dc:creator>
  <cp:lastModifiedBy>Microsoft Office User</cp:lastModifiedBy>
  <cp:revision>9</cp:revision>
  <dcterms:created xsi:type="dcterms:W3CDTF">2021-05-22T14:24:12Z</dcterms:created>
  <dcterms:modified xsi:type="dcterms:W3CDTF">2023-04-07T08:12:53Z</dcterms:modified>
</cp:coreProperties>
</file>