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296a5d87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296a5d87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8f218d05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8f218d05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8f218d05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8f218d05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8f218d05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8f218d05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8f218d05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8f218d05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8f218d05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8f218d05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42a082de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42a082de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29bbadf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29bbadf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29bbadf5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29bbadf5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29bbadf5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29bbadf5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29bbadf50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29bbadf50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8f218d05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8f218d05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8f218d05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8f218d05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8f218d05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8f218d05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8f218d05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8f218d05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81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Fairness, Equality, and Power in Algorithmic Decision-Making</a:t>
            </a:r>
            <a:endParaRPr/>
          </a:p>
        </p:txBody>
      </p:sp>
      <p:sp>
        <p:nvSpPr>
          <p:cNvPr id="87" name="Google Shape;87;p13"/>
          <p:cNvSpPr txBox="1"/>
          <p:nvPr>
            <p:ph idx="1" type="subTitle"/>
          </p:nvPr>
        </p:nvSpPr>
        <p:spPr>
          <a:xfrm>
            <a:off x="6158877" y="3803200"/>
            <a:ext cx="2670900" cy="5412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tr"/>
              <a:t>Maximilian Kasy, University of Oxford; </a:t>
            </a:r>
            <a:endParaRPr/>
          </a:p>
          <a:p>
            <a:pPr indent="0" lvl="0" marL="0" rtl="0" algn="l">
              <a:spcBef>
                <a:spcPts val="0"/>
              </a:spcBef>
              <a:spcAft>
                <a:spcPts val="0"/>
              </a:spcAft>
              <a:buNone/>
            </a:pPr>
            <a:r>
              <a:rPr lang="tr"/>
              <a:t>Rediet Abebe, University of California, Berkeley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729450" y="5975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000"/>
              <a:t>Improve fairness</a:t>
            </a:r>
            <a:endParaRPr sz="2000"/>
          </a:p>
        </p:txBody>
      </p:sp>
      <p:sp>
        <p:nvSpPr>
          <p:cNvPr id="161" name="Google Shape;161;p22"/>
          <p:cNvSpPr txBox="1"/>
          <p:nvPr>
            <p:ph idx="1" type="body"/>
          </p:nvPr>
        </p:nvSpPr>
        <p:spPr>
          <a:xfrm>
            <a:off x="389425" y="1254775"/>
            <a:ext cx="8028600" cy="345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a:t>
            </a:r>
            <a:r>
              <a:rPr lang="tr"/>
              <a:t>ontrast; </a:t>
            </a:r>
            <a:endParaRPr/>
          </a:p>
          <a:p>
            <a:pPr indent="-311150" lvl="0" marL="457200" rtl="0" algn="l">
              <a:spcBef>
                <a:spcPts val="0"/>
              </a:spcBef>
              <a:spcAft>
                <a:spcPts val="0"/>
              </a:spcAft>
              <a:buSzPts val="1300"/>
              <a:buAutoNum type="alphaLcPeriod"/>
            </a:pPr>
            <a:r>
              <a:rPr lang="tr"/>
              <a:t>fairness -&gt; predictive parity to</a:t>
            </a:r>
            <a:endParaRPr/>
          </a:p>
          <a:p>
            <a:pPr indent="-311150" lvl="0" marL="457200" rtl="0" algn="l">
              <a:spcBef>
                <a:spcPts val="0"/>
              </a:spcBef>
              <a:spcAft>
                <a:spcPts val="0"/>
              </a:spcAft>
              <a:buSzPts val="1300"/>
              <a:buAutoNum type="alphaLcPeriod"/>
            </a:pPr>
            <a:r>
              <a:rPr lang="tr"/>
              <a:t> inequality (and welfare) -&gt; as measured by either the variance of 𝑌 , or average of 𝑌^ 𝛾 , where 𝛾 &lt; 1 measures the degree of inequality aversion.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Improving each limitation of the three limitations of fairness based perspective -&gt;</a:t>
            </a:r>
            <a:endParaRPr/>
          </a:p>
          <a:p>
            <a:pPr indent="-311150" lvl="0" marL="457200" rtl="0" algn="l">
              <a:spcBef>
                <a:spcPts val="0"/>
              </a:spcBef>
              <a:spcAft>
                <a:spcPts val="0"/>
              </a:spcAft>
              <a:buSzPts val="1300"/>
              <a:buChar char="●"/>
            </a:pPr>
            <a:r>
              <a:rPr lang="tr"/>
              <a:t>decreases un-fairness</a:t>
            </a:r>
            <a:endParaRPr/>
          </a:p>
          <a:p>
            <a:pPr indent="-311150" lvl="0" marL="457200" rtl="0" algn="l">
              <a:spcBef>
                <a:spcPts val="0"/>
              </a:spcBef>
              <a:spcAft>
                <a:spcPts val="0"/>
              </a:spcAft>
              <a:buSzPts val="1300"/>
              <a:buChar char="●"/>
            </a:pPr>
            <a:r>
              <a:rPr lang="tr"/>
              <a:t>increasing inequality and decreasing welfare.</a:t>
            </a:r>
            <a:endParaRPr/>
          </a:p>
        </p:txBody>
      </p:sp>
      <p:sp>
        <p:nvSpPr>
          <p:cNvPr id="162" name="Google Shape;162;p22"/>
          <p:cNvSpPr txBox="1"/>
          <p:nvPr/>
        </p:nvSpPr>
        <p:spPr>
          <a:xfrm>
            <a:off x="561900" y="0"/>
            <a:ext cx="81258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2300">
                <a:solidFill>
                  <a:schemeClr val="dk2"/>
                </a:solidFill>
                <a:latin typeface="Raleway"/>
                <a:ea typeface="Raleway"/>
                <a:cs typeface="Raleway"/>
                <a:sym typeface="Raleway"/>
              </a:rPr>
              <a:t>Fairness vs Inequality</a:t>
            </a:r>
            <a:endParaRPr sz="2300">
              <a:solidFill>
                <a:schemeClr val="dk2"/>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729450" y="5975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000"/>
              <a:t>Empirical study</a:t>
            </a:r>
            <a:endParaRPr sz="2000"/>
          </a:p>
        </p:txBody>
      </p:sp>
      <p:sp>
        <p:nvSpPr>
          <p:cNvPr id="168" name="Google Shape;168;p23"/>
          <p:cNvSpPr txBox="1"/>
          <p:nvPr>
            <p:ph idx="1" type="body"/>
          </p:nvPr>
        </p:nvSpPr>
        <p:spPr>
          <a:xfrm>
            <a:off x="389425" y="1254775"/>
            <a:ext cx="8028600" cy="3452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tr"/>
              <a:t>Counterfactual Scenarios:</a:t>
            </a:r>
            <a:r>
              <a:rPr lang="tr"/>
              <a:t> Three scenarios are assessed to compare fairness and equality:</a:t>
            </a:r>
            <a:endParaRPr/>
          </a:p>
          <a:p>
            <a:pPr indent="-311150" lvl="1" marL="914400" rtl="0" algn="l">
              <a:spcBef>
                <a:spcPts val="1200"/>
              </a:spcBef>
              <a:spcAft>
                <a:spcPts val="0"/>
              </a:spcAft>
              <a:buClr>
                <a:schemeClr val="accent1"/>
              </a:buClr>
              <a:buSzPts val="1300"/>
              <a:buFont typeface="Arial"/>
              <a:buChar char="○"/>
            </a:pPr>
            <a:r>
              <a:rPr b="1" lang="tr" sz="1300"/>
              <a:t>Affirmative Action Scenario:</a:t>
            </a:r>
            <a:r>
              <a:rPr lang="tr" sz="1300"/>
              <a:t> Adjustments are made to the scores based on race to address potential biases.</a:t>
            </a:r>
            <a:endParaRPr sz="1300"/>
          </a:p>
          <a:p>
            <a:pPr indent="-311150" lvl="1" marL="914400" rtl="0" algn="l">
              <a:spcBef>
                <a:spcPts val="0"/>
              </a:spcBef>
              <a:spcAft>
                <a:spcPts val="0"/>
              </a:spcAft>
              <a:buClr>
                <a:schemeClr val="accent1"/>
              </a:buClr>
              <a:buSzPts val="1300"/>
              <a:buFont typeface="Arial"/>
              <a:buChar char="○"/>
            </a:pPr>
            <a:r>
              <a:rPr b="1" lang="tr" sz="1300"/>
              <a:t>Status-quo Scenario:</a:t>
            </a:r>
            <a:r>
              <a:rPr lang="tr" sz="1300"/>
              <a:t> The original COMPAS scores are used without adjustments.</a:t>
            </a:r>
            <a:endParaRPr sz="1300"/>
          </a:p>
          <a:p>
            <a:pPr indent="-311150" lvl="1" marL="914400" rtl="0" algn="l">
              <a:spcBef>
                <a:spcPts val="0"/>
              </a:spcBef>
              <a:spcAft>
                <a:spcPts val="0"/>
              </a:spcAft>
              <a:buClr>
                <a:schemeClr val="accent1"/>
              </a:buClr>
              <a:buSzPts val="1300"/>
              <a:buFont typeface="Arial"/>
              <a:buChar char="○"/>
            </a:pPr>
            <a:r>
              <a:rPr b="1" lang="tr" sz="1300"/>
              <a:t>Perfect Predictability Scenario:</a:t>
            </a:r>
            <a:r>
              <a:rPr lang="tr" sz="1300"/>
              <a:t> A hypothetical situation where the scores are set to maximize the prediction of recidivism.</a:t>
            </a:r>
            <a:endParaRPr sz="1300"/>
          </a:p>
          <a:p>
            <a:pPr indent="0" lvl="0" marL="0" rtl="0" algn="l">
              <a:spcBef>
                <a:spcPts val="1200"/>
              </a:spcBef>
              <a:spcAft>
                <a:spcPts val="0"/>
              </a:spcAft>
              <a:buNone/>
            </a:pPr>
            <a:r>
              <a:rPr lang="tr"/>
              <a:t>The COMPAS risk score data, often used to predict recidivism, are applied to demonstrate how algorithmic decision-making impacts individuals across racial groups. </a:t>
            </a:r>
            <a:endParaRPr/>
          </a:p>
        </p:txBody>
      </p:sp>
      <p:sp>
        <p:nvSpPr>
          <p:cNvPr id="169" name="Google Shape;169;p23"/>
          <p:cNvSpPr txBox="1"/>
          <p:nvPr/>
        </p:nvSpPr>
        <p:spPr>
          <a:xfrm>
            <a:off x="561900" y="0"/>
            <a:ext cx="81258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2300">
                <a:solidFill>
                  <a:schemeClr val="dk2"/>
                </a:solidFill>
                <a:latin typeface="Raleway"/>
                <a:ea typeface="Raleway"/>
                <a:cs typeface="Raleway"/>
                <a:sym typeface="Raleway"/>
              </a:rPr>
              <a:t>Fairness vs Inequality</a:t>
            </a:r>
            <a:endParaRPr sz="2300">
              <a:solidFill>
                <a:schemeClr val="dk2"/>
              </a:solidFill>
              <a:latin typeface="Raleway"/>
              <a:ea typeface="Raleway"/>
              <a:cs typeface="Raleway"/>
              <a:sym typeface="Raleway"/>
            </a:endParaRPr>
          </a:p>
          <a:p>
            <a:pPr indent="0" lvl="0" marL="0" rtl="0" algn="ctr">
              <a:spcBef>
                <a:spcPts val="0"/>
              </a:spcBef>
              <a:spcAft>
                <a:spcPts val="0"/>
              </a:spcAft>
              <a:buNone/>
            </a:pPr>
            <a:r>
              <a:t/>
            </a:r>
            <a:endParaRPr sz="2300">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729450" y="5975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000"/>
              <a:t>Empirical study</a:t>
            </a:r>
            <a:endParaRPr sz="2000"/>
          </a:p>
        </p:txBody>
      </p:sp>
      <p:sp>
        <p:nvSpPr>
          <p:cNvPr id="175" name="Google Shape;175;p24"/>
          <p:cNvSpPr txBox="1"/>
          <p:nvPr>
            <p:ph idx="1" type="body"/>
          </p:nvPr>
        </p:nvSpPr>
        <p:spPr>
          <a:xfrm>
            <a:off x="389425" y="1254775"/>
            <a:ext cx="8028600" cy="345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tr"/>
              <a:t>Fairness is increasing as we move from affirmative to status quo (compare the Recid Black and White)</a:t>
            </a:r>
            <a:endParaRPr/>
          </a:p>
          <a:p>
            <a:pPr indent="-311150" lvl="0" marL="457200" rtl="0" algn="l">
              <a:spcBef>
                <a:spcPts val="0"/>
              </a:spcBef>
              <a:spcAft>
                <a:spcPts val="0"/>
              </a:spcAft>
              <a:buSzPts val="1300"/>
              <a:buChar char="●"/>
            </a:pPr>
            <a:r>
              <a:rPr lang="tr"/>
              <a:t>Equality and welfare is decreasing:</a:t>
            </a:r>
            <a:endParaRPr/>
          </a:p>
          <a:p>
            <a:pPr indent="-298450" lvl="1" marL="914400" rtl="0" algn="l">
              <a:spcBef>
                <a:spcPts val="0"/>
              </a:spcBef>
              <a:spcAft>
                <a:spcPts val="0"/>
              </a:spcAft>
              <a:buSzPts val="1100"/>
              <a:buChar char="○"/>
            </a:pPr>
            <a:r>
              <a:rPr lang="tr"/>
              <a:t>T</a:t>
            </a:r>
            <a:r>
              <a:rPr lang="tr"/>
              <a:t>he difference in mean jail time between Black and white defendants 12 days -&gt; 23 days</a:t>
            </a:r>
            <a:endParaRPr/>
          </a:p>
          <a:p>
            <a:pPr indent="-298450" lvl="1" marL="914400" rtl="0" algn="l">
              <a:spcBef>
                <a:spcPts val="0"/>
              </a:spcBef>
              <a:spcAft>
                <a:spcPts val="0"/>
              </a:spcAft>
              <a:buSzPts val="1100"/>
              <a:buChar char="○"/>
            </a:pPr>
            <a:r>
              <a:rPr lang="tr"/>
              <a:t>The interquartile range in the distribution of counter-factual jail time 23 -&gt; 60</a:t>
            </a:r>
            <a:endParaRPr/>
          </a:p>
          <a:p>
            <a:pPr indent="-298450" lvl="1" marL="914400" rtl="0" algn="l">
              <a:spcBef>
                <a:spcPts val="0"/>
              </a:spcBef>
              <a:spcAft>
                <a:spcPts val="0"/>
              </a:spcAft>
              <a:buSzPts val="1100"/>
              <a:buChar char="○"/>
            </a:pPr>
            <a:r>
              <a:rPr lang="tr"/>
              <a:t> And the standard deviation of log jail time increases from 1.8 to 2.1.</a:t>
            </a:r>
            <a:endParaRPr/>
          </a:p>
          <a:p>
            <a:pPr indent="0" lvl="0" marL="0" rtl="0" algn="l">
              <a:spcBef>
                <a:spcPts val="0"/>
              </a:spcBef>
              <a:spcAft>
                <a:spcPts val="0"/>
              </a:spcAft>
              <a:buNone/>
            </a:pPr>
            <a:r>
              <a:t/>
            </a:r>
            <a:endParaRPr/>
          </a:p>
        </p:txBody>
      </p:sp>
      <p:sp>
        <p:nvSpPr>
          <p:cNvPr id="176" name="Google Shape;176;p24"/>
          <p:cNvSpPr txBox="1"/>
          <p:nvPr/>
        </p:nvSpPr>
        <p:spPr>
          <a:xfrm>
            <a:off x="561900" y="0"/>
            <a:ext cx="81258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2300">
                <a:solidFill>
                  <a:schemeClr val="dk2"/>
                </a:solidFill>
                <a:latin typeface="Raleway"/>
                <a:ea typeface="Raleway"/>
                <a:cs typeface="Raleway"/>
                <a:sym typeface="Raleway"/>
              </a:rPr>
              <a:t>Fairness vs Inequality</a:t>
            </a:r>
            <a:endParaRPr sz="2300">
              <a:solidFill>
                <a:schemeClr val="dk2"/>
              </a:solidFill>
              <a:latin typeface="Raleway"/>
              <a:ea typeface="Raleway"/>
              <a:cs typeface="Raleway"/>
              <a:sym typeface="Raleway"/>
            </a:endParaRPr>
          </a:p>
          <a:p>
            <a:pPr indent="0" lvl="0" marL="0" rtl="0" algn="ctr">
              <a:spcBef>
                <a:spcPts val="0"/>
              </a:spcBef>
              <a:spcAft>
                <a:spcPts val="0"/>
              </a:spcAft>
              <a:buNone/>
            </a:pPr>
            <a:r>
              <a:t/>
            </a:r>
            <a:endParaRPr sz="2300">
              <a:solidFill>
                <a:schemeClr val="dk2"/>
              </a:solidFill>
              <a:latin typeface="Raleway"/>
              <a:ea typeface="Raleway"/>
              <a:cs typeface="Raleway"/>
              <a:sym typeface="Raleway"/>
            </a:endParaRPr>
          </a:p>
        </p:txBody>
      </p:sp>
      <p:pic>
        <p:nvPicPr>
          <p:cNvPr id="177" name="Google Shape;177;p24"/>
          <p:cNvPicPr preferRelativeResize="0"/>
          <p:nvPr/>
        </p:nvPicPr>
        <p:blipFill>
          <a:blip r:embed="rId3">
            <a:alphaModFix/>
          </a:blip>
          <a:stretch>
            <a:fillRect/>
          </a:stretch>
        </p:blipFill>
        <p:spPr>
          <a:xfrm>
            <a:off x="52800" y="1254770"/>
            <a:ext cx="9143999" cy="16659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29450" y="5975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000"/>
              <a:t>Assessing</a:t>
            </a:r>
            <a:r>
              <a:rPr lang="tr" sz="2000"/>
              <a:t> the distributional impacts of the algorithm</a:t>
            </a:r>
            <a:endParaRPr sz="2000"/>
          </a:p>
        </p:txBody>
      </p:sp>
      <p:sp>
        <p:nvSpPr>
          <p:cNvPr id="183" name="Google Shape;183;p25"/>
          <p:cNvSpPr txBox="1"/>
          <p:nvPr>
            <p:ph idx="1" type="body"/>
          </p:nvPr>
        </p:nvSpPr>
        <p:spPr>
          <a:xfrm>
            <a:off x="389425" y="1254775"/>
            <a:ext cx="8028600" cy="345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tr"/>
              <a:t>Step 0: Decide on the key outcomes (like income or jail time) and how to measure welfare or inequality.</a:t>
            </a:r>
            <a:endParaRPr/>
          </a:p>
          <a:p>
            <a:pPr indent="-311150" lvl="0" marL="457200" rtl="0" algn="l">
              <a:spcBef>
                <a:spcPts val="0"/>
              </a:spcBef>
              <a:spcAft>
                <a:spcPts val="0"/>
              </a:spcAft>
              <a:buSzPts val="1300"/>
              <a:buChar char="●"/>
            </a:pPr>
            <a:r>
              <a:rPr lang="tr"/>
              <a:t>Step 1: Calculate the influence function for chosen measures of interest.</a:t>
            </a:r>
            <a:endParaRPr/>
          </a:p>
          <a:p>
            <a:pPr indent="-311150" lvl="0" marL="457200" rtl="0" algn="l">
              <a:spcBef>
                <a:spcPts val="0"/>
              </a:spcBef>
              <a:spcAft>
                <a:spcPts val="0"/>
              </a:spcAft>
              <a:buSzPts val="1300"/>
              <a:buChar char="●"/>
            </a:pPr>
            <a:r>
              <a:rPr lang="tr"/>
              <a:t>Step 2: Estimate the causal effect of the algorithm on outcomes using observed features.</a:t>
            </a:r>
            <a:endParaRPr/>
          </a:p>
          <a:p>
            <a:pPr indent="-311150" lvl="0" marL="457200" rtl="0" algn="l">
              <a:spcBef>
                <a:spcPts val="0"/>
              </a:spcBef>
              <a:spcAft>
                <a:spcPts val="0"/>
              </a:spcAft>
              <a:buSzPts val="1300"/>
              <a:buChar char="●"/>
            </a:pPr>
            <a:r>
              <a:rPr lang="tr"/>
              <a:t>Step 3: Compute counterfactual assignment probabilities to compare with the baseline algorithm.</a:t>
            </a:r>
            <a:endParaRPr/>
          </a:p>
          <a:p>
            <a:pPr indent="-311150" lvl="0" marL="457200" rtl="0" algn="l">
              <a:spcBef>
                <a:spcPts val="0"/>
              </a:spcBef>
              <a:spcAft>
                <a:spcPts val="0"/>
              </a:spcAft>
              <a:buSzPts val="1300"/>
              <a:buChar char="●"/>
            </a:pPr>
            <a:r>
              <a:rPr lang="tr"/>
              <a:t>Step 4: Assess the overall distributional impact by piecing together all the analysis parts.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Influence function: measures the change in a statistic v, when the population of a group increased marginally.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4" name="Google Shape;184;p25"/>
          <p:cNvSpPr txBox="1"/>
          <p:nvPr/>
        </p:nvSpPr>
        <p:spPr>
          <a:xfrm>
            <a:off x="561900" y="0"/>
            <a:ext cx="81258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2300">
                <a:solidFill>
                  <a:schemeClr val="dk2"/>
                </a:solidFill>
                <a:latin typeface="Raleway"/>
                <a:ea typeface="Raleway"/>
                <a:cs typeface="Raleway"/>
                <a:sym typeface="Raleway"/>
              </a:rPr>
              <a:t>Algorithmic Auditing</a:t>
            </a:r>
            <a:endParaRPr sz="2300">
              <a:solidFill>
                <a:schemeClr val="dk2"/>
              </a:solidFill>
              <a:latin typeface="Raleway"/>
              <a:ea typeface="Raleway"/>
              <a:cs typeface="Raleway"/>
              <a:sym typeface="Raleway"/>
            </a:endParaRPr>
          </a:p>
          <a:p>
            <a:pPr indent="0" lvl="0" marL="0" rtl="0" algn="ctr">
              <a:spcBef>
                <a:spcPts val="0"/>
              </a:spcBef>
              <a:spcAft>
                <a:spcPts val="0"/>
              </a:spcAft>
              <a:buNone/>
            </a:pPr>
            <a:r>
              <a:t/>
            </a:r>
            <a:endParaRPr sz="2300">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idx="1" type="body"/>
          </p:nvPr>
        </p:nvSpPr>
        <p:spPr>
          <a:xfrm>
            <a:off x="389425" y="1254775"/>
            <a:ext cx="8028600" cy="3452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tr"/>
              <a:t>Current fairness models endorse inequalities justified by "merit" and fail to challenge the status quo. They also neglect the broader impact of algorithms on existing societal inequalities and overlook disparities within groups that could lead to intersectional issues.</a:t>
            </a:r>
            <a:endParaRPr/>
          </a:p>
          <a:p>
            <a:pPr indent="-311150" lvl="0" marL="457200" rtl="0" algn="l">
              <a:spcBef>
                <a:spcPts val="0"/>
              </a:spcBef>
              <a:spcAft>
                <a:spcPts val="0"/>
              </a:spcAft>
              <a:buSzPts val="1300"/>
              <a:buChar char="●"/>
            </a:pPr>
            <a:r>
              <a:rPr lang="tr"/>
              <a:t>By considering inequality and power, the paper offers perspectives that do not aim to solve fairness concerns but to illuminate and foreground concerns that have not been adequately considered in the literature.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0" name="Google Shape;190;p26"/>
          <p:cNvSpPr txBox="1"/>
          <p:nvPr/>
        </p:nvSpPr>
        <p:spPr>
          <a:xfrm>
            <a:off x="561900" y="0"/>
            <a:ext cx="81258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2300">
                <a:solidFill>
                  <a:schemeClr val="dk2"/>
                </a:solidFill>
                <a:latin typeface="Raleway"/>
                <a:ea typeface="Raleway"/>
                <a:cs typeface="Raleway"/>
                <a:sym typeface="Raleway"/>
              </a:rPr>
              <a:t>Conclusion</a:t>
            </a:r>
            <a:endParaRPr sz="2300">
              <a:solidFill>
                <a:schemeClr val="dk2"/>
              </a:solidFill>
              <a:latin typeface="Raleway"/>
              <a:ea typeface="Raleway"/>
              <a:cs typeface="Raleway"/>
              <a:sym typeface="Raleway"/>
            </a:endParaRPr>
          </a:p>
          <a:p>
            <a:pPr indent="0" lvl="0" marL="0" rtl="0" algn="ctr">
              <a:spcBef>
                <a:spcPts val="0"/>
              </a:spcBef>
              <a:spcAft>
                <a:spcPts val="0"/>
              </a:spcAft>
              <a:buNone/>
            </a:pPr>
            <a:r>
              <a:t/>
            </a:r>
            <a:endParaRPr sz="2300">
              <a:solidFill>
                <a:schemeClr val="dk2"/>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1953675" y="2430550"/>
            <a:ext cx="4143000" cy="6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550"/>
              <a:t>Questions &amp; Feedbacks?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57350" y="583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Table of contents</a:t>
            </a:r>
            <a:endParaRPr/>
          </a:p>
        </p:txBody>
      </p:sp>
      <p:sp>
        <p:nvSpPr>
          <p:cNvPr id="93" name="Google Shape;93;p14"/>
          <p:cNvSpPr txBox="1"/>
          <p:nvPr>
            <p:ph idx="1" type="body"/>
          </p:nvPr>
        </p:nvSpPr>
        <p:spPr>
          <a:xfrm>
            <a:off x="729450" y="2078875"/>
            <a:ext cx="8154900" cy="288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tr"/>
              <a:t>Introduction</a:t>
            </a:r>
            <a:endParaRPr/>
          </a:p>
          <a:p>
            <a:pPr indent="-311150" lvl="0" marL="457200" rtl="0" algn="l">
              <a:spcBef>
                <a:spcPts val="0"/>
              </a:spcBef>
              <a:spcAft>
                <a:spcPts val="0"/>
              </a:spcAft>
              <a:buSzPts val="1300"/>
              <a:buAutoNum type="arabicPeriod"/>
            </a:pPr>
            <a:r>
              <a:rPr lang="tr"/>
              <a:t>Problems with existing </a:t>
            </a:r>
            <a:r>
              <a:rPr lang="tr"/>
              <a:t>definitions</a:t>
            </a:r>
            <a:r>
              <a:rPr lang="tr"/>
              <a:t> of fairness</a:t>
            </a:r>
            <a:endParaRPr/>
          </a:p>
          <a:p>
            <a:pPr indent="-311150" lvl="0" marL="457200" rtl="0" algn="l">
              <a:spcBef>
                <a:spcPts val="0"/>
              </a:spcBef>
              <a:spcAft>
                <a:spcPts val="0"/>
              </a:spcAft>
              <a:buSzPts val="1300"/>
              <a:buAutoNum type="arabicPeriod"/>
            </a:pPr>
            <a:r>
              <a:rPr lang="tr"/>
              <a:t>Two alternative perspectives</a:t>
            </a:r>
            <a:endParaRPr/>
          </a:p>
          <a:p>
            <a:pPr indent="-311150" lvl="0" marL="457200" rtl="0" algn="l">
              <a:spcBef>
                <a:spcPts val="0"/>
              </a:spcBef>
              <a:spcAft>
                <a:spcPts val="0"/>
              </a:spcAft>
              <a:buSzPts val="1300"/>
              <a:buAutoNum type="arabicPeriod"/>
            </a:pPr>
            <a:r>
              <a:rPr lang="tr"/>
              <a:t>Fairness vs inequality</a:t>
            </a:r>
            <a:endParaRPr/>
          </a:p>
          <a:p>
            <a:pPr indent="-311150" lvl="0" marL="457200" rtl="0" algn="l">
              <a:spcBef>
                <a:spcPts val="0"/>
              </a:spcBef>
              <a:spcAft>
                <a:spcPts val="0"/>
              </a:spcAft>
              <a:buSzPts val="1300"/>
              <a:buAutoNum type="arabicPeriod"/>
            </a:pPr>
            <a:r>
              <a:rPr lang="tr"/>
              <a:t>Algorithmic auditing</a:t>
            </a:r>
            <a:endParaRPr/>
          </a:p>
          <a:p>
            <a:pPr indent="-311150" lvl="0" marL="457200" rtl="0" algn="l">
              <a:spcBef>
                <a:spcPts val="0"/>
              </a:spcBef>
              <a:spcAft>
                <a:spcPts val="0"/>
              </a:spcAft>
              <a:buSzPts val="1300"/>
              <a:buAutoNum type="arabicPeriod"/>
            </a:pPr>
            <a:r>
              <a:rPr lang="tr"/>
              <a:t>Conclusion</a:t>
            </a:r>
            <a:endParaRPr/>
          </a:p>
        </p:txBody>
      </p:sp>
      <p:sp>
        <p:nvSpPr>
          <p:cNvPr id="94" name="Google Shape;94;p14"/>
          <p:cNvSpPr txBox="1"/>
          <p:nvPr/>
        </p:nvSpPr>
        <p:spPr>
          <a:xfrm>
            <a:off x="504800" y="1442275"/>
            <a:ext cx="79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95" name="Google Shape;95;p14"/>
          <p:cNvSpPr txBox="1"/>
          <p:nvPr/>
        </p:nvSpPr>
        <p:spPr>
          <a:xfrm>
            <a:off x="937475" y="4716225"/>
            <a:ext cx="79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13200" y="504275"/>
            <a:ext cx="5877300" cy="50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Problem with focusing on objective</a:t>
            </a:r>
            <a:endParaRPr/>
          </a:p>
        </p:txBody>
      </p:sp>
      <p:sp>
        <p:nvSpPr>
          <p:cNvPr id="101" name="Google Shape;101;p15"/>
          <p:cNvSpPr txBox="1"/>
          <p:nvPr/>
        </p:nvSpPr>
        <p:spPr>
          <a:xfrm>
            <a:off x="561900" y="1635250"/>
            <a:ext cx="8161800" cy="3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300">
                <a:solidFill>
                  <a:schemeClr val="accent1"/>
                </a:solidFill>
                <a:latin typeface="Lato"/>
                <a:ea typeface="Lato"/>
                <a:cs typeface="Lato"/>
                <a:sym typeface="Lato"/>
              </a:rPr>
              <a:t>Existing fairness </a:t>
            </a:r>
            <a:r>
              <a:rPr lang="tr" sz="1300">
                <a:solidFill>
                  <a:schemeClr val="accent1"/>
                </a:solidFill>
                <a:latin typeface="Lato"/>
                <a:ea typeface="Lato"/>
                <a:cs typeface="Lato"/>
                <a:sym typeface="Lato"/>
              </a:rPr>
              <a:t>definitions</a:t>
            </a:r>
            <a:r>
              <a:rPr lang="tr" sz="1300">
                <a:solidFill>
                  <a:schemeClr val="accent1"/>
                </a:solidFill>
                <a:latin typeface="Lato"/>
                <a:ea typeface="Lato"/>
                <a:cs typeface="Lato"/>
                <a:sym typeface="Lato"/>
              </a:rPr>
              <a:t> focuses on the goal of the algorithm owner by looking at the “merit”(e.g. productivity, recidivism).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tr" sz="1300">
                <a:solidFill>
                  <a:schemeClr val="accent1"/>
                </a:solidFill>
                <a:latin typeface="Lato"/>
                <a:ea typeface="Lato"/>
                <a:cs typeface="Lato"/>
                <a:sym typeface="Lato"/>
              </a:rPr>
              <a:t>Maximize objective -&gt; fair</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tr" sz="1300">
                <a:solidFill>
                  <a:schemeClr val="accent1"/>
                </a:solidFill>
                <a:latin typeface="Lato"/>
                <a:ea typeface="Lato"/>
                <a:cs typeface="Lato"/>
                <a:sym typeface="Lato"/>
              </a:rPr>
              <a:t>Limitations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eriod"/>
            </a:pPr>
            <a:r>
              <a:rPr lang="tr" sz="1300">
                <a:solidFill>
                  <a:schemeClr val="accent1"/>
                </a:solidFill>
                <a:latin typeface="Lato"/>
                <a:ea typeface="Lato"/>
                <a:cs typeface="Lato"/>
                <a:sym typeface="Lato"/>
              </a:rPr>
              <a:t>Legitimize inequalities justified by merit</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eriod"/>
            </a:pPr>
            <a:r>
              <a:rPr lang="tr" sz="1300">
                <a:solidFill>
                  <a:schemeClr val="accent1"/>
                </a:solidFill>
                <a:latin typeface="Lato"/>
                <a:ea typeface="Lato"/>
                <a:cs typeface="Lato"/>
                <a:sym typeface="Lato"/>
              </a:rPr>
              <a:t>Narrowly bracketed</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eriod"/>
            </a:pPr>
            <a:r>
              <a:rPr lang="tr" sz="1300">
                <a:solidFill>
                  <a:schemeClr val="accent1"/>
                </a:solidFill>
                <a:latin typeface="Lato"/>
                <a:ea typeface="Lato"/>
                <a:cs typeface="Lato"/>
                <a:sym typeface="Lato"/>
              </a:rPr>
              <a:t>Ignoring within group inequalities</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02" name="Google Shape;102;p15"/>
          <p:cNvSpPr txBox="1"/>
          <p:nvPr/>
        </p:nvSpPr>
        <p:spPr>
          <a:xfrm>
            <a:off x="1923425" y="0"/>
            <a:ext cx="4970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2300">
                <a:solidFill>
                  <a:schemeClr val="dk2"/>
                </a:solidFill>
                <a:latin typeface="Raleway"/>
                <a:ea typeface="Raleway"/>
                <a:cs typeface="Raleway"/>
                <a:sym typeface="Raleway"/>
              </a:rPr>
              <a:t>Introduction</a:t>
            </a:r>
            <a:endParaRPr sz="23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05075" y="481075"/>
            <a:ext cx="5778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Two Alternatives</a:t>
            </a:r>
            <a:endParaRPr/>
          </a:p>
          <a:p>
            <a:pPr indent="0" lvl="0" marL="914400" rtl="0" algn="l">
              <a:spcBef>
                <a:spcPts val="0"/>
              </a:spcBef>
              <a:spcAft>
                <a:spcPts val="0"/>
              </a:spcAft>
              <a:buNone/>
            </a:pPr>
            <a:r>
              <a:t/>
            </a:r>
            <a:endParaRPr/>
          </a:p>
        </p:txBody>
      </p:sp>
      <p:sp>
        <p:nvSpPr>
          <p:cNvPr id="108" name="Google Shape;108;p16"/>
          <p:cNvSpPr txBox="1"/>
          <p:nvPr/>
        </p:nvSpPr>
        <p:spPr>
          <a:xfrm>
            <a:off x="345775" y="1462375"/>
            <a:ext cx="8594100" cy="3227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AutoNum type="arabicPeriod"/>
            </a:pPr>
            <a:r>
              <a:rPr lang="tr" sz="1300">
                <a:solidFill>
                  <a:schemeClr val="accent1"/>
                </a:solidFill>
                <a:latin typeface="Lato"/>
                <a:ea typeface="Lato"/>
                <a:cs typeface="Lato"/>
                <a:sym typeface="Lato"/>
              </a:rPr>
              <a:t>What is the causal impact of the introduction of an algorithm on inequality, both within and between groups? </a:t>
            </a:r>
            <a:endParaRPr sz="1300">
              <a:solidFill>
                <a:schemeClr val="accent1"/>
              </a:solidFill>
              <a:latin typeface="Lato"/>
              <a:ea typeface="Lato"/>
              <a:cs typeface="Lato"/>
              <a:sym typeface="Lato"/>
            </a:endParaRPr>
          </a:p>
          <a:p>
            <a:pPr indent="0" lvl="0" marL="0" rtl="0" algn="l">
              <a:spcBef>
                <a:spcPts val="0"/>
              </a:spcBef>
              <a:spcAft>
                <a:spcPts val="0"/>
              </a:spcAft>
              <a:buNone/>
            </a:pPr>
            <a:r>
              <a:rPr lang="tr" sz="1300">
                <a:solidFill>
                  <a:schemeClr val="accent1"/>
                </a:solidFill>
                <a:latin typeface="Lato"/>
                <a:ea typeface="Lato"/>
                <a:cs typeface="Lato"/>
                <a:sym typeface="Lato"/>
              </a:rPr>
              <a:t>	Consequentialist.</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eriod"/>
            </a:pPr>
            <a:r>
              <a:rPr lang="tr" sz="1300">
                <a:solidFill>
                  <a:schemeClr val="accent1"/>
                </a:solidFill>
                <a:latin typeface="Lato"/>
                <a:ea typeface="Lato"/>
                <a:cs typeface="Lato"/>
                <a:sym typeface="Lato"/>
              </a:rPr>
              <a:t>Who gets to pick the objective function of an algorithm?</a:t>
            </a:r>
            <a:endParaRPr sz="1300">
              <a:solidFill>
                <a:schemeClr val="accent1"/>
              </a:solidFill>
              <a:latin typeface="Lato"/>
              <a:ea typeface="Lato"/>
              <a:cs typeface="Lato"/>
              <a:sym typeface="Lato"/>
            </a:endParaRPr>
          </a:p>
        </p:txBody>
      </p:sp>
      <p:sp>
        <p:nvSpPr>
          <p:cNvPr id="109" name="Google Shape;109;p16"/>
          <p:cNvSpPr txBox="1"/>
          <p:nvPr/>
        </p:nvSpPr>
        <p:spPr>
          <a:xfrm>
            <a:off x="2200700" y="0"/>
            <a:ext cx="4970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2300">
                <a:solidFill>
                  <a:schemeClr val="dk2"/>
                </a:solidFill>
                <a:latin typeface="Raleway"/>
                <a:ea typeface="Raleway"/>
                <a:cs typeface="Raleway"/>
                <a:sym typeface="Raleway"/>
              </a:rPr>
              <a:t>Introduction</a:t>
            </a:r>
            <a:endParaRPr sz="23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5975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000"/>
              <a:t>Notation</a:t>
            </a:r>
            <a:endParaRPr sz="2000"/>
          </a:p>
        </p:txBody>
      </p:sp>
      <p:sp>
        <p:nvSpPr>
          <p:cNvPr id="115" name="Google Shape;115;p17"/>
          <p:cNvSpPr txBox="1"/>
          <p:nvPr>
            <p:ph idx="1" type="body"/>
          </p:nvPr>
        </p:nvSpPr>
        <p:spPr>
          <a:xfrm>
            <a:off x="389425" y="1254775"/>
            <a:ext cx="8028600" cy="345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tr"/>
              <a:t>Objective function: 			Prediction of merit:			Conditional probability of W=1:</a:t>
            </a:r>
            <a:endParaRPr/>
          </a:p>
          <a:p>
            <a:pPr indent="0" lvl="0" marL="457200" rtl="0" algn="l">
              <a:spcBef>
                <a:spcPts val="0"/>
              </a:spcBef>
              <a:spcAft>
                <a:spcPts val="0"/>
              </a:spcAft>
              <a:buNone/>
            </a:pPr>
            <a:r>
              <a:rPr lang="tr" sz="900">
                <a:solidFill>
                  <a:srgbClr val="000000"/>
                </a:solidFill>
              </a:rPr>
              <a:t>			</a:t>
            </a:r>
            <a:endParaRPr sz="900">
              <a:solidFill>
                <a:srgbClr val="000000"/>
              </a:solidFill>
            </a:endParaRPr>
          </a:p>
          <a:p>
            <a:pPr indent="0" lvl="0" marL="0" rtl="0" algn="l">
              <a:spcBef>
                <a:spcPts val="0"/>
              </a:spcBef>
              <a:spcAft>
                <a:spcPts val="0"/>
              </a:spcAft>
              <a:buNone/>
            </a:pPr>
            <a:r>
              <a:t/>
            </a:r>
            <a:endParaRPr sz="900">
              <a:solidFill>
                <a:srgbClr val="000000"/>
              </a:solidFill>
            </a:endParaRPr>
          </a:p>
          <a:p>
            <a:pPr indent="0" lvl="0" marL="0" rtl="0" algn="l">
              <a:spcBef>
                <a:spcPts val="0"/>
              </a:spcBef>
              <a:spcAft>
                <a:spcPts val="0"/>
              </a:spcAft>
              <a:buNone/>
            </a:pPr>
            <a:r>
              <a:t/>
            </a:r>
            <a:endParaRPr sz="900">
              <a:solidFill>
                <a:srgbClr val="000000"/>
              </a:solidFill>
            </a:endParaRPr>
          </a:p>
          <a:p>
            <a:pPr indent="0" lvl="0" marL="0" rtl="0" algn="l">
              <a:spcBef>
                <a:spcPts val="0"/>
              </a:spcBef>
              <a:spcAft>
                <a:spcPts val="0"/>
              </a:spcAft>
              <a:buNone/>
            </a:pPr>
            <a:r>
              <a:rPr lang="tr"/>
              <a:t>M -&gt; Merit												</a:t>
            </a:r>
            <a:endParaRPr/>
          </a:p>
          <a:p>
            <a:pPr indent="0" lvl="0" marL="0" rtl="0" algn="l">
              <a:spcBef>
                <a:spcPts val="0"/>
              </a:spcBef>
              <a:spcAft>
                <a:spcPts val="0"/>
              </a:spcAft>
              <a:buNone/>
            </a:pPr>
            <a:r>
              <a:rPr lang="tr"/>
              <a:t>W -&gt; Binary decision</a:t>
            </a:r>
            <a:endParaRPr/>
          </a:p>
          <a:p>
            <a:pPr indent="0" lvl="0" marL="0" rtl="0" algn="l">
              <a:spcBef>
                <a:spcPts val="0"/>
              </a:spcBef>
              <a:spcAft>
                <a:spcPts val="0"/>
              </a:spcAft>
              <a:buNone/>
            </a:pPr>
            <a:r>
              <a:rPr lang="tr"/>
              <a:t>c -&gt; The cost of choosing W as 1</a:t>
            </a:r>
            <a:endParaRPr/>
          </a:p>
          <a:p>
            <a:pPr indent="0" lvl="0" marL="0" rtl="0" algn="l">
              <a:spcBef>
                <a:spcPts val="0"/>
              </a:spcBef>
              <a:spcAft>
                <a:spcPts val="0"/>
              </a:spcAft>
              <a:buNone/>
            </a:pPr>
            <a:r>
              <a:t/>
            </a:r>
            <a:endParaRPr sz="900">
              <a:solidFill>
                <a:srgbClr val="000000"/>
              </a:solidFill>
            </a:endParaRPr>
          </a:p>
          <a:p>
            <a:pPr indent="0" lvl="0" marL="0" rtl="0" algn="l">
              <a:spcBef>
                <a:spcPts val="0"/>
              </a:spcBef>
              <a:spcAft>
                <a:spcPts val="0"/>
              </a:spcAft>
              <a:buNone/>
            </a:pPr>
            <a:r>
              <a:rPr lang="tr"/>
              <a:t>The optimal policy(assignment rule) for decision maker:</a:t>
            </a:r>
            <a:endParaRPr/>
          </a:p>
          <a:p>
            <a:pPr indent="0" lvl="0" marL="0" rtl="0" algn="l">
              <a:spcBef>
                <a:spcPts val="0"/>
              </a:spcBef>
              <a:spcAft>
                <a:spcPts val="0"/>
              </a:spcAft>
              <a:buNone/>
            </a:pPr>
            <a:r>
              <a:t/>
            </a:r>
            <a:endParaRPr/>
          </a:p>
        </p:txBody>
      </p:sp>
      <p:sp>
        <p:nvSpPr>
          <p:cNvPr id="116" name="Google Shape;116;p17"/>
          <p:cNvSpPr txBox="1"/>
          <p:nvPr/>
        </p:nvSpPr>
        <p:spPr>
          <a:xfrm>
            <a:off x="5113900" y="2338625"/>
            <a:ext cx="39741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tr" sz="900">
                <a:latin typeface="Lato"/>
                <a:ea typeface="Lato"/>
                <a:cs typeface="Lato"/>
                <a:sym typeface="Lato"/>
              </a:rPr>
              <a:t> </a:t>
            </a:r>
            <a:endParaRPr>
              <a:latin typeface="Lato"/>
              <a:ea typeface="Lato"/>
              <a:cs typeface="Lato"/>
              <a:sym typeface="Lato"/>
            </a:endParaRPr>
          </a:p>
        </p:txBody>
      </p:sp>
      <p:sp>
        <p:nvSpPr>
          <p:cNvPr id="117" name="Google Shape;117;p17"/>
          <p:cNvSpPr txBox="1"/>
          <p:nvPr/>
        </p:nvSpPr>
        <p:spPr>
          <a:xfrm>
            <a:off x="561900" y="0"/>
            <a:ext cx="81258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2300">
                <a:solidFill>
                  <a:schemeClr val="dk2"/>
                </a:solidFill>
                <a:latin typeface="Raleway"/>
                <a:ea typeface="Raleway"/>
                <a:cs typeface="Raleway"/>
                <a:sym typeface="Raleway"/>
              </a:rPr>
              <a:t>Problems with existing </a:t>
            </a:r>
            <a:r>
              <a:rPr lang="tr" sz="2300">
                <a:solidFill>
                  <a:schemeClr val="dk2"/>
                </a:solidFill>
                <a:latin typeface="Raleway"/>
                <a:ea typeface="Raleway"/>
                <a:cs typeface="Raleway"/>
                <a:sym typeface="Raleway"/>
              </a:rPr>
              <a:t>definitions of </a:t>
            </a:r>
            <a:r>
              <a:rPr lang="tr" sz="2300">
                <a:solidFill>
                  <a:schemeClr val="dk2"/>
                </a:solidFill>
                <a:latin typeface="Raleway"/>
                <a:ea typeface="Raleway"/>
                <a:cs typeface="Raleway"/>
                <a:sym typeface="Raleway"/>
              </a:rPr>
              <a:t>fairness </a:t>
            </a:r>
            <a:endParaRPr sz="2300">
              <a:solidFill>
                <a:schemeClr val="dk2"/>
              </a:solidFill>
              <a:latin typeface="Raleway"/>
              <a:ea typeface="Raleway"/>
              <a:cs typeface="Raleway"/>
              <a:sym typeface="Raleway"/>
            </a:endParaRPr>
          </a:p>
        </p:txBody>
      </p:sp>
      <p:pic>
        <p:nvPicPr>
          <p:cNvPr id="118" name="Google Shape;118;p17"/>
          <p:cNvPicPr preferRelativeResize="0"/>
          <p:nvPr/>
        </p:nvPicPr>
        <p:blipFill>
          <a:blip r:embed="rId3">
            <a:alphaModFix/>
          </a:blip>
          <a:stretch>
            <a:fillRect/>
          </a:stretch>
        </p:blipFill>
        <p:spPr>
          <a:xfrm>
            <a:off x="608846" y="1539896"/>
            <a:ext cx="1219867" cy="323100"/>
          </a:xfrm>
          <a:prstGeom prst="rect">
            <a:avLst/>
          </a:prstGeom>
          <a:noFill/>
          <a:ln>
            <a:noFill/>
          </a:ln>
        </p:spPr>
      </p:pic>
      <p:pic>
        <p:nvPicPr>
          <p:cNvPr id="119" name="Google Shape;119;p17"/>
          <p:cNvPicPr preferRelativeResize="0"/>
          <p:nvPr/>
        </p:nvPicPr>
        <p:blipFill>
          <a:blip r:embed="rId4">
            <a:alphaModFix/>
          </a:blip>
          <a:stretch>
            <a:fillRect/>
          </a:stretch>
        </p:blipFill>
        <p:spPr>
          <a:xfrm>
            <a:off x="3419450" y="1542900"/>
            <a:ext cx="1197173" cy="317100"/>
          </a:xfrm>
          <a:prstGeom prst="rect">
            <a:avLst/>
          </a:prstGeom>
          <a:noFill/>
          <a:ln>
            <a:noFill/>
          </a:ln>
        </p:spPr>
      </p:pic>
      <p:pic>
        <p:nvPicPr>
          <p:cNvPr id="120" name="Google Shape;120;p17"/>
          <p:cNvPicPr preferRelativeResize="0"/>
          <p:nvPr/>
        </p:nvPicPr>
        <p:blipFill rotWithShape="1">
          <a:blip r:embed="rId5">
            <a:alphaModFix/>
          </a:blip>
          <a:srcRect b="0" l="0" r="0" t="0"/>
          <a:stretch/>
        </p:blipFill>
        <p:spPr>
          <a:xfrm>
            <a:off x="6063650" y="1584862"/>
            <a:ext cx="1165900" cy="233175"/>
          </a:xfrm>
          <a:prstGeom prst="rect">
            <a:avLst/>
          </a:prstGeom>
          <a:noFill/>
          <a:ln>
            <a:noFill/>
          </a:ln>
        </p:spPr>
      </p:pic>
      <p:sp>
        <p:nvSpPr>
          <p:cNvPr id="121" name="Google Shape;121;p17"/>
          <p:cNvSpPr txBox="1"/>
          <p:nvPr/>
        </p:nvSpPr>
        <p:spPr>
          <a:xfrm>
            <a:off x="3169675" y="1923400"/>
            <a:ext cx="2053200" cy="73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300">
                <a:solidFill>
                  <a:schemeClr val="accent1"/>
                </a:solidFill>
                <a:latin typeface="Lato"/>
                <a:ea typeface="Lato"/>
                <a:cs typeface="Lato"/>
                <a:sym typeface="Lato"/>
              </a:rPr>
              <a:t>X -&gt; Observable features of applicant</a:t>
            </a:r>
            <a:endParaRPr sz="1300">
              <a:solidFill>
                <a:schemeClr val="accent1"/>
              </a:solidFill>
              <a:latin typeface="Lato"/>
              <a:ea typeface="Lato"/>
              <a:cs typeface="Lato"/>
              <a:sym typeface="Lato"/>
            </a:endParaRPr>
          </a:p>
        </p:txBody>
      </p:sp>
      <p:pic>
        <p:nvPicPr>
          <p:cNvPr id="122" name="Google Shape;122;p17"/>
          <p:cNvPicPr preferRelativeResize="0"/>
          <p:nvPr/>
        </p:nvPicPr>
        <p:blipFill>
          <a:blip r:embed="rId6">
            <a:alphaModFix/>
          </a:blip>
          <a:stretch>
            <a:fillRect/>
          </a:stretch>
        </p:blipFill>
        <p:spPr>
          <a:xfrm>
            <a:off x="1707075" y="3327825"/>
            <a:ext cx="2615200" cy="70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9450" y="5975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000"/>
              <a:t>Predictive parity</a:t>
            </a:r>
            <a:endParaRPr sz="2000"/>
          </a:p>
        </p:txBody>
      </p:sp>
      <p:sp>
        <p:nvSpPr>
          <p:cNvPr id="128" name="Google Shape;128;p18"/>
          <p:cNvSpPr txBox="1"/>
          <p:nvPr>
            <p:ph idx="1" type="body"/>
          </p:nvPr>
        </p:nvSpPr>
        <p:spPr>
          <a:xfrm>
            <a:off x="389425" y="1254775"/>
            <a:ext cx="8028600" cy="345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tr"/>
              <a:t>Predictive parity:</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tr"/>
              <a:t>						-&gt; fairness definition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Assignment rule w(.) satisfies predictive parity if and only if 𝝅 = 0, where:</a:t>
            </a:r>
            <a:endParaRPr/>
          </a:p>
        </p:txBody>
      </p:sp>
      <p:sp>
        <p:nvSpPr>
          <p:cNvPr id="129" name="Google Shape;129;p18"/>
          <p:cNvSpPr txBox="1"/>
          <p:nvPr/>
        </p:nvSpPr>
        <p:spPr>
          <a:xfrm>
            <a:off x="5113900" y="2338625"/>
            <a:ext cx="39741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tr" sz="900">
                <a:latin typeface="Lato"/>
                <a:ea typeface="Lato"/>
                <a:cs typeface="Lato"/>
                <a:sym typeface="Lato"/>
              </a:rPr>
              <a:t> </a:t>
            </a:r>
            <a:endParaRPr>
              <a:latin typeface="Lato"/>
              <a:ea typeface="Lato"/>
              <a:cs typeface="Lato"/>
              <a:sym typeface="Lato"/>
            </a:endParaRPr>
          </a:p>
        </p:txBody>
      </p:sp>
      <p:sp>
        <p:nvSpPr>
          <p:cNvPr id="130" name="Google Shape;130;p18"/>
          <p:cNvSpPr txBox="1"/>
          <p:nvPr/>
        </p:nvSpPr>
        <p:spPr>
          <a:xfrm>
            <a:off x="561900" y="0"/>
            <a:ext cx="81258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2300">
                <a:solidFill>
                  <a:schemeClr val="dk2"/>
                </a:solidFill>
                <a:latin typeface="Raleway"/>
                <a:ea typeface="Raleway"/>
                <a:cs typeface="Raleway"/>
                <a:sym typeface="Raleway"/>
              </a:rPr>
              <a:t>Problems with existing definitions of fairness </a:t>
            </a:r>
            <a:endParaRPr sz="2300">
              <a:solidFill>
                <a:schemeClr val="dk2"/>
              </a:solidFill>
              <a:latin typeface="Raleway"/>
              <a:ea typeface="Raleway"/>
              <a:cs typeface="Raleway"/>
              <a:sym typeface="Raleway"/>
            </a:endParaRPr>
          </a:p>
        </p:txBody>
      </p:sp>
      <p:pic>
        <p:nvPicPr>
          <p:cNvPr id="131" name="Google Shape;131;p18"/>
          <p:cNvPicPr preferRelativeResize="0"/>
          <p:nvPr/>
        </p:nvPicPr>
        <p:blipFill>
          <a:blip r:embed="rId3">
            <a:alphaModFix/>
          </a:blip>
          <a:stretch>
            <a:fillRect/>
          </a:stretch>
        </p:blipFill>
        <p:spPr>
          <a:xfrm>
            <a:off x="482400" y="1632422"/>
            <a:ext cx="2729865" cy="323100"/>
          </a:xfrm>
          <a:prstGeom prst="rect">
            <a:avLst/>
          </a:prstGeom>
          <a:noFill/>
          <a:ln>
            <a:noFill/>
          </a:ln>
        </p:spPr>
      </p:pic>
      <p:pic>
        <p:nvPicPr>
          <p:cNvPr id="132" name="Google Shape;132;p18"/>
          <p:cNvPicPr preferRelativeResize="0"/>
          <p:nvPr/>
        </p:nvPicPr>
        <p:blipFill>
          <a:blip r:embed="rId4">
            <a:alphaModFix/>
          </a:blip>
          <a:stretch>
            <a:fillRect/>
          </a:stretch>
        </p:blipFill>
        <p:spPr>
          <a:xfrm>
            <a:off x="642500" y="2571746"/>
            <a:ext cx="2957000" cy="67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729450" y="5975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000"/>
              <a:t>Observation 1</a:t>
            </a:r>
            <a:endParaRPr sz="2000"/>
          </a:p>
        </p:txBody>
      </p:sp>
      <p:sp>
        <p:nvSpPr>
          <p:cNvPr id="138" name="Google Shape;138;p19"/>
          <p:cNvSpPr txBox="1"/>
          <p:nvPr>
            <p:ph idx="1" type="body"/>
          </p:nvPr>
        </p:nvSpPr>
        <p:spPr>
          <a:xfrm>
            <a:off x="389425" y="1254775"/>
            <a:ext cx="8028600" cy="345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The algorithm violates fairness only if:</a:t>
            </a:r>
            <a:endParaRPr/>
          </a:p>
          <a:p>
            <a:pPr indent="-311150" lvl="0" marL="457200" rtl="0" algn="l">
              <a:spcBef>
                <a:spcPts val="0"/>
              </a:spcBef>
              <a:spcAft>
                <a:spcPts val="0"/>
              </a:spcAft>
              <a:buSzPts val="1300"/>
              <a:buAutoNum type="arabicPeriod"/>
            </a:pPr>
            <a:r>
              <a:rPr lang="tr"/>
              <a:t>Decision maker not actually maximizes 𝝅 -&gt; Taste based discrimination due to bias of decision maker</a:t>
            </a:r>
            <a:endParaRPr/>
          </a:p>
          <a:p>
            <a:pPr indent="-298450" lvl="1" marL="914400" rtl="0" algn="l">
              <a:spcBef>
                <a:spcPts val="0"/>
              </a:spcBef>
              <a:spcAft>
                <a:spcPts val="0"/>
              </a:spcAft>
              <a:buSzPts val="1100"/>
              <a:buChar char="○"/>
            </a:pPr>
            <a:r>
              <a:rPr lang="tr"/>
              <a:t>existing inequalities legitimized by merit</a:t>
            </a:r>
            <a:endParaRPr/>
          </a:p>
          <a:p>
            <a:pPr indent="-311150" lvl="0" marL="457200" rtl="0" algn="l">
              <a:spcBef>
                <a:spcPts val="0"/>
              </a:spcBef>
              <a:spcAft>
                <a:spcPts val="0"/>
              </a:spcAft>
              <a:buSzPts val="1300"/>
              <a:buAutoNum type="arabicPeriod"/>
            </a:pPr>
            <a:r>
              <a:rPr lang="tr"/>
              <a:t>Outcomes are mismeasured -&gt; Biased predictions m(.) due to incorrect measuring</a:t>
            </a:r>
            <a:endParaRPr/>
          </a:p>
          <a:p>
            <a:pPr indent="-298450" lvl="1" marL="914400" rtl="0" algn="l">
              <a:spcBef>
                <a:spcPts val="0"/>
              </a:spcBef>
              <a:spcAft>
                <a:spcPts val="0"/>
              </a:spcAft>
              <a:buSzPts val="1100"/>
              <a:buChar char="○"/>
            </a:pPr>
            <a:r>
              <a:rPr lang="tr"/>
              <a:t>not within group-outcomes focuses on categories</a:t>
            </a:r>
            <a:endParaRPr/>
          </a:p>
          <a:p>
            <a:pPr indent="-311150" lvl="0" marL="457200" rtl="0" algn="l">
              <a:spcBef>
                <a:spcPts val="0"/>
              </a:spcBef>
              <a:spcAft>
                <a:spcPts val="0"/>
              </a:spcAft>
              <a:buSzPts val="1300"/>
              <a:buAutoNum type="arabicPeriod"/>
            </a:pPr>
            <a:r>
              <a:rPr lang="tr"/>
              <a:t>Predictability is imperfect -&gt; Statistical discrimination  </a:t>
            </a:r>
            <a:endParaRPr/>
          </a:p>
          <a:p>
            <a:pPr indent="-298450" lvl="1" marL="914400" rtl="0" algn="l">
              <a:spcBef>
                <a:spcPts val="0"/>
              </a:spcBef>
              <a:spcAft>
                <a:spcPts val="0"/>
              </a:spcAft>
              <a:buSzPts val="1100"/>
              <a:buChar char="○"/>
            </a:pPr>
            <a:r>
              <a:rPr lang="tr"/>
              <a:t>narrowly bracketed- merit prediction does not consider larger window</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Merit based fairness </a:t>
            </a:r>
            <a:r>
              <a:rPr lang="tr"/>
              <a:t>definitions</a:t>
            </a:r>
            <a:r>
              <a:rPr lang="tr"/>
              <a:t> may assume these three are okay, but this assumption leads to the limitations that are mentioned in introduction.</a:t>
            </a:r>
            <a:endParaRPr/>
          </a:p>
        </p:txBody>
      </p:sp>
      <p:sp>
        <p:nvSpPr>
          <p:cNvPr id="139" name="Google Shape;139;p19"/>
          <p:cNvSpPr txBox="1"/>
          <p:nvPr/>
        </p:nvSpPr>
        <p:spPr>
          <a:xfrm>
            <a:off x="5113900" y="2338625"/>
            <a:ext cx="39741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tr" sz="900">
                <a:latin typeface="Lato"/>
                <a:ea typeface="Lato"/>
                <a:cs typeface="Lato"/>
                <a:sym typeface="Lato"/>
              </a:rPr>
              <a:t> </a:t>
            </a:r>
            <a:endParaRPr>
              <a:latin typeface="Lato"/>
              <a:ea typeface="Lato"/>
              <a:cs typeface="Lato"/>
              <a:sym typeface="Lato"/>
            </a:endParaRPr>
          </a:p>
        </p:txBody>
      </p:sp>
      <p:sp>
        <p:nvSpPr>
          <p:cNvPr id="140" name="Google Shape;140;p19"/>
          <p:cNvSpPr txBox="1"/>
          <p:nvPr/>
        </p:nvSpPr>
        <p:spPr>
          <a:xfrm>
            <a:off x="561900" y="0"/>
            <a:ext cx="81258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2300">
                <a:solidFill>
                  <a:schemeClr val="dk2"/>
                </a:solidFill>
                <a:latin typeface="Raleway"/>
                <a:ea typeface="Raleway"/>
                <a:cs typeface="Raleway"/>
                <a:sym typeface="Raleway"/>
              </a:rPr>
              <a:t>Problems with existing definitions of fairness </a:t>
            </a:r>
            <a:endParaRPr sz="2300">
              <a:solidFill>
                <a:schemeClr val="dk2"/>
              </a:solidFill>
              <a:latin typeface="Raleway"/>
              <a:ea typeface="Raleway"/>
              <a:cs typeface="Raleway"/>
              <a:sym typeface="Raleway"/>
            </a:endParaRPr>
          </a:p>
        </p:txBody>
      </p:sp>
      <p:pic>
        <p:nvPicPr>
          <p:cNvPr id="141" name="Google Shape;141;p19"/>
          <p:cNvPicPr preferRelativeResize="0"/>
          <p:nvPr/>
        </p:nvPicPr>
        <p:blipFill>
          <a:blip r:embed="rId3">
            <a:alphaModFix/>
          </a:blip>
          <a:stretch>
            <a:fillRect/>
          </a:stretch>
        </p:blipFill>
        <p:spPr>
          <a:xfrm>
            <a:off x="511475" y="1413100"/>
            <a:ext cx="4772750" cy="93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5975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000"/>
              <a:t>Inequality and the </a:t>
            </a:r>
            <a:r>
              <a:rPr lang="tr" sz="2000"/>
              <a:t>causal</a:t>
            </a:r>
            <a:r>
              <a:rPr lang="tr" sz="2000"/>
              <a:t> impact of algorithms</a:t>
            </a:r>
            <a:endParaRPr sz="2000"/>
          </a:p>
        </p:txBody>
      </p:sp>
      <p:sp>
        <p:nvSpPr>
          <p:cNvPr id="147" name="Google Shape;147;p20"/>
          <p:cNvSpPr txBox="1"/>
          <p:nvPr>
            <p:ph idx="1" type="body"/>
          </p:nvPr>
        </p:nvSpPr>
        <p:spPr>
          <a:xfrm>
            <a:off x="389425" y="1254775"/>
            <a:ext cx="8028600" cy="345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Proposition 1 helps in seeing:</a:t>
            </a:r>
            <a:endParaRPr/>
          </a:p>
          <a:p>
            <a:pPr indent="-311150" lvl="0" marL="457200" rtl="0" algn="l">
              <a:spcBef>
                <a:spcPts val="0"/>
              </a:spcBef>
              <a:spcAft>
                <a:spcPts val="0"/>
              </a:spcAft>
              <a:buSzPts val="1300"/>
              <a:buAutoNum type="arabicPeriod"/>
            </a:pPr>
            <a:r>
              <a:rPr lang="tr"/>
              <a:t>How changes in algorithms affect the fairness, equality etc.</a:t>
            </a:r>
            <a:endParaRPr/>
          </a:p>
          <a:p>
            <a:pPr indent="-311150" lvl="0" marL="457200" rtl="0" algn="l">
              <a:spcBef>
                <a:spcPts val="0"/>
              </a:spcBef>
              <a:spcAft>
                <a:spcPts val="0"/>
              </a:spcAft>
              <a:buSzPts val="1300"/>
              <a:buAutoNum type="arabicPeriod"/>
            </a:pPr>
            <a:r>
              <a:rPr lang="tr"/>
              <a:t>Tension between </a:t>
            </a:r>
            <a:r>
              <a:rPr lang="tr"/>
              <a:t>profits, fairness, and equality or welfare</a:t>
            </a:r>
            <a:endParaRPr/>
          </a:p>
          <a:p>
            <a:pPr indent="-311150" lvl="0" marL="457200" rtl="0" algn="l">
              <a:spcBef>
                <a:spcPts val="0"/>
              </a:spcBef>
              <a:spcAft>
                <a:spcPts val="0"/>
              </a:spcAft>
              <a:buSzPts val="1300"/>
              <a:buAutoNum type="arabicPeriod"/>
            </a:pPr>
            <a:r>
              <a:rPr lang="tr"/>
              <a:t>H</a:t>
            </a:r>
            <a:r>
              <a:rPr lang="tr"/>
              <a:t>elps identify optimal decision-making policies from the perspective of a decision-maker constrained by fairness</a:t>
            </a:r>
            <a:endParaRPr/>
          </a:p>
          <a:p>
            <a:pPr indent="-311150" lvl="0" marL="457200" rtl="0" algn="l">
              <a:spcBef>
                <a:spcPts val="0"/>
              </a:spcBef>
              <a:spcAft>
                <a:spcPts val="0"/>
              </a:spcAft>
              <a:buSzPts val="1300"/>
              <a:buAutoNum type="arabicPeriod"/>
            </a:pPr>
            <a:r>
              <a:rPr lang="tr"/>
              <a:t>Exposing whose welfare is prioritized in the status quo through implied welfare weights.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tr"/>
              <a:t>(to see Proposition 1 check the paper)</a:t>
            </a:r>
            <a:endParaRPr/>
          </a:p>
        </p:txBody>
      </p:sp>
      <p:sp>
        <p:nvSpPr>
          <p:cNvPr id="148" name="Google Shape;148;p20"/>
          <p:cNvSpPr txBox="1"/>
          <p:nvPr/>
        </p:nvSpPr>
        <p:spPr>
          <a:xfrm>
            <a:off x="561900" y="0"/>
            <a:ext cx="81258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2300">
                <a:solidFill>
                  <a:schemeClr val="dk2"/>
                </a:solidFill>
                <a:latin typeface="Raleway"/>
                <a:ea typeface="Raleway"/>
                <a:cs typeface="Raleway"/>
                <a:sym typeface="Raleway"/>
              </a:rPr>
              <a:t>Two alternative perspectives</a:t>
            </a:r>
            <a:endParaRPr sz="2300">
              <a:solidFill>
                <a:schemeClr val="dk2"/>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729450" y="5975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000"/>
              <a:t>Distribution of power</a:t>
            </a:r>
            <a:endParaRPr sz="2000"/>
          </a:p>
        </p:txBody>
      </p:sp>
      <p:sp>
        <p:nvSpPr>
          <p:cNvPr id="154" name="Google Shape;154;p21"/>
          <p:cNvSpPr txBox="1"/>
          <p:nvPr>
            <p:ph idx="1" type="body"/>
          </p:nvPr>
        </p:nvSpPr>
        <p:spPr>
          <a:xfrm>
            <a:off x="389425" y="1254775"/>
            <a:ext cx="8028600" cy="3452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tr"/>
              <a:t>Political economy perspective: historical and political rather than natural</a:t>
            </a:r>
            <a:endParaRPr/>
          </a:p>
          <a:p>
            <a:pPr indent="-311150" lvl="0" marL="457200" rtl="0" algn="l">
              <a:spcBef>
                <a:spcPts val="0"/>
              </a:spcBef>
              <a:spcAft>
                <a:spcPts val="0"/>
              </a:spcAft>
              <a:buSzPts val="1300"/>
              <a:buChar char="●"/>
            </a:pPr>
            <a:r>
              <a:rPr lang="tr"/>
              <a:t>Ownership and control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Implied welfare weights -&gt;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Welfare weights used to analyze to prioritize the distribution of benefits across different segments of society -&gt; </a:t>
            </a:r>
            <a:endParaRPr/>
          </a:p>
          <a:p>
            <a:pPr indent="0" lvl="0" marL="0" rtl="0" algn="l">
              <a:spcBef>
                <a:spcPts val="0"/>
              </a:spcBef>
              <a:spcAft>
                <a:spcPts val="0"/>
              </a:spcAft>
              <a:buNone/>
            </a:pPr>
            <a:r>
              <a:rPr lang="tr"/>
              <a:t>indicate how much importance is placed on improving outcomes (Y) for individuals based on their observable features (X) -&gt;  reveal the distribution of power.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5" name="Google Shape;155;p21"/>
          <p:cNvSpPr txBox="1"/>
          <p:nvPr/>
        </p:nvSpPr>
        <p:spPr>
          <a:xfrm>
            <a:off x="561900" y="0"/>
            <a:ext cx="81258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2300">
                <a:solidFill>
                  <a:schemeClr val="dk2"/>
                </a:solidFill>
                <a:latin typeface="Raleway"/>
                <a:ea typeface="Raleway"/>
                <a:cs typeface="Raleway"/>
                <a:sym typeface="Raleway"/>
              </a:rPr>
              <a:t>Two alternative perspectives</a:t>
            </a:r>
            <a:endParaRPr sz="2300">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