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3891200" cy="36576000"/>
  <p:notesSz cx="6858000" cy="9144000"/>
  <p:defaultTextStyle>
    <a:defPPr>
      <a:defRPr lang="en-US"/>
    </a:defPPr>
    <a:lvl1pPr marL="0" algn="l" defTabSz="4779293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1pPr>
    <a:lvl2pPr marL="2389649" algn="l" defTabSz="4779293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2pPr>
    <a:lvl3pPr marL="4779293" algn="l" defTabSz="4779293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3pPr>
    <a:lvl4pPr marL="7168941" algn="l" defTabSz="4779293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4pPr>
    <a:lvl5pPr marL="9558590" algn="l" defTabSz="4779293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5pPr>
    <a:lvl6pPr marL="11948239" algn="l" defTabSz="4779293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6pPr>
    <a:lvl7pPr marL="14337883" algn="l" defTabSz="4779293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7pPr>
    <a:lvl8pPr marL="16727532" algn="l" defTabSz="4779293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8pPr>
    <a:lvl9pPr marL="19117180" algn="l" defTabSz="4779293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63" autoAdjust="0"/>
    <p:restoredTop sz="90811" autoAdjust="0"/>
  </p:normalViewPr>
  <p:slideViewPr>
    <p:cSldViewPr>
      <p:cViewPr varScale="1">
        <p:scale>
          <a:sx n="19" d="100"/>
          <a:sy n="19" d="100"/>
        </p:scale>
        <p:origin x="-468" y="-120"/>
      </p:cViewPr>
      <p:guideLst>
        <p:guide orient="horz" pos="11520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7676A-129C-4DA0-84A2-28ACE57FADF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0411F-5FB4-42A9-97A5-DA5BA3826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779293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389649" algn="l" defTabSz="4779293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779293" algn="l" defTabSz="4779293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7168941" algn="l" defTabSz="4779293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558590" algn="l" defTabSz="4779293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948239" algn="l" defTabSz="4779293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4337883" algn="l" defTabSz="4779293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6727532" algn="l" defTabSz="4779293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9117180" algn="l" defTabSz="4779293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411F-5FB4-42A9-97A5-DA5BA3826C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5" y="11362296"/>
            <a:ext cx="3730752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0726400"/>
            <a:ext cx="3072384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9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8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8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27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1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5" y="1464760"/>
            <a:ext cx="987552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464760"/>
            <a:ext cx="2889504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7" y="23503483"/>
            <a:ext cx="37307520" cy="7264405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7" y="15502485"/>
            <a:ext cx="37307520" cy="8000992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38964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77929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3pPr>
            <a:lvl4pPr marL="7168941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55859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94823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433788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72753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911718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8534403"/>
            <a:ext cx="19385280" cy="24138469"/>
          </a:xfrm>
        </p:spPr>
        <p:txBody>
          <a:bodyPr/>
          <a:lstStyle>
            <a:lvl1pPr>
              <a:defRPr sz="15100"/>
            </a:lvl1pPr>
            <a:lvl2pPr>
              <a:defRPr sz="13100"/>
            </a:lvl2pPr>
            <a:lvl3pPr>
              <a:defRPr sz="106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8534403"/>
            <a:ext cx="19385280" cy="24138469"/>
          </a:xfrm>
        </p:spPr>
        <p:txBody>
          <a:bodyPr/>
          <a:lstStyle>
            <a:lvl1pPr>
              <a:defRPr sz="15100"/>
            </a:lvl1pPr>
            <a:lvl2pPr>
              <a:defRPr sz="13100"/>
            </a:lvl2pPr>
            <a:lvl3pPr>
              <a:defRPr sz="106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70" y="8187285"/>
            <a:ext cx="19392902" cy="3412064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389649" indent="0">
              <a:buNone/>
              <a:defRPr sz="10600" b="1"/>
            </a:lvl2pPr>
            <a:lvl3pPr marL="4779293" indent="0">
              <a:buNone/>
              <a:defRPr sz="9600" b="1"/>
            </a:lvl3pPr>
            <a:lvl4pPr marL="7168941" indent="0">
              <a:buNone/>
              <a:defRPr sz="8500" b="1"/>
            </a:lvl4pPr>
            <a:lvl5pPr marL="9558590" indent="0">
              <a:buNone/>
              <a:defRPr sz="8500" b="1"/>
            </a:lvl5pPr>
            <a:lvl6pPr marL="11948239" indent="0">
              <a:buNone/>
              <a:defRPr sz="8500" b="1"/>
            </a:lvl6pPr>
            <a:lvl7pPr marL="14337883" indent="0">
              <a:buNone/>
              <a:defRPr sz="8500" b="1"/>
            </a:lvl7pPr>
            <a:lvl8pPr marL="16727532" indent="0">
              <a:buNone/>
              <a:defRPr sz="8500" b="1"/>
            </a:lvl8pPr>
            <a:lvl9pPr marL="19117180" indent="0">
              <a:buNone/>
              <a:defRPr sz="8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70" y="11599344"/>
            <a:ext cx="19392902" cy="21073536"/>
          </a:xfrm>
        </p:spPr>
        <p:txBody>
          <a:bodyPr/>
          <a:lstStyle>
            <a:lvl1pPr>
              <a:defRPr sz="13100"/>
            </a:lvl1pPr>
            <a:lvl2pPr>
              <a:defRPr sz="10600"/>
            </a:lvl2pPr>
            <a:lvl3pPr>
              <a:defRPr sz="96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8187285"/>
            <a:ext cx="19400520" cy="3412064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389649" indent="0">
              <a:buNone/>
              <a:defRPr sz="10600" b="1"/>
            </a:lvl2pPr>
            <a:lvl3pPr marL="4779293" indent="0">
              <a:buNone/>
              <a:defRPr sz="9600" b="1"/>
            </a:lvl3pPr>
            <a:lvl4pPr marL="7168941" indent="0">
              <a:buNone/>
              <a:defRPr sz="8500" b="1"/>
            </a:lvl4pPr>
            <a:lvl5pPr marL="9558590" indent="0">
              <a:buNone/>
              <a:defRPr sz="8500" b="1"/>
            </a:lvl5pPr>
            <a:lvl6pPr marL="11948239" indent="0">
              <a:buNone/>
              <a:defRPr sz="8500" b="1"/>
            </a:lvl6pPr>
            <a:lvl7pPr marL="14337883" indent="0">
              <a:buNone/>
              <a:defRPr sz="8500" b="1"/>
            </a:lvl7pPr>
            <a:lvl8pPr marL="16727532" indent="0">
              <a:buNone/>
              <a:defRPr sz="8500" b="1"/>
            </a:lvl8pPr>
            <a:lvl9pPr marL="19117180" indent="0">
              <a:buNone/>
              <a:defRPr sz="8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1599344"/>
            <a:ext cx="19400520" cy="21073536"/>
          </a:xfrm>
        </p:spPr>
        <p:txBody>
          <a:bodyPr/>
          <a:lstStyle>
            <a:lvl1pPr>
              <a:defRPr sz="13100"/>
            </a:lvl1pPr>
            <a:lvl2pPr>
              <a:defRPr sz="10600"/>
            </a:lvl2pPr>
            <a:lvl3pPr>
              <a:defRPr sz="96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5" y="1456280"/>
            <a:ext cx="14439907" cy="619760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57" y="1456291"/>
            <a:ext cx="24536405" cy="31216603"/>
          </a:xfrm>
        </p:spPr>
        <p:txBody>
          <a:bodyPr/>
          <a:lstStyle>
            <a:lvl1pPr>
              <a:defRPr sz="17100"/>
            </a:lvl1pPr>
            <a:lvl2pPr>
              <a:defRPr sz="15100"/>
            </a:lvl2pPr>
            <a:lvl3pPr>
              <a:defRPr sz="131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5" y="7653896"/>
            <a:ext cx="14439907" cy="25019003"/>
          </a:xfrm>
        </p:spPr>
        <p:txBody>
          <a:bodyPr/>
          <a:lstStyle>
            <a:lvl1pPr marL="0" indent="0">
              <a:buNone/>
              <a:defRPr sz="7000"/>
            </a:lvl1pPr>
            <a:lvl2pPr marL="2389649" indent="0">
              <a:buNone/>
              <a:defRPr sz="6000"/>
            </a:lvl2pPr>
            <a:lvl3pPr marL="4779293" indent="0">
              <a:buNone/>
              <a:defRPr sz="5000"/>
            </a:lvl3pPr>
            <a:lvl4pPr marL="7168941" indent="0">
              <a:buNone/>
              <a:defRPr sz="5000"/>
            </a:lvl4pPr>
            <a:lvl5pPr marL="9558590" indent="0">
              <a:buNone/>
              <a:defRPr sz="5000"/>
            </a:lvl5pPr>
            <a:lvl6pPr marL="11948239" indent="0">
              <a:buNone/>
              <a:defRPr sz="5000"/>
            </a:lvl6pPr>
            <a:lvl7pPr marL="14337883" indent="0">
              <a:buNone/>
              <a:defRPr sz="5000"/>
            </a:lvl7pPr>
            <a:lvl8pPr marL="16727532" indent="0">
              <a:buNone/>
              <a:defRPr sz="5000"/>
            </a:lvl8pPr>
            <a:lvl9pPr marL="1911718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5603211"/>
            <a:ext cx="26334720" cy="3022603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3268133"/>
            <a:ext cx="26334720" cy="21945600"/>
          </a:xfrm>
        </p:spPr>
        <p:txBody>
          <a:bodyPr/>
          <a:lstStyle>
            <a:lvl1pPr marL="0" indent="0">
              <a:buNone/>
              <a:defRPr sz="17100"/>
            </a:lvl1pPr>
            <a:lvl2pPr marL="2389649" indent="0">
              <a:buNone/>
              <a:defRPr sz="15100"/>
            </a:lvl2pPr>
            <a:lvl3pPr marL="4779293" indent="0">
              <a:buNone/>
              <a:defRPr sz="13100"/>
            </a:lvl3pPr>
            <a:lvl4pPr marL="7168941" indent="0">
              <a:buNone/>
              <a:defRPr sz="10600"/>
            </a:lvl4pPr>
            <a:lvl5pPr marL="9558590" indent="0">
              <a:buNone/>
              <a:defRPr sz="10600"/>
            </a:lvl5pPr>
            <a:lvl6pPr marL="11948239" indent="0">
              <a:buNone/>
              <a:defRPr sz="10600"/>
            </a:lvl6pPr>
            <a:lvl7pPr marL="14337883" indent="0">
              <a:buNone/>
              <a:defRPr sz="10600"/>
            </a:lvl7pPr>
            <a:lvl8pPr marL="16727532" indent="0">
              <a:buNone/>
              <a:defRPr sz="10600"/>
            </a:lvl8pPr>
            <a:lvl9pPr marL="19117180" indent="0">
              <a:buNone/>
              <a:defRPr sz="10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8625819"/>
            <a:ext cx="26334720" cy="4292597"/>
          </a:xfrm>
        </p:spPr>
        <p:txBody>
          <a:bodyPr/>
          <a:lstStyle>
            <a:lvl1pPr marL="0" indent="0">
              <a:buNone/>
              <a:defRPr sz="7000"/>
            </a:lvl1pPr>
            <a:lvl2pPr marL="2389649" indent="0">
              <a:buNone/>
              <a:defRPr sz="6000"/>
            </a:lvl2pPr>
            <a:lvl3pPr marL="4779293" indent="0">
              <a:buNone/>
              <a:defRPr sz="5000"/>
            </a:lvl3pPr>
            <a:lvl4pPr marL="7168941" indent="0">
              <a:buNone/>
              <a:defRPr sz="5000"/>
            </a:lvl4pPr>
            <a:lvl5pPr marL="9558590" indent="0">
              <a:buNone/>
              <a:defRPr sz="5000"/>
            </a:lvl5pPr>
            <a:lvl6pPr marL="11948239" indent="0">
              <a:buNone/>
              <a:defRPr sz="5000"/>
            </a:lvl6pPr>
            <a:lvl7pPr marL="14337883" indent="0">
              <a:buNone/>
              <a:defRPr sz="5000"/>
            </a:lvl7pPr>
            <a:lvl8pPr marL="16727532" indent="0">
              <a:buNone/>
              <a:defRPr sz="5000"/>
            </a:lvl8pPr>
            <a:lvl9pPr marL="1911718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464741"/>
            <a:ext cx="39502080" cy="6096000"/>
          </a:xfrm>
          <a:prstGeom prst="rect">
            <a:avLst/>
          </a:prstGeom>
        </p:spPr>
        <p:txBody>
          <a:bodyPr vert="horz" lIns="477929" tIns="238964" rIns="477929" bIns="2389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8534403"/>
            <a:ext cx="39502080" cy="24138469"/>
          </a:xfrm>
          <a:prstGeom prst="rect">
            <a:avLst/>
          </a:prstGeom>
        </p:spPr>
        <p:txBody>
          <a:bodyPr vert="horz" lIns="477929" tIns="238964" rIns="477929" bIns="2389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5" y="33900558"/>
            <a:ext cx="10241280" cy="1947333"/>
          </a:xfrm>
          <a:prstGeom prst="rect">
            <a:avLst/>
          </a:prstGeom>
        </p:spPr>
        <p:txBody>
          <a:bodyPr vert="horz" lIns="477929" tIns="238964" rIns="477929" bIns="238964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5D90-9F00-41C1-9FCA-A3D791A75A28}" type="datetimeFigureOut">
              <a:rPr lang="en-US" smtClean="0"/>
              <a:pPr/>
              <a:t>3/6/2008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5" y="33900558"/>
            <a:ext cx="13898880" cy="1947333"/>
          </a:xfrm>
          <a:prstGeom prst="rect">
            <a:avLst/>
          </a:prstGeom>
        </p:spPr>
        <p:txBody>
          <a:bodyPr vert="horz" lIns="477929" tIns="238964" rIns="477929" bIns="238964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5" y="33900558"/>
            <a:ext cx="10241280" cy="1947333"/>
          </a:xfrm>
          <a:prstGeom prst="rect">
            <a:avLst/>
          </a:prstGeom>
        </p:spPr>
        <p:txBody>
          <a:bodyPr vert="horz" lIns="477929" tIns="238964" rIns="477929" bIns="238964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DD46-E150-4767-B01E-6F4014A0B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79293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38" indent="-1792238" algn="l" defTabSz="4779293" rtl="0" eaLnBrk="1" latinLnBrk="0" hangingPunct="1">
        <a:spcBef>
          <a:spcPct val="20000"/>
        </a:spcBef>
        <a:buFont typeface="Arial" pitchFamily="34" charset="0"/>
        <a:buChar char="•"/>
        <a:defRPr sz="17100" kern="1200">
          <a:solidFill>
            <a:schemeClr val="tx1"/>
          </a:solidFill>
          <a:latin typeface="+mn-lt"/>
          <a:ea typeface="+mn-ea"/>
          <a:cs typeface="+mn-cs"/>
        </a:defRPr>
      </a:lvl1pPr>
      <a:lvl2pPr marL="3883179" indent="-1493530" algn="l" defTabSz="4779293" rtl="0" eaLnBrk="1" latinLnBrk="0" hangingPunct="1">
        <a:spcBef>
          <a:spcPct val="20000"/>
        </a:spcBef>
        <a:buFont typeface="Arial" pitchFamily="34" charset="0"/>
        <a:buChar char="–"/>
        <a:defRPr sz="15100" kern="1200">
          <a:solidFill>
            <a:schemeClr val="tx1"/>
          </a:solidFill>
          <a:latin typeface="+mn-lt"/>
          <a:ea typeface="+mn-ea"/>
          <a:cs typeface="+mn-cs"/>
        </a:defRPr>
      </a:lvl2pPr>
      <a:lvl3pPr marL="5974125" indent="-1194827" algn="l" defTabSz="4779293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363768" indent="-1194827" algn="l" defTabSz="4779293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53417" indent="-1194827" algn="l" defTabSz="4779293" rtl="0" eaLnBrk="1" latinLnBrk="0" hangingPunct="1">
        <a:spcBef>
          <a:spcPct val="20000"/>
        </a:spcBef>
        <a:buFont typeface="Arial" pitchFamily="34" charset="0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143066" indent="-1194827" algn="l" defTabSz="4779293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532710" indent="-1194827" algn="l" defTabSz="4779293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358" indent="-1194827" algn="l" defTabSz="4779293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312007" indent="-1194827" algn="l" defTabSz="4779293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79293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389649" algn="l" defTabSz="4779293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779293" algn="l" defTabSz="4779293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168941" algn="l" defTabSz="4779293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558590" algn="l" defTabSz="4779293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8239" algn="l" defTabSz="4779293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7883" algn="l" defTabSz="4779293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727532" algn="l" defTabSz="4779293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9117180" algn="l" defTabSz="4779293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"/>
            <a:ext cx="2425529" cy="1959923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dirty="0" smtClean="0"/>
              <a:t>BU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46725" y="2844800"/>
            <a:ext cx="585216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Wait, ∞</a:t>
            </a:r>
            <a:endParaRPr lang="en-US" sz="7000" dirty="0"/>
          </a:p>
        </p:txBody>
      </p:sp>
      <p:sp>
        <p:nvSpPr>
          <p:cNvPr id="6" name="Oval 5"/>
          <p:cNvSpPr/>
          <p:nvPr/>
        </p:nvSpPr>
        <p:spPr>
          <a:xfrm>
            <a:off x="1463040" y="10972805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S1, T1</a:t>
            </a:r>
            <a:endParaRPr lang="en-US" sz="7000" dirty="0"/>
          </a:p>
        </p:txBody>
      </p:sp>
      <p:sp>
        <p:nvSpPr>
          <p:cNvPr id="7" name="Oval 6"/>
          <p:cNvSpPr/>
          <p:nvPr/>
        </p:nvSpPr>
        <p:spPr>
          <a:xfrm>
            <a:off x="17922240" y="9753600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S2, T2</a:t>
            </a:r>
            <a:endParaRPr lang="en-US" sz="7000" dirty="0"/>
          </a:p>
        </p:txBody>
      </p:sp>
      <p:sp>
        <p:nvSpPr>
          <p:cNvPr id="8" name="Oval 7"/>
          <p:cNvSpPr/>
          <p:nvPr/>
        </p:nvSpPr>
        <p:spPr>
          <a:xfrm>
            <a:off x="13898880" y="17475200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S3, T3</a:t>
            </a:r>
            <a:endParaRPr lang="en-US" sz="7000" dirty="0"/>
          </a:p>
        </p:txBody>
      </p:sp>
      <p:sp>
        <p:nvSpPr>
          <p:cNvPr id="9" name="TextBox 8"/>
          <p:cNvSpPr txBox="1"/>
          <p:nvPr/>
        </p:nvSpPr>
        <p:spPr>
          <a:xfrm>
            <a:off x="26334720" y="2438414"/>
            <a:ext cx="14996160" cy="19872519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u="sng" dirty="0" smtClean="0"/>
              <a:t>States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S1: Enable</a:t>
            </a:r>
          </a:p>
          <a:p>
            <a:r>
              <a:rPr lang="en-US" sz="6000" dirty="0" smtClean="0"/>
              <a:t>S2: </a:t>
            </a:r>
            <a:r>
              <a:rPr lang="en-US" sz="6000" dirty="0" err="1" smtClean="0"/>
              <a:t>Fill_Event_Id_Fifo</a:t>
            </a:r>
            <a:endParaRPr lang="en-US" sz="6000" dirty="0" smtClean="0"/>
          </a:p>
          <a:p>
            <a:r>
              <a:rPr lang="en-US" sz="6000" dirty="0" smtClean="0"/>
              <a:t>S3: </a:t>
            </a:r>
            <a:r>
              <a:rPr lang="en-US" sz="6000" dirty="0" err="1" smtClean="0"/>
              <a:t>Fill_Block_Fifo</a:t>
            </a:r>
            <a:endParaRPr lang="en-US" sz="6000" dirty="0" smtClean="0"/>
          </a:p>
          <a:p>
            <a:r>
              <a:rPr lang="en-US" sz="6000" dirty="0" smtClean="0"/>
              <a:t>S4: Sending</a:t>
            </a:r>
          </a:p>
          <a:p>
            <a:endParaRPr lang="en-US" sz="6000" dirty="0" smtClean="0"/>
          </a:p>
          <a:p>
            <a:r>
              <a:rPr lang="en-US" sz="6000" u="sng" dirty="0" smtClean="0"/>
              <a:t>Input Events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?Event1: ?enable</a:t>
            </a:r>
          </a:p>
          <a:p>
            <a:r>
              <a:rPr lang="en-US" sz="6000" dirty="0" smtClean="0"/>
              <a:t>?Event2: ?</a:t>
            </a:r>
            <a:r>
              <a:rPr lang="en-US" sz="6000" dirty="0" err="1" smtClean="0"/>
              <a:t>bu_cache</a:t>
            </a:r>
            <a:endParaRPr lang="en-US" sz="6000" dirty="0" smtClean="0"/>
          </a:p>
          <a:p>
            <a:r>
              <a:rPr lang="en-US" sz="6000" dirty="0" smtClean="0"/>
              <a:t>?Event3: ?</a:t>
            </a:r>
            <a:r>
              <a:rPr lang="en-US" sz="6000" dirty="0" err="1" smtClean="0"/>
              <a:t>bu_confirm</a:t>
            </a:r>
            <a:endParaRPr lang="en-US" sz="6000" dirty="0" smtClean="0"/>
          </a:p>
          <a:p>
            <a:endParaRPr lang="en-US" sz="6000" dirty="0"/>
          </a:p>
          <a:p>
            <a:r>
              <a:rPr lang="en-US" sz="6000" u="sng" dirty="0" smtClean="0"/>
              <a:t>Conditions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C1: </a:t>
            </a:r>
            <a:r>
              <a:rPr lang="en-US" sz="6000" dirty="0" err="1" smtClean="0"/>
              <a:t>sendInitialEventIdRequests</a:t>
            </a:r>
            <a:r>
              <a:rPr lang="en-US" sz="6000" dirty="0"/>
              <a:t> </a:t>
            </a:r>
            <a:r>
              <a:rPr lang="en-US" sz="6000" dirty="0" smtClean="0"/>
              <a:t>= true</a:t>
            </a:r>
          </a:p>
          <a:p>
            <a:r>
              <a:rPr lang="en-US" sz="6000" dirty="0" smtClean="0"/>
              <a:t>C2: </a:t>
            </a:r>
            <a:r>
              <a:rPr lang="en-US" sz="6000" dirty="0" err="1" smtClean="0"/>
              <a:t>sendInitialEventIdRequests</a:t>
            </a:r>
            <a:r>
              <a:rPr lang="en-US" sz="6000" dirty="0" smtClean="0"/>
              <a:t> = false</a:t>
            </a:r>
          </a:p>
          <a:p>
            <a:r>
              <a:rPr lang="en-US" sz="6000" dirty="0" smtClean="0"/>
              <a:t>C3: </a:t>
            </a:r>
            <a:r>
              <a:rPr lang="en-US" sz="6000" dirty="0" err="1" smtClean="0"/>
              <a:t>sendQueue</a:t>
            </a:r>
            <a:r>
              <a:rPr lang="en-US" sz="6000" dirty="0" smtClean="0"/>
              <a:t> = empty</a:t>
            </a:r>
          </a:p>
          <a:p>
            <a:r>
              <a:rPr lang="en-US" sz="6000" dirty="0" smtClean="0"/>
              <a:t>C4: </a:t>
            </a:r>
            <a:r>
              <a:rPr lang="en-US" sz="6000" dirty="0" err="1" smtClean="0"/>
              <a:t>sendQueue</a:t>
            </a:r>
            <a:r>
              <a:rPr lang="en-US" sz="6000" dirty="0" smtClean="0"/>
              <a:t> != empty</a:t>
            </a:r>
          </a:p>
          <a:p>
            <a:endParaRPr lang="en-US" sz="6000" dirty="0"/>
          </a:p>
          <a:p>
            <a:r>
              <a:rPr lang="en-US" sz="6000" u="sng" dirty="0" smtClean="0"/>
              <a:t>Output Events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Depends on the contents of the send queue</a:t>
            </a:r>
          </a:p>
          <a:p>
            <a:r>
              <a:rPr lang="en-US" sz="6000" dirty="0" smtClean="0"/>
              <a:t>!output1: !</a:t>
            </a:r>
            <a:r>
              <a:rPr lang="en-US" sz="6000" dirty="0" err="1" smtClean="0"/>
              <a:t>bu_allocate_clear</a:t>
            </a:r>
            <a:r>
              <a:rPr lang="en-US" sz="6000" dirty="0" smtClean="0"/>
              <a:t> or !</a:t>
            </a:r>
            <a:r>
              <a:rPr lang="en-US" sz="6000" dirty="0" err="1" smtClean="0"/>
              <a:t>ru_send</a:t>
            </a:r>
            <a:endParaRPr lang="en-US" sz="6000" dirty="0" smtClean="0"/>
          </a:p>
          <a:p>
            <a:endParaRPr lang="en-US" sz="6000" u="sng" dirty="0" smtClean="0"/>
          </a:p>
        </p:txBody>
      </p:sp>
      <p:sp>
        <p:nvSpPr>
          <p:cNvPr id="10" name="Oval 9"/>
          <p:cNvSpPr/>
          <p:nvPr/>
        </p:nvSpPr>
        <p:spPr>
          <a:xfrm>
            <a:off x="4754880" y="17475200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S4, T4</a:t>
            </a:r>
            <a:endParaRPr lang="en-US" sz="7000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1470126" y="4753296"/>
            <a:ext cx="7265893" cy="58873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/>
          <p:nvPr/>
        </p:nvCxnSpPr>
        <p:spPr>
          <a:xfrm rot="5400000">
            <a:off x="3927908" y="7216146"/>
            <a:ext cx="7265893" cy="2685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7849165">
            <a:off x="5865393" y="8279859"/>
            <a:ext cx="3446065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/>
              <a:t>?</a:t>
            </a:r>
            <a:r>
              <a:rPr lang="en-US" sz="6000" dirty="0" smtClean="0"/>
              <a:t>Event1</a:t>
            </a:r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 rot="18256057">
            <a:off x="1541712" y="5361113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(C2), ()</a:t>
            </a:r>
            <a:endParaRPr lang="en-US" sz="6000" dirty="0"/>
          </a:p>
        </p:txBody>
      </p:sp>
      <p:cxnSp>
        <p:nvCxnSpPr>
          <p:cNvPr id="16" name="Shape 15"/>
          <p:cNvCxnSpPr>
            <a:stCxn id="6" idx="3"/>
            <a:endCxn id="10" idx="2"/>
          </p:cNvCxnSpPr>
          <p:nvPr/>
        </p:nvCxnSpPr>
        <p:spPr>
          <a:xfrm rot="16200000" flipH="1">
            <a:off x="637005" y="14576518"/>
            <a:ext cx="5640293" cy="25955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3910460">
            <a:off x="545050" y="15820542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(C1), ()</a:t>
            </a:r>
            <a:endParaRPr lang="en-US" sz="6000" dirty="0"/>
          </a:p>
        </p:txBody>
      </p:sp>
      <p:cxnSp>
        <p:nvCxnSpPr>
          <p:cNvPr id="21" name="Curved Connector 20"/>
          <p:cNvCxnSpPr>
            <a:stCxn id="10" idx="1"/>
            <a:endCxn id="5" idx="4"/>
          </p:cNvCxnSpPr>
          <p:nvPr/>
        </p:nvCxnSpPr>
        <p:spPr>
          <a:xfrm rot="5400000" flipH="1" flipV="1">
            <a:off x="1937486" y="8796976"/>
            <a:ext cx="12549093" cy="55215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447540">
            <a:off x="7901170" y="11524509"/>
            <a:ext cx="2983374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(c3), ()</a:t>
            </a:r>
            <a:endParaRPr lang="en-US" sz="6000" dirty="0"/>
          </a:p>
        </p:txBody>
      </p:sp>
      <p:cxnSp>
        <p:nvCxnSpPr>
          <p:cNvPr id="25" name="Curved Connector 24"/>
          <p:cNvCxnSpPr>
            <a:endCxn id="10" idx="3"/>
          </p:cNvCxnSpPr>
          <p:nvPr/>
        </p:nvCxnSpPr>
        <p:spPr>
          <a:xfrm rot="10800000" flipV="1">
            <a:off x="5451221" y="19507208"/>
            <a:ext cx="1350528" cy="49307"/>
          </a:xfrm>
          <a:prstGeom prst="curvedConnector4">
            <a:avLst>
              <a:gd name="adj1" fmla="val 232809"/>
              <a:gd name="adj2" fmla="val 3296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5" y="21132805"/>
            <a:ext cx="5841527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(C4), (!output1)</a:t>
            </a:r>
            <a:endParaRPr lang="en-US" sz="6000" dirty="0"/>
          </a:p>
        </p:txBody>
      </p:sp>
      <p:cxnSp>
        <p:nvCxnSpPr>
          <p:cNvPr id="29" name="Shape 28"/>
          <p:cNvCxnSpPr>
            <a:stCxn id="7" idx="7"/>
            <a:endCxn id="5" idx="6"/>
          </p:cNvCxnSpPr>
          <p:nvPr/>
        </p:nvCxnSpPr>
        <p:spPr>
          <a:xfrm rot="16200000" flipV="1">
            <a:off x="14916500" y="3046416"/>
            <a:ext cx="6046693" cy="80819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5" idx="5"/>
            <a:endCxn id="7" idx="2"/>
          </p:cNvCxnSpPr>
          <p:nvPr/>
        </p:nvCxnSpPr>
        <p:spPr>
          <a:xfrm rot="16200000" flipH="1">
            <a:off x="12458718" y="5509261"/>
            <a:ext cx="6046693" cy="48803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2"/>
            <a:endCxn id="10" idx="6"/>
          </p:cNvCxnSpPr>
          <p:nvPr/>
        </p:nvCxnSpPr>
        <p:spPr>
          <a:xfrm rot="10800000">
            <a:off x="9509760" y="18694411"/>
            <a:ext cx="4389120" cy="84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8" idx="0"/>
          </p:cNvCxnSpPr>
          <p:nvPr/>
        </p:nvCxnSpPr>
        <p:spPr>
          <a:xfrm rot="16200000" flipH="1">
            <a:off x="7874010" y="9072891"/>
            <a:ext cx="12598400" cy="42062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3810185">
            <a:off x="13047403" y="12628489"/>
            <a:ext cx="3446065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/>
              <a:t>?</a:t>
            </a:r>
            <a:r>
              <a:rPr lang="en-US" sz="6000" dirty="0" smtClean="0"/>
              <a:t>Event2</a:t>
            </a:r>
            <a:endParaRPr lang="en-US" sz="6000" dirty="0"/>
          </a:p>
        </p:txBody>
      </p:sp>
      <p:sp>
        <p:nvSpPr>
          <p:cNvPr id="44" name="TextBox 43"/>
          <p:cNvSpPr txBox="1"/>
          <p:nvPr/>
        </p:nvSpPr>
        <p:spPr>
          <a:xfrm>
            <a:off x="10241301" y="19100805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(C4), ()</a:t>
            </a:r>
            <a:endParaRPr lang="en-US" sz="6000" dirty="0"/>
          </a:p>
        </p:txBody>
      </p:sp>
      <p:cxnSp>
        <p:nvCxnSpPr>
          <p:cNvPr id="47" name="Shape 46"/>
          <p:cNvCxnSpPr/>
          <p:nvPr/>
        </p:nvCxnSpPr>
        <p:spPr>
          <a:xfrm rot="5400000">
            <a:off x="10334340" y="8400736"/>
            <a:ext cx="8078693" cy="14848469"/>
          </a:xfrm>
          <a:prstGeom prst="curvedConnector3">
            <a:avLst>
              <a:gd name="adj1" fmla="val 129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904468">
            <a:off x="17839263" y="19653106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(C4), ()</a:t>
            </a:r>
            <a:endParaRPr lang="en-US" sz="6000" dirty="0"/>
          </a:p>
        </p:txBody>
      </p:sp>
      <p:sp>
        <p:nvSpPr>
          <p:cNvPr id="53" name="TextBox 52"/>
          <p:cNvSpPr txBox="1"/>
          <p:nvPr/>
        </p:nvSpPr>
        <p:spPr>
          <a:xfrm rot="2641967">
            <a:off x="13445375" y="7665720"/>
            <a:ext cx="3446065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/>
              <a:t>?</a:t>
            </a:r>
            <a:r>
              <a:rPr lang="en-US" sz="6000" dirty="0" smtClean="0"/>
              <a:t>Event3</a:t>
            </a:r>
            <a:endParaRPr lang="en-US" sz="6000" dirty="0"/>
          </a:p>
        </p:txBody>
      </p:sp>
      <p:sp>
        <p:nvSpPr>
          <p:cNvPr id="54" name="TextBox 53"/>
          <p:cNvSpPr txBox="1"/>
          <p:nvPr/>
        </p:nvSpPr>
        <p:spPr>
          <a:xfrm rot="2480425">
            <a:off x="16759603" y="5427250"/>
            <a:ext cx="2983374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(c3), ()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0986" y="2844805"/>
            <a:ext cx="4773928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>
                <a:latin typeface="Consolas" pitchFamily="49" charset="0"/>
              </a:rPr>
              <a:t>Executive</a:t>
            </a:r>
            <a:endParaRPr lang="en-US" sz="6000" dirty="0">
              <a:latin typeface="Consolas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727685" y="3251200"/>
            <a:ext cx="54864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WAIT,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4" name="Oval 3"/>
          <p:cNvSpPr/>
          <p:nvPr/>
        </p:nvSpPr>
        <p:spPr>
          <a:xfrm>
            <a:off x="22677120" y="8534405"/>
            <a:ext cx="585216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SCHEDULE,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8412497" y="16256005"/>
            <a:ext cx="5782805" cy="2438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SENDING,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151" y="4064011"/>
            <a:ext cx="308115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?send/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8822" y="2438400"/>
            <a:ext cx="22607765" cy="21539200"/>
          </a:xfrm>
          <a:prstGeom prst="roundRect">
            <a:avLst>
              <a:gd name="adj" fmla="val 6668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00706" y="12290597"/>
            <a:ext cx="1219200" cy="109728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7686843" y="24130213"/>
            <a:ext cx="1113955" cy="16256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17967499" y="1005776"/>
            <a:ext cx="1097280" cy="133208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3372" y="12135675"/>
            <a:ext cx="167051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in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41419" y="984483"/>
            <a:ext cx="3291840" cy="2534439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in_proc</a:t>
            </a:r>
            <a:endParaRPr lang="en-US" sz="5000" baseline="-25000" dirty="0" smtClean="0">
              <a:latin typeface="Consolas" pitchFamily="49" charset="0"/>
            </a:endParaRPr>
          </a:p>
          <a:p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48287" y="24036251"/>
            <a:ext cx="3649454" cy="202147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727680" y="13004800"/>
            <a:ext cx="658368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WAITING_FOR_PROCESSOR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15" name="Oval 14"/>
          <p:cNvSpPr/>
          <p:nvPr/>
        </p:nvSpPr>
        <p:spPr>
          <a:xfrm>
            <a:off x="15497669" y="18694400"/>
            <a:ext cx="8276736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RECEIVE_REQUEST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cxnSp>
        <p:nvCxnSpPr>
          <p:cNvPr id="16" name="Shape 18"/>
          <p:cNvCxnSpPr>
            <a:stCxn id="5" idx="2"/>
            <a:endCxn id="3" idx="2"/>
          </p:cNvCxnSpPr>
          <p:nvPr/>
        </p:nvCxnSpPr>
        <p:spPr>
          <a:xfrm rot="10800000" flipH="1">
            <a:off x="8412485" y="4673605"/>
            <a:ext cx="7315200" cy="12801600"/>
          </a:xfrm>
          <a:prstGeom prst="curvedConnector3">
            <a:avLst>
              <a:gd name="adj1" fmla="val -510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 rot="5400000">
            <a:off x="29708875" y="12437253"/>
            <a:ext cx="1219200" cy="109728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162750" y="12403888"/>
            <a:ext cx="202317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out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05946" y="13004811"/>
            <a:ext cx="5852165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/!(</a:t>
            </a:r>
            <a:r>
              <a:rPr lang="en-US" sz="5000" dirty="0" err="1" smtClean="0">
                <a:latin typeface="Consolas" pitchFamily="49" charset="0"/>
              </a:rPr>
              <a:t>schedule,T</a:t>
            </a:r>
            <a:r>
              <a:rPr lang="en-US" sz="5000" dirty="0" smtClean="0">
                <a:latin typeface="Consolas" pitchFamily="49" charset="0"/>
              </a:rPr>
              <a:t>)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653782" y="16974837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?run/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5525" y="6908816"/>
            <a:ext cx="5852160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/(</a:t>
            </a:r>
            <a:r>
              <a:rPr lang="en-US" sz="5000" dirty="0" err="1" smtClean="0">
                <a:latin typeface="Consolas" pitchFamily="49" charset="0"/>
              </a:rPr>
              <a:t>sendQueue</a:t>
            </a:r>
            <a:r>
              <a:rPr lang="en-US" sz="5000" dirty="0" smtClean="0">
                <a:latin typeface="Consolas" pitchFamily="49" charset="0"/>
              </a:rPr>
              <a:t>=ø)</a:t>
            </a:r>
            <a:endParaRPr lang="en-US" sz="5000" dirty="0">
              <a:latin typeface="Consolas" pitchFamily="49" charset="0"/>
            </a:endParaRPr>
          </a:p>
        </p:txBody>
      </p:sp>
      <p:cxnSp>
        <p:nvCxnSpPr>
          <p:cNvPr id="22" name="Shape 21"/>
          <p:cNvCxnSpPr>
            <a:stCxn id="5" idx="7"/>
            <a:endCxn id="5" idx="6"/>
          </p:cNvCxnSpPr>
          <p:nvPr/>
        </p:nvCxnSpPr>
        <p:spPr>
          <a:xfrm rot="16200000" flipH="1">
            <a:off x="13340797" y="16620712"/>
            <a:ext cx="862112" cy="846874"/>
          </a:xfrm>
          <a:prstGeom prst="curvedConnector4">
            <a:avLst>
              <a:gd name="adj1" fmla="val -182842"/>
              <a:gd name="adj2" fmla="val 2295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3" idx="6"/>
            <a:endCxn id="4" idx="0"/>
          </p:cNvCxnSpPr>
          <p:nvPr/>
        </p:nvCxnSpPr>
        <p:spPr>
          <a:xfrm>
            <a:off x="21214107" y="4673611"/>
            <a:ext cx="4389115" cy="3860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4" idx="4"/>
            <a:endCxn id="14" idx="6"/>
          </p:cNvCxnSpPr>
          <p:nvPr/>
        </p:nvCxnSpPr>
        <p:spPr>
          <a:xfrm rot="5400000">
            <a:off x="22230085" y="11460509"/>
            <a:ext cx="3454400" cy="329183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</p:cNvCxnSpPr>
          <p:nvPr/>
        </p:nvCxnSpPr>
        <p:spPr>
          <a:xfrm rot="5400000">
            <a:off x="18003520" y="17678840"/>
            <a:ext cx="2032000" cy="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4"/>
            <a:endCxn id="5" idx="4"/>
          </p:cNvCxnSpPr>
          <p:nvPr/>
        </p:nvCxnSpPr>
        <p:spPr>
          <a:xfrm rot="5400000" flipH="1">
            <a:off x="14047558" y="15950740"/>
            <a:ext cx="2844800" cy="8332152"/>
          </a:xfrm>
          <a:prstGeom prst="curvedConnector3">
            <a:avLst>
              <a:gd name="adj1" fmla="val -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93462" y="22352011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?ret/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12480" y="14130043"/>
            <a:ext cx="8412480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/(</a:t>
            </a:r>
            <a:r>
              <a:rPr lang="en-US" sz="5000" dirty="0" err="1" smtClean="0">
                <a:latin typeface="Consolas" pitchFamily="49" charset="0"/>
              </a:rPr>
              <a:t>sendQueue≠ø</a:t>
            </a:r>
            <a:r>
              <a:rPr lang="en-US" sz="5000" dirty="0" smtClean="0">
                <a:latin typeface="Consolas" pitchFamily="49" charset="0"/>
              </a:rPr>
              <a:t>),!out</a:t>
            </a:r>
            <a:endParaRPr lang="en-US" sz="5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21" y="9346885"/>
            <a:ext cx="4773928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>
                <a:latin typeface="Consolas" pitchFamily="49" charset="0"/>
              </a:rPr>
              <a:t>Processor</a:t>
            </a:r>
            <a:endParaRPr lang="en-US" sz="6000" dirty="0">
              <a:latin typeface="Consolas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972805" y="14449403"/>
            <a:ext cx="54864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IDLE,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4" name="Oval 3"/>
          <p:cNvSpPr/>
          <p:nvPr/>
        </p:nvSpPr>
        <p:spPr>
          <a:xfrm>
            <a:off x="19385285" y="14449403"/>
            <a:ext cx="585216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SCHEDULE,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8163525" y="14449403"/>
            <a:ext cx="54864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RUN, </a:t>
            </a:r>
          </a:p>
          <a:p>
            <a:pPr algn="ctr"/>
            <a:r>
              <a:rPr lang="en-US" sz="5000" i="1" dirty="0" err="1" smtClean="0">
                <a:solidFill>
                  <a:schemeClr val="tx1"/>
                </a:solidFill>
                <a:latin typeface="Consolas" pitchFamily="49" charset="0"/>
              </a:rPr>
              <a:t>t_RUN</a:t>
            </a:r>
            <a:endParaRPr lang="en-US" sz="5000" i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" name="Curved Connector 5"/>
          <p:cNvCxnSpPr>
            <a:stCxn id="4" idx="7"/>
            <a:endCxn id="5" idx="0"/>
          </p:cNvCxnSpPr>
          <p:nvPr/>
        </p:nvCxnSpPr>
        <p:spPr>
          <a:xfrm rot="5400000" flipH="1" flipV="1">
            <a:off x="27435275" y="11394562"/>
            <a:ext cx="416608" cy="6526310"/>
          </a:xfrm>
          <a:prstGeom prst="curvedConnector3">
            <a:avLst>
              <a:gd name="adj1" fmla="val 392645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3" idx="0"/>
            <a:endCxn id="4" idx="1"/>
          </p:cNvCxnSpPr>
          <p:nvPr/>
        </p:nvCxnSpPr>
        <p:spPr>
          <a:xfrm rot="16200000" flipH="1">
            <a:off x="16770856" y="11394557"/>
            <a:ext cx="416608" cy="6526310"/>
          </a:xfrm>
          <a:prstGeom prst="curvedConnector3">
            <a:avLst>
              <a:gd name="adj1" fmla="val -2926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3"/>
            <a:endCxn id="3" idx="5"/>
          </p:cNvCxnSpPr>
          <p:nvPr/>
        </p:nvCxnSpPr>
        <p:spPr>
          <a:xfrm rot="5400000">
            <a:off x="22310956" y="10221978"/>
            <a:ext cx="8469" cy="13311254"/>
          </a:xfrm>
          <a:prstGeom prst="curvedConnector3">
            <a:avLst>
              <a:gd name="adj1" fmla="val 1931454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61934" y="12011013"/>
            <a:ext cx="4491799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?schedule/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4746" y="12011013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/!run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14102" y="18513419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/!ret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875525" y="9572603"/>
            <a:ext cx="24871680" cy="12192000"/>
          </a:xfrm>
          <a:prstGeom prst="roundRect">
            <a:avLst>
              <a:gd name="adj" fmla="val 800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11628182" y="8221973"/>
            <a:ext cx="1097280" cy="12192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6470474" y="8202581"/>
            <a:ext cx="1097280" cy="12192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15727690" y="8272976"/>
            <a:ext cx="1097280" cy="12192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30358085" y="8215525"/>
            <a:ext cx="1097280" cy="12192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5400000">
            <a:off x="13739163" y="7657890"/>
            <a:ext cx="1317853" cy="2790919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.</a:t>
            </a:r>
          </a:p>
          <a:p>
            <a:r>
              <a:rPr lang="en-US" sz="5000" dirty="0" smtClean="0">
                <a:latin typeface="Consolas" pitchFamily="49" charset="0"/>
              </a:rPr>
              <a:t>.</a:t>
            </a:r>
          </a:p>
          <a:p>
            <a:r>
              <a:rPr lang="en-US" sz="5000" dirty="0" smtClean="0">
                <a:latin typeface="Consolas" pitchFamily="49" charset="0"/>
              </a:rPr>
              <a:t>.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28102663" y="7638493"/>
            <a:ext cx="1317853" cy="2790919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.</a:t>
            </a:r>
          </a:p>
          <a:p>
            <a:r>
              <a:rPr lang="en-US" sz="5000" dirty="0" smtClean="0">
                <a:latin typeface="Consolas" pitchFamily="49" charset="0"/>
              </a:rPr>
              <a:t>.</a:t>
            </a:r>
          </a:p>
          <a:p>
            <a:r>
              <a:rPr lang="en-US" sz="5000" dirty="0" smtClean="0">
                <a:latin typeface="Consolas" pitchFamily="49" charset="0"/>
              </a:rPr>
              <a:t>.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38904" y="8128000"/>
            <a:ext cx="190615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</a:t>
            </a:r>
            <a:r>
              <a:rPr lang="en-US" sz="5000" baseline="-25000" dirty="0" err="1" smtClean="0">
                <a:latin typeface="Consolas" pitchFamily="49" charset="0"/>
              </a:rPr>
              <a:t>i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51640" y="8229291"/>
            <a:ext cx="190615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in</a:t>
            </a:r>
            <a:r>
              <a:rPr lang="en-US" sz="5000" baseline="-25000" dirty="0" smtClean="0">
                <a:latin typeface="Consolas" pitchFamily="49" charset="0"/>
              </a:rPr>
              <a:t>n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64871" y="8215531"/>
            <a:ext cx="225881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</a:t>
            </a:r>
            <a:r>
              <a:rPr lang="en-US" sz="5000" baseline="-25000" dirty="0" err="1" smtClean="0">
                <a:latin typeface="Consolas" pitchFamily="49" charset="0"/>
              </a:rPr>
              <a:t>n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11667" y="8202581"/>
            <a:ext cx="225881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</a:t>
            </a:r>
            <a:r>
              <a:rPr lang="en-US" sz="5000" baseline="-25000" dirty="0" err="1" smtClean="0">
                <a:latin typeface="Consolas" pitchFamily="49" charset="0"/>
              </a:rPr>
              <a:t>i</a:t>
            </a:r>
            <a:endParaRPr lang="en-US" sz="5000" baseline="-25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11906887" y="22339678"/>
            <a:ext cx="21049608" cy="47051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767" y="6648686"/>
            <a:ext cx="8119963" cy="47051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4180159" y="6908808"/>
            <a:ext cx="8119963" cy="470512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4504108" y="6908808"/>
            <a:ext cx="8119963" cy="47051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1010425" y="6810291"/>
            <a:ext cx="8119963" cy="47051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762" y="6648683"/>
            <a:ext cx="202317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EVM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16200000" flipH="1">
            <a:off x="8600006" y="7495615"/>
            <a:ext cx="682752" cy="61447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10800000">
            <a:off x="5815584" y="11497168"/>
            <a:ext cx="768096" cy="85344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>
            <a:off x="1828800" y="11478256"/>
            <a:ext cx="768096" cy="85344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6984012" y="7056584"/>
            <a:ext cx="1529450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in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31520" y="11217597"/>
            <a:ext cx="2926080" cy="109814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in_proc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2255" y="11377709"/>
            <a:ext cx="3222221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out_proc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6915994" y="9371869"/>
            <a:ext cx="1811578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out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29" name="Isosceles Triangle 28"/>
          <p:cNvSpPr>
            <a:spLocks noChangeAspect="1"/>
          </p:cNvSpPr>
          <p:nvPr/>
        </p:nvSpPr>
        <p:spPr>
          <a:xfrm rot="5400000">
            <a:off x="8481739" y="9515924"/>
            <a:ext cx="853440" cy="53766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4023360" y="31292800"/>
            <a:ext cx="36210240" cy="4876800"/>
          </a:xfrm>
          <a:prstGeom prst="roundRect">
            <a:avLst>
              <a:gd name="adj" fmla="val 800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>
            <a:spLocks noChangeAspect="1"/>
          </p:cNvSpPr>
          <p:nvPr/>
        </p:nvSpPr>
        <p:spPr>
          <a:xfrm rot="10800000">
            <a:off x="7078488" y="30453312"/>
            <a:ext cx="637277" cy="70808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41"/>
          <p:cNvSpPr>
            <a:spLocks noChangeAspect="1"/>
          </p:cNvSpPr>
          <p:nvPr/>
        </p:nvSpPr>
        <p:spPr>
          <a:xfrm>
            <a:off x="5120640" y="30480000"/>
            <a:ext cx="614477" cy="68275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>
            <a:spLocks noChangeAspect="1"/>
          </p:cNvSpPr>
          <p:nvPr/>
        </p:nvSpPr>
        <p:spPr>
          <a:xfrm rot="10800000">
            <a:off x="17678381" y="30504320"/>
            <a:ext cx="637277" cy="70808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>
            <a:spLocks noChangeAspect="1"/>
          </p:cNvSpPr>
          <p:nvPr/>
        </p:nvSpPr>
        <p:spPr>
          <a:xfrm>
            <a:off x="20559979" y="30480000"/>
            <a:ext cx="614477" cy="68275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6611885" y="31226709"/>
            <a:ext cx="2377439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</a:t>
            </a:r>
            <a:r>
              <a:rPr lang="en-US" sz="5000" baseline="-25000" dirty="0" err="1" smtClean="0">
                <a:latin typeface="Consolas" pitchFamily="49" charset="0"/>
              </a:rPr>
              <a:t>evm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16824962" y="31292800"/>
            <a:ext cx="2613080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</a:t>
            </a:r>
            <a:r>
              <a:rPr lang="en-US" sz="5000" baseline="-25000" dirty="0" err="1" smtClean="0">
                <a:latin typeface="Consolas" pitchFamily="49" charset="0"/>
              </a:rPr>
              <a:t>exec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20116807" y="31249819"/>
            <a:ext cx="3003499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</a:t>
            </a:r>
            <a:r>
              <a:rPr lang="en-US" sz="5000" baseline="-25000" dirty="0" err="1" smtClean="0">
                <a:latin typeface="Consolas" pitchFamily="49" charset="0"/>
              </a:rPr>
              <a:t>exec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4588795" y="31213504"/>
            <a:ext cx="2730099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</a:t>
            </a:r>
            <a:r>
              <a:rPr lang="en-US" sz="5000" baseline="-25000" dirty="0" err="1" smtClean="0">
                <a:latin typeface="Consolas" pitchFamily="49" charset="0"/>
              </a:rPr>
              <a:t>evm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586625" y="6908800"/>
            <a:ext cx="167051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BU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53" name="Isosceles Triangle 52"/>
          <p:cNvSpPr>
            <a:spLocks noChangeAspect="1"/>
          </p:cNvSpPr>
          <p:nvPr/>
        </p:nvSpPr>
        <p:spPr>
          <a:xfrm rot="5400000" flipH="1">
            <a:off x="23784595" y="7755743"/>
            <a:ext cx="682752" cy="61447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 rot="10800000">
            <a:off x="29953925" y="11757291"/>
            <a:ext cx="768096" cy="85344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>
            <a:spLocks noChangeAspect="1"/>
          </p:cNvSpPr>
          <p:nvPr/>
        </p:nvSpPr>
        <p:spPr>
          <a:xfrm rot="16200000">
            <a:off x="32661821" y="7764272"/>
            <a:ext cx="853440" cy="768096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>
            <a:spLocks noChangeAspect="1"/>
          </p:cNvSpPr>
          <p:nvPr/>
        </p:nvSpPr>
        <p:spPr>
          <a:xfrm>
            <a:off x="24415495" y="7587656"/>
            <a:ext cx="1529450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in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869861" y="10617160"/>
            <a:ext cx="2926080" cy="109814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in_proc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743535" y="10617160"/>
            <a:ext cx="3222221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out_proc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59" name="TextBox 58"/>
          <p:cNvSpPr txBox="1">
            <a:spLocks noChangeAspect="1"/>
          </p:cNvSpPr>
          <p:nvPr/>
        </p:nvSpPr>
        <p:spPr>
          <a:xfrm>
            <a:off x="24317491" y="9804360"/>
            <a:ext cx="1811578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out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60" name="Isosceles Triangle 59"/>
          <p:cNvSpPr>
            <a:spLocks noChangeAspect="1"/>
          </p:cNvSpPr>
          <p:nvPr/>
        </p:nvSpPr>
        <p:spPr>
          <a:xfrm rot="16200000" flipH="1">
            <a:off x="23673706" y="10032457"/>
            <a:ext cx="853440" cy="53766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1010425" y="6908800"/>
            <a:ext cx="167051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RU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63" name="Isosceles Triangle 62"/>
          <p:cNvSpPr>
            <a:spLocks noChangeAspect="1"/>
          </p:cNvSpPr>
          <p:nvPr/>
        </p:nvSpPr>
        <p:spPr>
          <a:xfrm rot="16200000" flipH="1">
            <a:off x="19244664" y="7755743"/>
            <a:ext cx="682752" cy="61447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>
            <a:spLocks noChangeAspect="1"/>
          </p:cNvSpPr>
          <p:nvPr/>
        </p:nvSpPr>
        <p:spPr>
          <a:xfrm rot="10800000">
            <a:off x="15107021" y="11785600"/>
            <a:ext cx="768096" cy="85344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>
            <a:spLocks noChangeAspect="1"/>
          </p:cNvSpPr>
          <p:nvPr/>
        </p:nvSpPr>
        <p:spPr>
          <a:xfrm>
            <a:off x="12435840" y="11738379"/>
            <a:ext cx="768096" cy="85344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>
            <a:spLocks noChangeAspect="1"/>
          </p:cNvSpPr>
          <p:nvPr/>
        </p:nvSpPr>
        <p:spPr>
          <a:xfrm>
            <a:off x="17907583" y="7501405"/>
            <a:ext cx="1529450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in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338560" y="10160003"/>
            <a:ext cx="2926080" cy="109814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in_proc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009743" y="10160003"/>
            <a:ext cx="3222221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out_proc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69" name="TextBox 68"/>
          <p:cNvSpPr txBox="1">
            <a:spLocks noChangeAspect="1"/>
          </p:cNvSpPr>
          <p:nvPr/>
        </p:nvSpPr>
        <p:spPr>
          <a:xfrm>
            <a:off x="17795232" y="9581235"/>
            <a:ext cx="1811578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out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70" name="Isosceles Triangle 69"/>
          <p:cNvSpPr>
            <a:spLocks noChangeAspect="1"/>
          </p:cNvSpPr>
          <p:nvPr/>
        </p:nvSpPr>
        <p:spPr>
          <a:xfrm rot="5400000">
            <a:off x="19126397" y="9776041"/>
            <a:ext cx="853440" cy="53766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4180159" y="6908800"/>
            <a:ext cx="167051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PT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3" name="Isosceles Triangle 72"/>
          <p:cNvSpPr>
            <a:spLocks noChangeAspect="1"/>
          </p:cNvSpPr>
          <p:nvPr/>
        </p:nvSpPr>
        <p:spPr>
          <a:xfrm rot="16200000" flipH="1">
            <a:off x="42414398" y="7755743"/>
            <a:ext cx="682752" cy="61447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74" name="Isosceles Triangle 73"/>
          <p:cNvSpPr>
            <a:spLocks noChangeAspect="1"/>
          </p:cNvSpPr>
          <p:nvPr/>
        </p:nvSpPr>
        <p:spPr>
          <a:xfrm rot="10800000">
            <a:off x="39629976" y="11757291"/>
            <a:ext cx="768096" cy="85344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>
            <a:spLocks noChangeAspect="1"/>
          </p:cNvSpPr>
          <p:nvPr/>
        </p:nvSpPr>
        <p:spPr>
          <a:xfrm>
            <a:off x="35731858" y="11738379"/>
            <a:ext cx="768096" cy="85344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>
            <a:spLocks noChangeAspect="1"/>
          </p:cNvSpPr>
          <p:nvPr/>
        </p:nvSpPr>
        <p:spPr>
          <a:xfrm>
            <a:off x="42096972" y="6762525"/>
            <a:ext cx="1529450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in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747200" y="10160003"/>
            <a:ext cx="2926080" cy="109814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in_proc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404802" y="10160003"/>
            <a:ext cx="3222221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out_proc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79" name="TextBox 78"/>
          <p:cNvSpPr txBox="1">
            <a:spLocks noChangeAspect="1"/>
          </p:cNvSpPr>
          <p:nvPr/>
        </p:nvSpPr>
        <p:spPr>
          <a:xfrm>
            <a:off x="42161952" y="10566403"/>
            <a:ext cx="1811578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out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80" name="Isosceles Triangle 79"/>
          <p:cNvSpPr>
            <a:spLocks noChangeAspect="1"/>
          </p:cNvSpPr>
          <p:nvPr/>
        </p:nvSpPr>
        <p:spPr>
          <a:xfrm rot="5400000">
            <a:off x="42296131" y="9776041"/>
            <a:ext cx="853440" cy="53766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906892" y="22339675"/>
            <a:ext cx="4139138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Executive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83" name="Isosceles Triangle 82"/>
          <p:cNvSpPr>
            <a:spLocks noChangeAspect="1"/>
          </p:cNvSpPr>
          <p:nvPr/>
        </p:nvSpPr>
        <p:spPr>
          <a:xfrm flipV="1">
            <a:off x="18332333" y="21526869"/>
            <a:ext cx="614477" cy="68275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84" name="Isosceles Triangle 83"/>
          <p:cNvSpPr>
            <a:spLocks noChangeAspect="1"/>
          </p:cNvSpPr>
          <p:nvPr/>
        </p:nvSpPr>
        <p:spPr>
          <a:xfrm rot="10800000">
            <a:off x="16791730" y="27188160"/>
            <a:ext cx="768096" cy="85344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>
            <a:spLocks noChangeAspect="1"/>
          </p:cNvSpPr>
          <p:nvPr/>
        </p:nvSpPr>
        <p:spPr>
          <a:xfrm>
            <a:off x="21529070" y="27130283"/>
            <a:ext cx="768096" cy="85344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>
            <a:spLocks noChangeAspect="1"/>
          </p:cNvSpPr>
          <p:nvPr/>
        </p:nvSpPr>
        <p:spPr>
          <a:xfrm>
            <a:off x="17689481" y="22302749"/>
            <a:ext cx="1529450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in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615558" y="26007565"/>
            <a:ext cx="2926080" cy="109814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in_proc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512079" y="25850995"/>
            <a:ext cx="3222221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err="1" smtClean="0">
                <a:latin typeface="Consolas" pitchFamily="49" charset="0"/>
              </a:rPr>
              <a:t>out_proc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89" name="TextBox 88"/>
          <p:cNvSpPr txBox="1">
            <a:spLocks noChangeAspect="1"/>
          </p:cNvSpPr>
          <p:nvPr/>
        </p:nvSpPr>
        <p:spPr>
          <a:xfrm>
            <a:off x="22355750" y="22352003"/>
            <a:ext cx="1811578" cy="1098148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out</a:t>
            </a:r>
            <a:endParaRPr lang="en-US" sz="4000" baseline="-25000" dirty="0">
              <a:latin typeface="Consolas" pitchFamily="49" charset="0"/>
            </a:endParaRPr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>
            <a:off x="22839058" y="21617957"/>
            <a:ext cx="768096" cy="597408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>
            <a:spLocks noChangeAspect="1"/>
          </p:cNvSpPr>
          <p:nvPr/>
        </p:nvSpPr>
        <p:spPr>
          <a:xfrm>
            <a:off x="4023367" y="34837019"/>
            <a:ext cx="4139138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Processor</a:t>
            </a:r>
            <a:endParaRPr lang="en-US" sz="5000" dirty="0">
              <a:latin typeface="Consolas" pitchFamily="49" charset="0"/>
            </a:endParaRPr>
          </a:p>
        </p:txBody>
      </p:sp>
      <p:cxnSp>
        <p:nvCxnSpPr>
          <p:cNvPr id="112" name="Elbow Connector 111"/>
          <p:cNvCxnSpPr>
            <a:stCxn id="9" idx="0"/>
          </p:cNvCxnSpPr>
          <p:nvPr/>
        </p:nvCxnSpPr>
        <p:spPr>
          <a:xfrm rot="5400000">
            <a:off x="-3325244" y="20796499"/>
            <a:ext cx="17970779" cy="10789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42" idx="0"/>
            <a:endCxn id="10" idx="3"/>
          </p:cNvCxnSpPr>
          <p:nvPr/>
        </p:nvCxnSpPr>
        <p:spPr>
          <a:xfrm rot="16200000" flipV="1">
            <a:off x="-5253779" y="19798336"/>
            <a:ext cx="18148304" cy="3215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84" idx="0"/>
            <a:endCxn id="43" idx="3"/>
          </p:cNvCxnSpPr>
          <p:nvPr/>
        </p:nvCxnSpPr>
        <p:spPr>
          <a:xfrm rot="16200000" flipH="1">
            <a:off x="16355051" y="28862334"/>
            <a:ext cx="2462715" cy="8212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44" idx="0"/>
            <a:endCxn id="85" idx="3"/>
          </p:cNvCxnSpPr>
          <p:nvPr/>
        </p:nvCxnSpPr>
        <p:spPr>
          <a:xfrm rot="5400000" flipH="1" flipV="1">
            <a:off x="20142030" y="28708916"/>
            <a:ext cx="2496277" cy="1045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>
            <a:spLocks noChangeAspect="1"/>
          </p:cNvSpPr>
          <p:nvPr/>
        </p:nvSpPr>
        <p:spPr>
          <a:xfrm rot="10800000">
            <a:off x="10990723" y="30519414"/>
            <a:ext cx="637277" cy="70808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9463262" y="30546096"/>
            <a:ext cx="614477" cy="68275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>
            <a:spLocks noChangeAspect="1"/>
          </p:cNvSpPr>
          <p:nvPr/>
        </p:nvSpPr>
        <p:spPr>
          <a:xfrm>
            <a:off x="10524127" y="31292800"/>
            <a:ext cx="2141797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</a:t>
            </a:r>
            <a:r>
              <a:rPr lang="en-US" sz="5000" baseline="-25000" dirty="0" err="1" smtClean="0">
                <a:latin typeface="Consolas" pitchFamily="49" charset="0"/>
              </a:rPr>
              <a:t>ru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31" name="TextBox 130"/>
          <p:cNvSpPr txBox="1">
            <a:spLocks noChangeAspect="1"/>
          </p:cNvSpPr>
          <p:nvPr/>
        </p:nvSpPr>
        <p:spPr>
          <a:xfrm>
            <a:off x="8538290" y="31279600"/>
            <a:ext cx="2494457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</a:t>
            </a:r>
            <a:r>
              <a:rPr lang="en-US" sz="5000" baseline="-25000" dirty="0" err="1" smtClean="0">
                <a:latin typeface="Consolas" pitchFamily="49" charset="0"/>
              </a:rPr>
              <a:t>ru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36" name="Isosceles Triangle 135"/>
          <p:cNvSpPr>
            <a:spLocks noChangeAspect="1"/>
          </p:cNvSpPr>
          <p:nvPr/>
        </p:nvSpPr>
        <p:spPr>
          <a:xfrm rot="10800000">
            <a:off x="30093163" y="30519414"/>
            <a:ext cx="637277" cy="70808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137" name="Isosceles Triangle 136"/>
          <p:cNvSpPr>
            <a:spLocks noChangeAspect="1"/>
          </p:cNvSpPr>
          <p:nvPr/>
        </p:nvSpPr>
        <p:spPr>
          <a:xfrm>
            <a:off x="28135315" y="30546096"/>
            <a:ext cx="614477" cy="68275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>
            <a:spLocks noChangeAspect="1"/>
          </p:cNvSpPr>
          <p:nvPr/>
        </p:nvSpPr>
        <p:spPr>
          <a:xfrm>
            <a:off x="29626567" y="31292800"/>
            <a:ext cx="2141797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</a:t>
            </a:r>
            <a:r>
              <a:rPr lang="en-US" sz="5000" baseline="-25000" dirty="0" err="1" smtClean="0">
                <a:latin typeface="Consolas" pitchFamily="49" charset="0"/>
              </a:rPr>
              <a:t>bu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39" name="TextBox 138"/>
          <p:cNvSpPr txBox="1">
            <a:spLocks noChangeAspect="1"/>
          </p:cNvSpPr>
          <p:nvPr/>
        </p:nvSpPr>
        <p:spPr>
          <a:xfrm>
            <a:off x="27210338" y="31279600"/>
            <a:ext cx="2494457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</a:t>
            </a:r>
            <a:r>
              <a:rPr lang="en-US" sz="5000" baseline="-25000" dirty="0" err="1" smtClean="0">
                <a:latin typeface="Consolas" pitchFamily="49" charset="0"/>
              </a:rPr>
              <a:t>bu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40" name="Isosceles Triangle 139"/>
          <p:cNvSpPr>
            <a:spLocks noChangeAspect="1"/>
          </p:cNvSpPr>
          <p:nvPr/>
        </p:nvSpPr>
        <p:spPr>
          <a:xfrm rot="10800000">
            <a:off x="37774123" y="30519414"/>
            <a:ext cx="637277" cy="70808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141" name="Isosceles Triangle 140"/>
          <p:cNvSpPr>
            <a:spLocks noChangeAspect="1"/>
          </p:cNvSpPr>
          <p:nvPr/>
        </p:nvSpPr>
        <p:spPr>
          <a:xfrm>
            <a:off x="35816275" y="30546096"/>
            <a:ext cx="614477" cy="68275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>
            <a:spLocks noChangeAspect="1"/>
          </p:cNvSpPr>
          <p:nvPr/>
        </p:nvSpPr>
        <p:spPr>
          <a:xfrm>
            <a:off x="37307527" y="31292800"/>
            <a:ext cx="2141797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</a:t>
            </a:r>
            <a:r>
              <a:rPr lang="en-US" sz="5000" baseline="-25000" dirty="0" err="1" smtClean="0">
                <a:latin typeface="Consolas" pitchFamily="49" charset="0"/>
              </a:rPr>
              <a:t>pt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43" name="TextBox 142"/>
          <p:cNvSpPr txBox="1">
            <a:spLocks noChangeAspect="1"/>
          </p:cNvSpPr>
          <p:nvPr/>
        </p:nvSpPr>
        <p:spPr>
          <a:xfrm>
            <a:off x="34891298" y="31279600"/>
            <a:ext cx="2494457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</a:t>
            </a:r>
            <a:r>
              <a:rPr lang="en-US" sz="5000" baseline="-25000" dirty="0" err="1" smtClean="0">
                <a:latin typeface="Consolas" pitchFamily="49" charset="0"/>
              </a:rPr>
              <a:t>pt</a:t>
            </a:r>
            <a:endParaRPr lang="en-US" sz="5000" baseline="-25000" dirty="0">
              <a:latin typeface="Consolas" pitchFamily="49" charset="0"/>
            </a:endParaRPr>
          </a:p>
        </p:txBody>
      </p:sp>
      <p:cxnSp>
        <p:nvCxnSpPr>
          <p:cNvPr id="145" name="Elbow Connector 144"/>
          <p:cNvCxnSpPr>
            <a:stCxn id="129" idx="0"/>
            <a:endCxn id="65" idx="3"/>
          </p:cNvCxnSpPr>
          <p:nvPr/>
        </p:nvCxnSpPr>
        <p:spPr>
          <a:xfrm rot="5400000" flipH="1" flipV="1">
            <a:off x="2318063" y="20044277"/>
            <a:ext cx="17954277" cy="30493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64" idx="0"/>
          </p:cNvCxnSpPr>
          <p:nvPr/>
        </p:nvCxnSpPr>
        <p:spPr>
          <a:xfrm rot="5400000">
            <a:off x="3397675" y="18385372"/>
            <a:ext cx="17839728" cy="6347069"/>
          </a:xfrm>
          <a:prstGeom prst="bentConnector3">
            <a:avLst>
              <a:gd name="adj1" fmla="val 417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54" idx="0"/>
          </p:cNvCxnSpPr>
          <p:nvPr/>
        </p:nvCxnSpPr>
        <p:spPr>
          <a:xfrm rot="16200000" flipH="1">
            <a:off x="25679682" y="17269021"/>
            <a:ext cx="12992469" cy="367588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/>
          <p:nvPr/>
        </p:nvCxnSpPr>
        <p:spPr>
          <a:xfrm rot="5400000">
            <a:off x="29755646" y="26259362"/>
            <a:ext cx="4916208" cy="3603878"/>
          </a:xfrm>
          <a:prstGeom prst="bentConnector3">
            <a:avLst>
              <a:gd name="adj1" fmla="val 69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41" idx="0"/>
            <a:endCxn id="75" idx="3"/>
          </p:cNvCxnSpPr>
          <p:nvPr/>
        </p:nvCxnSpPr>
        <p:spPr>
          <a:xfrm rot="16200000" flipV="1">
            <a:off x="27142583" y="21565161"/>
            <a:ext cx="17954277" cy="76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74" idx="0"/>
            <a:endCxn id="140" idx="3"/>
          </p:cNvCxnSpPr>
          <p:nvPr/>
        </p:nvCxnSpPr>
        <p:spPr>
          <a:xfrm rot="5400000">
            <a:off x="30099066" y="20604441"/>
            <a:ext cx="17908677" cy="19212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hape 190"/>
          <p:cNvCxnSpPr>
            <a:stCxn id="29" idx="0"/>
          </p:cNvCxnSpPr>
          <p:nvPr/>
        </p:nvCxnSpPr>
        <p:spPr>
          <a:xfrm>
            <a:off x="9177293" y="9784760"/>
            <a:ext cx="1429747" cy="8503248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>
            <a:off x="12801600" y="18288000"/>
            <a:ext cx="5852160" cy="84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5400000">
            <a:off x="17005065" y="19878174"/>
            <a:ext cx="3238869" cy="58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1" name="Shape 200"/>
          <p:cNvCxnSpPr>
            <a:stCxn id="70" idx="0"/>
            <a:endCxn id="83" idx="4"/>
          </p:cNvCxnSpPr>
          <p:nvPr/>
        </p:nvCxnSpPr>
        <p:spPr>
          <a:xfrm flipH="1">
            <a:off x="18946817" y="10044880"/>
            <a:ext cx="875141" cy="11481995"/>
          </a:xfrm>
          <a:prstGeom prst="bentConnector4">
            <a:avLst>
              <a:gd name="adj1" fmla="val -125383"/>
              <a:gd name="adj2" fmla="val 5130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hape 204"/>
          <p:cNvCxnSpPr>
            <a:stCxn id="63" idx="3"/>
            <a:endCxn id="90" idx="0"/>
          </p:cNvCxnSpPr>
          <p:nvPr/>
        </p:nvCxnSpPr>
        <p:spPr>
          <a:xfrm>
            <a:off x="19893279" y="8062984"/>
            <a:ext cx="3329827" cy="13554981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hape 208"/>
          <p:cNvCxnSpPr>
            <a:stCxn id="90" idx="2"/>
            <a:endCxn id="8" idx="3"/>
          </p:cNvCxnSpPr>
          <p:nvPr/>
        </p:nvCxnSpPr>
        <p:spPr>
          <a:xfrm rot="5400000" flipH="1">
            <a:off x="8837586" y="8213902"/>
            <a:ext cx="14412512" cy="13590437"/>
          </a:xfrm>
          <a:prstGeom prst="bentConnector4">
            <a:avLst>
              <a:gd name="adj1" fmla="val -8459"/>
              <a:gd name="adj2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90" idx="5"/>
            <a:endCxn id="53" idx="3"/>
          </p:cNvCxnSpPr>
          <p:nvPr/>
        </p:nvCxnSpPr>
        <p:spPr>
          <a:xfrm flipV="1">
            <a:off x="23415130" y="8062976"/>
            <a:ext cx="403603" cy="13853685"/>
          </a:xfrm>
          <a:prstGeom prst="bentConnector3">
            <a:avLst>
              <a:gd name="adj1" fmla="val -92801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hape 215"/>
          <p:cNvCxnSpPr>
            <a:stCxn id="55" idx="3"/>
            <a:endCxn id="137" idx="0"/>
          </p:cNvCxnSpPr>
          <p:nvPr/>
        </p:nvCxnSpPr>
        <p:spPr>
          <a:xfrm flipH="1">
            <a:off x="28442554" y="8148328"/>
            <a:ext cx="5030035" cy="22397776"/>
          </a:xfrm>
          <a:prstGeom prst="bentConnector4">
            <a:avLst>
              <a:gd name="adj1" fmla="val -8594"/>
              <a:gd name="adj2" fmla="val 509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046725" y="2844800"/>
            <a:ext cx="585216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Wait, ∞</a:t>
            </a:r>
            <a:endParaRPr lang="en-US" sz="7000" dirty="0"/>
          </a:p>
        </p:txBody>
      </p:sp>
      <p:sp>
        <p:nvSpPr>
          <p:cNvPr id="3" name="Oval 2"/>
          <p:cNvSpPr/>
          <p:nvPr/>
        </p:nvSpPr>
        <p:spPr>
          <a:xfrm>
            <a:off x="1463040" y="10972805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S1, T1</a:t>
            </a:r>
            <a:endParaRPr lang="en-US" sz="7000" dirty="0"/>
          </a:p>
        </p:txBody>
      </p:sp>
      <p:sp>
        <p:nvSpPr>
          <p:cNvPr id="4" name="Oval 3"/>
          <p:cNvSpPr/>
          <p:nvPr/>
        </p:nvSpPr>
        <p:spPr>
          <a:xfrm>
            <a:off x="15727680" y="10972805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S2, T2</a:t>
            </a:r>
            <a:endParaRPr lang="en-US" sz="7000" dirty="0"/>
          </a:p>
        </p:txBody>
      </p:sp>
      <p:sp>
        <p:nvSpPr>
          <p:cNvPr id="5" name="Oval 4"/>
          <p:cNvSpPr/>
          <p:nvPr/>
        </p:nvSpPr>
        <p:spPr>
          <a:xfrm>
            <a:off x="8778240" y="17475200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S3, T3</a:t>
            </a:r>
            <a:endParaRPr lang="en-US" sz="7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"/>
            <a:ext cx="2423925" cy="1959923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dirty="0" smtClean="0"/>
              <a:t>RU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34720" y="2438419"/>
            <a:ext cx="9144000" cy="15255870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u="sng" dirty="0" smtClean="0"/>
              <a:t>States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S1: </a:t>
            </a:r>
            <a:r>
              <a:rPr lang="en-US" sz="6000" dirty="0" err="1" smtClean="0"/>
              <a:t>Fill_Pair_Fifo</a:t>
            </a:r>
            <a:endParaRPr lang="en-US" sz="6000" dirty="0" smtClean="0"/>
          </a:p>
          <a:p>
            <a:r>
              <a:rPr lang="en-US" sz="6000" dirty="0" smtClean="0"/>
              <a:t>S2: </a:t>
            </a:r>
            <a:r>
              <a:rPr lang="en-US" sz="6000" dirty="0" err="1" smtClean="0"/>
              <a:t>Fill_Request_Fifo</a:t>
            </a:r>
            <a:endParaRPr lang="en-US" sz="6000" dirty="0" smtClean="0"/>
          </a:p>
          <a:p>
            <a:r>
              <a:rPr lang="en-US" sz="6000" dirty="0" smtClean="0"/>
              <a:t>S3: Sending</a:t>
            </a:r>
          </a:p>
          <a:p>
            <a:endParaRPr lang="en-US" sz="6000" dirty="0" smtClean="0"/>
          </a:p>
          <a:p>
            <a:r>
              <a:rPr lang="en-US" sz="6000" u="sng" dirty="0" smtClean="0"/>
              <a:t>Input Events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?Event1: ?</a:t>
            </a:r>
            <a:r>
              <a:rPr lang="en-US" sz="6000" dirty="0" err="1" smtClean="0"/>
              <a:t>ru_readout</a:t>
            </a:r>
            <a:endParaRPr lang="en-US" sz="6000" dirty="0" smtClean="0"/>
          </a:p>
          <a:p>
            <a:r>
              <a:rPr lang="en-US" sz="6000" dirty="0" smtClean="0"/>
              <a:t>?Event2: ?</a:t>
            </a:r>
            <a:r>
              <a:rPr lang="en-US" sz="6000" dirty="0" err="1" smtClean="0"/>
              <a:t>ru_send</a:t>
            </a:r>
            <a:endParaRPr lang="en-US" sz="6000" dirty="0" smtClean="0"/>
          </a:p>
          <a:p>
            <a:endParaRPr lang="en-US" sz="6000" dirty="0"/>
          </a:p>
          <a:p>
            <a:r>
              <a:rPr lang="en-US" sz="6000" u="sng" dirty="0" smtClean="0"/>
              <a:t>Conditions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C1: </a:t>
            </a:r>
            <a:r>
              <a:rPr lang="en-US" sz="6000" dirty="0" err="1" smtClean="0"/>
              <a:t>sendQueue</a:t>
            </a:r>
            <a:r>
              <a:rPr lang="en-US" sz="6000" dirty="0" smtClean="0"/>
              <a:t> == empty</a:t>
            </a:r>
          </a:p>
          <a:p>
            <a:r>
              <a:rPr lang="en-US" sz="6000" dirty="0" smtClean="0"/>
              <a:t>C2: </a:t>
            </a:r>
            <a:r>
              <a:rPr lang="en-US" sz="6000" dirty="0" err="1" smtClean="0"/>
              <a:t>sendQueue</a:t>
            </a:r>
            <a:r>
              <a:rPr lang="en-US" sz="6000" dirty="0" smtClean="0"/>
              <a:t> != empty</a:t>
            </a:r>
          </a:p>
          <a:p>
            <a:endParaRPr lang="en-US" sz="6000" dirty="0"/>
          </a:p>
          <a:p>
            <a:r>
              <a:rPr lang="en-US" sz="6000" u="sng" dirty="0" smtClean="0"/>
              <a:t>Output Events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!output1: !</a:t>
            </a:r>
            <a:r>
              <a:rPr lang="en-US" sz="6000" dirty="0" err="1" smtClean="0"/>
              <a:t>bu_cache</a:t>
            </a:r>
            <a:endParaRPr lang="en-US" sz="6000" dirty="0" smtClean="0"/>
          </a:p>
          <a:p>
            <a:endParaRPr lang="en-US" sz="6000" u="sng" dirty="0" smtClean="0"/>
          </a:p>
        </p:txBody>
      </p:sp>
      <p:cxnSp>
        <p:nvCxnSpPr>
          <p:cNvPr id="8" name="Shape 7"/>
          <p:cNvCxnSpPr>
            <a:stCxn id="3" idx="1"/>
            <a:endCxn id="2" idx="2"/>
          </p:cNvCxnSpPr>
          <p:nvPr/>
        </p:nvCxnSpPr>
        <p:spPr>
          <a:xfrm rot="5400000" flipH="1" flipV="1">
            <a:off x="1470126" y="4753296"/>
            <a:ext cx="7265893" cy="58873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2" idx="3"/>
            <a:endCxn id="3" idx="6"/>
          </p:cNvCxnSpPr>
          <p:nvPr/>
        </p:nvCxnSpPr>
        <p:spPr>
          <a:xfrm rot="5400000">
            <a:off x="3927908" y="7216146"/>
            <a:ext cx="7265893" cy="2685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30"/>
          <p:cNvCxnSpPr>
            <a:stCxn id="2" idx="6"/>
            <a:endCxn id="4" idx="7"/>
          </p:cNvCxnSpPr>
          <p:nvPr/>
        </p:nvCxnSpPr>
        <p:spPr>
          <a:xfrm>
            <a:off x="13898902" y="4064014"/>
            <a:ext cx="5887349" cy="726589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4" idx="2"/>
            <a:endCxn id="2" idx="5"/>
          </p:cNvCxnSpPr>
          <p:nvPr/>
        </p:nvCxnSpPr>
        <p:spPr>
          <a:xfrm rot="10800000">
            <a:off x="13041859" y="4926131"/>
            <a:ext cx="2685830" cy="726589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3" idx="3"/>
            <a:endCxn id="5" idx="2"/>
          </p:cNvCxnSpPr>
          <p:nvPr/>
        </p:nvCxnSpPr>
        <p:spPr>
          <a:xfrm rot="16200000" flipH="1">
            <a:off x="2648686" y="12564835"/>
            <a:ext cx="5640293" cy="66188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4" idx="4"/>
            <a:endCxn id="5" idx="6"/>
          </p:cNvCxnSpPr>
          <p:nvPr/>
        </p:nvCxnSpPr>
        <p:spPr>
          <a:xfrm rot="5400000">
            <a:off x="13177525" y="13766811"/>
            <a:ext cx="5283200" cy="45720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5"/>
            <a:endCxn id="5" idx="4"/>
          </p:cNvCxnSpPr>
          <p:nvPr/>
        </p:nvCxnSpPr>
        <p:spPr>
          <a:xfrm rot="5400000">
            <a:off x="11817710" y="18894518"/>
            <a:ext cx="357093" cy="1681109"/>
          </a:xfrm>
          <a:prstGeom prst="curvedConnector3">
            <a:avLst>
              <a:gd name="adj1" fmla="val 441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7849165">
            <a:off x="5865393" y="8279859"/>
            <a:ext cx="3446065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/>
              <a:t>?</a:t>
            </a:r>
            <a:r>
              <a:rPr lang="en-US" sz="6000" dirty="0" smtClean="0"/>
              <a:t>Event1</a:t>
            </a:r>
            <a:endParaRPr lang="en-US" sz="6000" dirty="0"/>
          </a:p>
        </p:txBody>
      </p:sp>
      <p:sp>
        <p:nvSpPr>
          <p:cNvPr id="16" name="TextBox 15"/>
          <p:cNvSpPr txBox="1"/>
          <p:nvPr/>
        </p:nvSpPr>
        <p:spPr>
          <a:xfrm rot="2439683">
            <a:off x="16187347" y="4424034"/>
            <a:ext cx="3446065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?Event2</a:t>
            </a:r>
            <a:endParaRPr lang="en-US" sz="6000" dirty="0"/>
          </a:p>
        </p:txBody>
      </p:sp>
      <p:cxnSp>
        <p:nvCxnSpPr>
          <p:cNvPr id="17" name="Straight Arrow Connector 16"/>
          <p:cNvCxnSpPr>
            <a:stCxn id="5" idx="0"/>
            <a:endCxn id="2" idx="4"/>
          </p:cNvCxnSpPr>
          <p:nvPr/>
        </p:nvCxnSpPr>
        <p:spPr>
          <a:xfrm rot="16200000" flipV="1">
            <a:off x="4968245" y="11287771"/>
            <a:ext cx="12192000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256057">
            <a:off x="1541712" y="5361113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(C1), ()</a:t>
            </a:r>
            <a:endParaRPr lang="en-US" sz="60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9252" y="10983961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(C1), ()</a:t>
            </a:r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 rot="18256057">
            <a:off x="13657383" y="8266931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(C1), ()</a:t>
            </a:r>
            <a:endParaRPr lang="en-US" sz="6000" dirty="0"/>
          </a:p>
        </p:txBody>
      </p:sp>
      <p:sp>
        <p:nvSpPr>
          <p:cNvPr id="21" name="TextBox 20"/>
          <p:cNvSpPr txBox="1"/>
          <p:nvPr/>
        </p:nvSpPr>
        <p:spPr>
          <a:xfrm rot="1940393">
            <a:off x="3620396" y="18178472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(C2), ()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 rot="18256057">
            <a:off x="16217698" y="16801331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(C2), ()</a:t>
            </a:r>
            <a:endParaRPr lang="en-US" sz="6000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0" y="21281077"/>
            <a:ext cx="5841527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(C2), (!output1)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046725" y="2844800"/>
            <a:ext cx="585216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Wait, ∞</a:t>
            </a:r>
            <a:endParaRPr lang="en-US" sz="7000" dirty="0"/>
          </a:p>
        </p:txBody>
      </p:sp>
      <p:sp>
        <p:nvSpPr>
          <p:cNvPr id="3" name="Oval 2"/>
          <p:cNvSpPr/>
          <p:nvPr/>
        </p:nvSpPr>
        <p:spPr>
          <a:xfrm>
            <a:off x="1463040" y="10972805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S1, T1</a:t>
            </a:r>
            <a:endParaRPr lang="en-US" sz="7000" dirty="0"/>
          </a:p>
        </p:txBody>
      </p:sp>
      <p:sp>
        <p:nvSpPr>
          <p:cNvPr id="4" name="Oval 3"/>
          <p:cNvSpPr/>
          <p:nvPr/>
        </p:nvSpPr>
        <p:spPr>
          <a:xfrm>
            <a:off x="10607040" y="13411205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S2, T2</a:t>
            </a:r>
            <a:endParaRPr lang="en-US" sz="7000" dirty="0"/>
          </a:p>
        </p:txBody>
      </p:sp>
      <p:sp>
        <p:nvSpPr>
          <p:cNvPr id="6" name="TextBox 5"/>
          <p:cNvSpPr txBox="1"/>
          <p:nvPr/>
        </p:nvSpPr>
        <p:spPr>
          <a:xfrm>
            <a:off x="26" y="16"/>
            <a:ext cx="5699245" cy="1959923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dirty="0" smtClean="0"/>
              <a:t>Executive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5600" y="2438419"/>
            <a:ext cx="9144000" cy="13409211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u="sng" dirty="0" smtClean="0"/>
              <a:t>States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S1: </a:t>
            </a:r>
            <a:r>
              <a:rPr lang="en-US" sz="6000" dirty="0" err="1" smtClean="0"/>
              <a:t>Receive_Request</a:t>
            </a:r>
            <a:endParaRPr lang="en-US" sz="6000" dirty="0" smtClean="0"/>
          </a:p>
          <a:p>
            <a:r>
              <a:rPr lang="en-US" sz="6000" dirty="0" smtClean="0"/>
              <a:t>S2: Sending</a:t>
            </a:r>
          </a:p>
          <a:p>
            <a:endParaRPr lang="en-US" sz="6000" u="sng" dirty="0" smtClean="0"/>
          </a:p>
          <a:p>
            <a:r>
              <a:rPr lang="en-US" sz="6000" u="sng" dirty="0" smtClean="0"/>
              <a:t>Input Events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?Event1: ?request</a:t>
            </a:r>
          </a:p>
          <a:p>
            <a:endParaRPr lang="en-US" sz="6000" dirty="0"/>
          </a:p>
          <a:p>
            <a:r>
              <a:rPr lang="en-US" sz="6000" u="sng" dirty="0" smtClean="0"/>
              <a:t>Conditions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C1: </a:t>
            </a:r>
            <a:r>
              <a:rPr lang="en-US" sz="6000" dirty="0" err="1" smtClean="0"/>
              <a:t>sendQueue</a:t>
            </a:r>
            <a:r>
              <a:rPr lang="en-US" sz="6000" dirty="0" smtClean="0"/>
              <a:t> == empty</a:t>
            </a:r>
          </a:p>
          <a:p>
            <a:r>
              <a:rPr lang="en-US" sz="6000" dirty="0" smtClean="0"/>
              <a:t>C2: </a:t>
            </a:r>
            <a:r>
              <a:rPr lang="en-US" sz="6000" dirty="0" err="1" smtClean="0"/>
              <a:t>sendQueue</a:t>
            </a:r>
            <a:r>
              <a:rPr lang="en-US" sz="6000" dirty="0" smtClean="0"/>
              <a:t> != empty</a:t>
            </a:r>
          </a:p>
          <a:p>
            <a:endParaRPr lang="en-US" sz="6000" dirty="0"/>
          </a:p>
          <a:p>
            <a:r>
              <a:rPr lang="en-US" sz="6000" u="sng" dirty="0" smtClean="0"/>
              <a:t>Output Events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!output1: !send</a:t>
            </a:r>
          </a:p>
          <a:p>
            <a:endParaRPr lang="en-US" sz="6000" u="sng" dirty="0" smtClean="0"/>
          </a:p>
        </p:txBody>
      </p:sp>
      <p:cxnSp>
        <p:nvCxnSpPr>
          <p:cNvPr id="8" name="Shape 7"/>
          <p:cNvCxnSpPr>
            <a:stCxn id="3" idx="1"/>
            <a:endCxn id="2" idx="2"/>
          </p:cNvCxnSpPr>
          <p:nvPr/>
        </p:nvCxnSpPr>
        <p:spPr>
          <a:xfrm rot="5400000" flipH="1" flipV="1">
            <a:off x="1470126" y="4753296"/>
            <a:ext cx="7265893" cy="58873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2" idx="4"/>
            <a:endCxn id="3" idx="6"/>
          </p:cNvCxnSpPr>
          <p:nvPr/>
        </p:nvCxnSpPr>
        <p:spPr>
          <a:xfrm rot="5400000">
            <a:off x="5140960" y="6360160"/>
            <a:ext cx="6908800" cy="47548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405733">
            <a:off x="7083868" y="8945774"/>
            <a:ext cx="3446065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/>
              <a:t>?</a:t>
            </a:r>
            <a:r>
              <a:rPr lang="en-US" sz="6000" dirty="0" smtClean="0"/>
              <a:t>Event1</a:t>
            </a:r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 rot="18256057">
            <a:off x="1541712" y="5361113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(C1), ()</a:t>
            </a:r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 rot="1798083">
            <a:off x="5258707" y="14458855"/>
            <a:ext cx="2902339" cy="2329255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dirty="0" smtClean="0"/>
              <a:t>(C2), ()</a:t>
            </a:r>
            <a:endParaRPr lang="en-US" sz="6000" dirty="0"/>
          </a:p>
        </p:txBody>
      </p:sp>
      <p:cxnSp>
        <p:nvCxnSpPr>
          <p:cNvPr id="40" name="Curved Connector 39"/>
          <p:cNvCxnSpPr>
            <a:stCxn id="3" idx="4"/>
            <a:endCxn id="4" idx="4"/>
          </p:cNvCxnSpPr>
          <p:nvPr/>
        </p:nvCxnSpPr>
        <p:spPr>
          <a:xfrm rot="16200000" flipH="1">
            <a:off x="7193280" y="10058400"/>
            <a:ext cx="2438400" cy="9144000"/>
          </a:xfrm>
          <a:prstGeom prst="curvedConnector3">
            <a:avLst>
              <a:gd name="adj1" fmla="val 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44000" y="10972811"/>
            <a:ext cx="6132451" cy="1405925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dirty="0" smtClean="0"/>
              <a:t>(C2), (!output1)</a:t>
            </a:r>
            <a:endParaRPr lang="en-US" sz="6000" dirty="0"/>
          </a:p>
        </p:txBody>
      </p:sp>
      <p:cxnSp>
        <p:nvCxnSpPr>
          <p:cNvPr id="58" name="Curved Connector 57"/>
          <p:cNvCxnSpPr>
            <a:stCxn id="4" idx="1"/>
            <a:endCxn id="4" idx="0"/>
          </p:cNvCxnSpPr>
          <p:nvPr/>
        </p:nvCxnSpPr>
        <p:spPr>
          <a:xfrm rot="5400000" flipH="1" flipV="1">
            <a:off x="11965396" y="12749216"/>
            <a:ext cx="357093" cy="1681109"/>
          </a:xfrm>
          <a:prstGeom prst="curvedConnector3">
            <a:avLst>
              <a:gd name="adj1" fmla="val 441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6"/>
            <a:endCxn id="2" idx="6"/>
          </p:cNvCxnSpPr>
          <p:nvPr/>
        </p:nvCxnSpPr>
        <p:spPr>
          <a:xfrm flipH="1" flipV="1">
            <a:off x="13898885" y="4064005"/>
            <a:ext cx="1463040" cy="10566400"/>
          </a:xfrm>
          <a:prstGeom prst="curvedConnector3">
            <a:avLst>
              <a:gd name="adj1" fmla="val -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4985163">
            <a:off x="15488409" y="7297587"/>
            <a:ext cx="3657813" cy="1405925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dirty="0" smtClean="0"/>
              <a:t>(C1), ()</a:t>
            </a:r>
            <a:endParaRPr lang="en-U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046725" y="2844800"/>
            <a:ext cx="585216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Wait, ∞</a:t>
            </a:r>
            <a:endParaRPr lang="en-US" sz="7000" dirty="0"/>
          </a:p>
        </p:txBody>
      </p:sp>
      <p:sp>
        <p:nvSpPr>
          <p:cNvPr id="3" name="Oval 2"/>
          <p:cNvSpPr/>
          <p:nvPr/>
        </p:nvSpPr>
        <p:spPr>
          <a:xfrm>
            <a:off x="1463040" y="10972805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S1, T1</a:t>
            </a:r>
            <a:endParaRPr lang="en-US" sz="7000" dirty="0"/>
          </a:p>
        </p:txBody>
      </p:sp>
      <p:sp>
        <p:nvSpPr>
          <p:cNvPr id="4" name="Oval 3"/>
          <p:cNvSpPr/>
          <p:nvPr/>
        </p:nvSpPr>
        <p:spPr>
          <a:xfrm>
            <a:off x="10607040" y="13411205"/>
            <a:ext cx="475488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7000" dirty="0" smtClean="0"/>
              <a:t>S2, T2</a:t>
            </a:r>
            <a:endParaRPr lang="en-US" sz="7000" dirty="0"/>
          </a:p>
        </p:txBody>
      </p:sp>
      <p:sp>
        <p:nvSpPr>
          <p:cNvPr id="5" name="TextBox 4"/>
          <p:cNvSpPr txBox="1"/>
          <p:nvPr/>
        </p:nvSpPr>
        <p:spPr>
          <a:xfrm>
            <a:off x="9" y="16"/>
            <a:ext cx="8015584" cy="1959923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dirty="0" err="1" smtClean="0"/>
              <a:t>PeerTransport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45605" y="2438419"/>
            <a:ext cx="13898880" cy="15255870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u="sng" dirty="0" smtClean="0"/>
              <a:t>States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S1: Transmit</a:t>
            </a:r>
          </a:p>
          <a:p>
            <a:r>
              <a:rPr lang="en-US" sz="6000" dirty="0" smtClean="0"/>
              <a:t>S2: Sending</a:t>
            </a:r>
          </a:p>
          <a:p>
            <a:endParaRPr lang="en-US" sz="6000" u="sng" dirty="0" smtClean="0"/>
          </a:p>
          <a:p>
            <a:r>
              <a:rPr lang="en-US" sz="6000" u="sng" dirty="0" smtClean="0"/>
              <a:t>Input Events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?Event1: ?send</a:t>
            </a:r>
          </a:p>
          <a:p>
            <a:endParaRPr lang="en-US" sz="6000" dirty="0"/>
          </a:p>
          <a:p>
            <a:r>
              <a:rPr lang="en-US" sz="6000" u="sng" dirty="0" smtClean="0"/>
              <a:t>Conditions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C1: </a:t>
            </a:r>
            <a:r>
              <a:rPr lang="en-US" sz="6000" dirty="0" err="1" smtClean="0"/>
              <a:t>sendQueue</a:t>
            </a:r>
            <a:r>
              <a:rPr lang="en-US" sz="6000" dirty="0" smtClean="0"/>
              <a:t> == empty</a:t>
            </a:r>
          </a:p>
          <a:p>
            <a:r>
              <a:rPr lang="en-US" sz="6000" dirty="0" smtClean="0"/>
              <a:t>C2: </a:t>
            </a:r>
            <a:r>
              <a:rPr lang="en-US" sz="6000" dirty="0" err="1" smtClean="0"/>
              <a:t>sendQueue</a:t>
            </a:r>
            <a:r>
              <a:rPr lang="en-US" sz="6000" dirty="0" smtClean="0"/>
              <a:t> != empty</a:t>
            </a:r>
          </a:p>
          <a:p>
            <a:endParaRPr lang="en-US" sz="6000" dirty="0"/>
          </a:p>
          <a:p>
            <a:r>
              <a:rPr lang="en-US" sz="6000" u="sng" dirty="0" smtClean="0"/>
              <a:t>Output Events</a:t>
            </a:r>
            <a:r>
              <a:rPr lang="en-US" sz="6000" dirty="0" smtClean="0"/>
              <a:t>:</a:t>
            </a:r>
          </a:p>
          <a:p>
            <a:r>
              <a:rPr lang="en-US" sz="6000" dirty="0" smtClean="0"/>
              <a:t>Depends on the contents of the </a:t>
            </a:r>
            <a:r>
              <a:rPr lang="en-US" sz="6000" dirty="0" err="1" smtClean="0"/>
              <a:t>sendQueue</a:t>
            </a:r>
            <a:endParaRPr lang="en-US" sz="6000" dirty="0" smtClean="0"/>
          </a:p>
          <a:p>
            <a:r>
              <a:rPr lang="en-US" sz="6000" dirty="0" smtClean="0"/>
              <a:t>!output1: !transmit</a:t>
            </a:r>
          </a:p>
          <a:p>
            <a:endParaRPr lang="en-US" sz="6000" u="sng" dirty="0" smtClean="0"/>
          </a:p>
        </p:txBody>
      </p:sp>
      <p:cxnSp>
        <p:nvCxnSpPr>
          <p:cNvPr id="7" name="Shape 6"/>
          <p:cNvCxnSpPr>
            <a:stCxn id="3" idx="1"/>
            <a:endCxn id="2" idx="2"/>
          </p:cNvCxnSpPr>
          <p:nvPr/>
        </p:nvCxnSpPr>
        <p:spPr>
          <a:xfrm rot="5400000" flipH="1" flipV="1">
            <a:off x="1470126" y="4753296"/>
            <a:ext cx="7265893" cy="58873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stCxn id="2" idx="4"/>
            <a:endCxn id="3" idx="6"/>
          </p:cNvCxnSpPr>
          <p:nvPr/>
        </p:nvCxnSpPr>
        <p:spPr>
          <a:xfrm rot="5400000">
            <a:off x="5140960" y="6360160"/>
            <a:ext cx="6908800" cy="47548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405733">
            <a:off x="7083868" y="8945774"/>
            <a:ext cx="3446065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/>
              <a:t>?</a:t>
            </a:r>
            <a:r>
              <a:rPr lang="en-US" sz="6000" dirty="0" smtClean="0"/>
              <a:t>Event1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 rot="18256057">
            <a:off x="1541712" y="5361113"/>
            <a:ext cx="3068332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/>
              <a:t>(C1), ()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 rot="1798083">
            <a:off x="5258707" y="14458855"/>
            <a:ext cx="2902339" cy="2329255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dirty="0" smtClean="0"/>
              <a:t>(C2), ()</a:t>
            </a:r>
            <a:endParaRPr lang="en-US" sz="6000" dirty="0"/>
          </a:p>
        </p:txBody>
      </p:sp>
      <p:cxnSp>
        <p:nvCxnSpPr>
          <p:cNvPr id="12" name="Curved Connector 11"/>
          <p:cNvCxnSpPr>
            <a:stCxn id="3" idx="4"/>
            <a:endCxn id="4" idx="4"/>
          </p:cNvCxnSpPr>
          <p:nvPr/>
        </p:nvCxnSpPr>
        <p:spPr>
          <a:xfrm rot="16200000" flipH="1">
            <a:off x="7193280" y="10058400"/>
            <a:ext cx="2438400" cy="9144000"/>
          </a:xfrm>
          <a:prstGeom prst="curvedConnector3">
            <a:avLst>
              <a:gd name="adj1" fmla="val 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0" y="10972811"/>
            <a:ext cx="6132451" cy="1405925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dirty="0" smtClean="0"/>
              <a:t>(C2), (!output1)</a:t>
            </a:r>
            <a:endParaRPr lang="en-US" sz="6000" dirty="0"/>
          </a:p>
        </p:txBody>
      </p:sp>
      <p:cxnSp>
        <p:nvCxnSpPr>
          <p:cNvPr id="14" name="Curved Connector 13"/>
          <p:cNvCxnSpPr>
            <a:stCxn id="4" idx="1"/>
            <a:endCxn id="4" idx="0"/>
          </p:cNvCxnSpPr>
          <p:nvPr/>
        </p:nvCxnSpPr>
        <p:spPr>
          <a:xfrm rot="5400000" flipH="1" flipV="1">
            <a:off x="11965396" y="12749216"/>
            <a:ext cx="357093" cy="1681109"/>
          </a:xfrm>
          <a:prstGeom prst="curvedConnector3">
            <a:avLst>
              <a:gd name="adj1" fmla="val 441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6"/>
            <a:endCxn id="2" idx="6"/>
          </p:cNvCxnSpPr>
          <p:nvPr/>
        </p:nvCxnSpPr>
        <p:spPr>
          <a:xfrm flipH="1" flipV="1">
            <a:off x="13898885" y="4064005"/>
            <a:ext cx="1463040" cy="10566400"/>
          </a:xfrm>
          <a:prstGeom prst="curvedConnector3">
            <a:avLst>
              <a:gd name="adj1" fmla="val -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4985163">
            <a:off x="15488409" y="7297587"/>
            <a:ext cx="3657813" cy="1405925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6000" dirty="0" smtClean="0"/>
              <a:t>(C1), ()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412489" y="2844805"/>
            <a:ext cx="2234771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>
                <a:latin typeface="Consolas" pitchFamily="49" charset="0"/>
              </a:rPr>
              <a:t>EVM</a:t>
            </a:r>
            <a:endParaRPr lang="en-US" sz="6000" dirty="0">
              <a:latin typeface="Consolas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33125" y="3251200"/>
            <a:ext cx="54864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WAIT,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26" name="Oval 25"/>
          <p:cNvSpPr/>
          <p:nvPr/>
        </p:nvSpPr>
        <p:spPr>
          <a:xfrm>
            <a:off x="19385285" y="8534405"/>
            <a:ext cx="585216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SCHEDULE,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28" name="Oval 27"/>
          <p:cNvSpPr/>
          <p:nvPr/>
        </p:nvSpPr>
        <p:spPr>
          <a:xfrm>
            <a:off x="7315222" y="11785600"/>
            <a:ext cx="5782805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SENDING,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385292" y="3657611"/>
            <a:ext cx="7665745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</a:t>
            </a:r>
            <a:r>
              <a:rPr lang="en-US" sz="5000" dirty="0" err="1" smtClean="0">
                <a:latin typeface="Consolas" pitchFamily="49" charset="0"/>
              </a:rPr>
              <a:t>bu_allocate_clear</a:t>
            </a:r>
            <a:r>
              <a:rPr lang="en-US" sz="5000" dirty="0" smtClean="0">
                <a:latin typeface="Consolas" pitchFamily="49" charset="0"/>
              </a:rPr>
              <a:t>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8817" y="2438405"/>
            <a:ext cx="19681685" cy="21132800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5791205" y="11440165"/>
            <a:ext cx="1219200" cy="109728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 rot="10800000">
            <a:off x="21214085" y="23688885"/>
            <a:ext cx="1097280" cy="12192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13533125" y="23671765"/>
            <a:ext cx="1097280" cy="12192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23372" y="11285237"/>
            <a:ext cx="167051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in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07045" y="23571219"/>
            <a:ext cx="3291840" cy="2534439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in_proc</a:t>
            </a:r>
            <a:endParaRPr lang="en-US" sz="5000" baseline="-25000" dirty="0" smtClean="0">
              <a:latin typeface="Consolas" pitchFamily="49" charset="0"/>
            </a:endParaRPr>
          </a:p>
          <a:p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175524" y="23477237"/>
            <a:ext cx="3786478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019520" y="13411200"/>
            <a:ext cx="658368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WAITING_FOR_PROCESSOR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52" name="Oval 51"/>
          <p:cNvSpPr/>
          <p:nvPr/>
        </p:nvSpPr>
        <p:spPr>
          <a:xfrm>
            <a:off x="12435840" y="19100805"/>
            <a:ext cx="694944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FILL_RQST_AND_DISCARD_FIFO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cxnSp>
        <p:nvCxnSpPr>
          <p:cNvPr id="54" name="Shape 53"/>
          <p:cNvCxnSpPr>
            <a:stCxn id="25" idx="6"/>
          </p:cNvCxnSpPr>
          <p:nvPr/>
        </p:nvCxnSpPr>
        <p:spPr>
          <a:xfrm>
            <a:off x="19019525" y="4673611"/>
            <a:ext cx="3657600" cy="3860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20964285" y="12395640"/>
            <a:ext cx="2032000" cy="76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/>
          <p:nvPr/>
        </p:nvCxnSpPr>
        <p:spPr>
          <a:xfrm rot="5400000">
            <a:off x="18586854" y="17536171"/>
            <a:ext cx="3860800" cy="29260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28" idx="0"/>
            <a:endCxn id="25" idx="2"/>
          </p:cNvCxnSpPr>
          <p:nvPr/>
        </p:nvCxnSpPr>
        <p:spPr>
          <a:xfrm rot="5400000" flipH="1" flipV="1">
            <a:off x="8313867" y="6566367"/>
            <a:ext cx="7112000" cy="332652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 rot="5400000">
            <a:off x="26639525" y="11440165"/>
            <a:ext cx="1219200" cy="109728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7867142" y="11285237"/>
            <a:ext cx="202317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out</a:t>
            </a:r>
            <a:endParaRPr lang="en-US" sz="5000" baseline="-25000" dirty="0">
              <a:latin typeface="Consolas" pitchFamily="49" charset="0"/>
            </a:endParaRPr>
          </a:p>
        </p:txBody>
      </p:sp>
      <p:cxnSp>
        <p:nvCxnSpPr>
          <p:cNvPr id="75" name="Shape 74"/>
          <p:cNvCxnSpPr>
            <a:stCxn id="52" idx="2"/>
            <a:endCxn id="28" idx="4"/>
          </p:cNvCxnSpPr>
          <p:nvPr/>
        </p:nvCxnSpPr>
        <p:spPr>
          <a:xfrm rot="10800000">
            <a:off x="10206626" y="14630405"/>
            <a:ext cx="2229240" cy="6299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579862" y="11691642"/>
            <a:ext cx="5852165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/!(</a:t>
            </a:r>
            <a:r>
              <a:rPr lang="en-US" sz="5000" dirty="0" err="1" smtClean="0">
                <a:latin typeface="Consolas" pitchFamily="49" charset="0"/>
              </a:rPr>
              <a:t>schedule,T</a:t>
            </a:r>
            <a:r>
              <a:rPr lang="en-US" sz="5000" dirty="0" smtClean="0">
                <a:latin typeface="Consolas" pitchFamily="49" charset="0"/>
              </a:rPr>
              <a:t>)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214102" y="18600437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?run/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07066" y="17475211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?ret/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15205" y="8534411"/>
            <a:ext cx="5852160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/(</a:t>
            </a:r>
            <a:r>
              <a:rPr lang="en-US" sz="5000" dirty="0" err="1" smtClean="0">
                <a:latin typeface="Consolas" pitchFamily="49" charset="0"/>
              </a:rPr>
              <a:t>sendQueue</a:t>
            </a:r>
            <a:r>
              <a:rPr lang="en-US" sz="5000" dirty="0" smtClean="0">
                <a:latin typeface="Consolas" pitchFamily="49" charset="0"/>
              </a:rPr>
              <a:t>=ø)</a:t>
            </a:r>
            <a:endParaRPr lang="en-US" sz="5000" dirty="0">
              <a:latin typeface="Consolas" pitchFamily="49" charset="0"/>
            </a:endParaRPr>
          </a:p>
        </p:txBody>
      </p:sp>
      <p:cxnSp>
        <p:nvCxnSpPr>
          <p:cNvPr id="83" name="Shape 82"/>
          <p:cNvCxnSpPr>
            <a:stCxn id="28" idx="7"/>
            <a:endCxn id="28" idx="6"/>
          </p:cNvCxnSpPr>
          <p:nvPr/>
        </p:nvCxnSpPr>
        <p:spPr>
          <a:xfrm rot="16200000" flipH="1">
            <a:off x="12171684" y="12281678"/>
            <a:ext cx="1005787" cy="846874"/>
          </a:xfrm>
          <a:prstGeom prst="curvedConnector4">
            <a:avLst>
              <a:gd name="adj1" fmla="val -162640"/>
              <a:gd name="adj2" fmla="val 2295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3898880" y="11379213"/>
            <a:ext cx="6217920" cy="202147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/(</a:t>
            </a:r>
            <a:r>
              <a:rPr lang="en-US" sz="5000" dirty="0" err="1" smtClean="0">
                <a:latin typeface="Consolas" pitchFamily="49" charset="0"/>
              </a:rPr>
              <a:t>sendQueue≠ø</a:t>
            </a:r>
            <a:r>
              <a:rPr lang="en-US" sz="5000" dirty="0" smtClean="0">
                <a:latin typeface="Consolas" pitchFamily="49" charset="0"/>
              </a:rPr>
              <a:t>),!</a:t>
            </a:r>
            <a:r>
              <a:rPr lang="en-US" sz="5000" dirty="0" err="1" smtClean="0">
                <a:latin typeface="Consolas" pitchFamily="49" charset="0"/>
              </a:rPr>
              <a:t>bu_confirm</a:t>
            </a:r>
            <a:endParaRPr lang="en-US" sz="5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21" y="15262229"/>
            <a:ext cx="4773928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>
                <a:latin typeface="Consolas" pitchFamily="49" charset="0"/>
              </a:rPr>
              <a:t>Processor</a:t>
            </a:r>
            <a:endParaRPr lang="en-US" sz="6000" dirty="0">
              <a:latin typeface="Consolas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972805" y="20139013"/>
            <a:ext cx="54864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IDLE,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6" name="Oval 5"/>
          <p:cNvSpPr/>
          <p:nvPr/>
        </p:nvSpPr>
        <p:spPr>
          <a:xfrm>
            <a:off x="19385285" y="20139013"/>
            <a:ext cx="585216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SCHEDULE,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28163525" y="20139013"/>
            <a:ext cx="54864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RUN, </a:t>
            </a:r>
          </a:p>
          <a:p>
            <a:pPr algn="ctr"/>
            <a:r>
              <a:rPr lang="en-US" sz="5000" i="1" dirty="0" err="1" smtClean="0">
                <a:solidFill>
                  <a:schemeClr val="tx1"/>
                </a:solidFill>
                <a:latin typeface="Consolas" pitchFamily="49" charset="0"/>
              </a:rPr>
              <a:t>t_RUN</a:t>
            </a:r>
            <a:endParaRPr lang="en-US" sz="5000" i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Curved Connector 18"/>
          <p:cNvCxnSpPr>
            <a:stCxn id="6" idx="7"/>
            <a:endCxn id="7" idx="0"/>
          </p:cNvCxnSpPr>
          <p:nvPr/>
        </p:nvCxnSpPr>
        <p:spPr>
          <a:xfrm rot="5400000" flipH="1" flipV="1">
            <a:off x="27435275" y="17084178"/>
            <a:ext cx="416608" cy="6526310"/>
          </a:xfrm>
          <a:prstGeom prst="curvedConnector3">
            <a:avLst>
              <a:gd name="adj1" fmla="val 392645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5" idx="0"/>
            <a:endCxn id="6" idx="1"/>
          </p:cNvCxnSpPr>
          <p:nvPr/>
        </p:nvCxnSpPr>
        <p:spPr>
          <a:xfrm rot="16200000" flipH="1">
            <a:off x="16770856" y="17084178"/>
            <a:ext cx="416608" cy="6526310"/>
          </a:xfrm>
          <a:prstGeom prst="curvedConnector3">
            <a:avLst>
              <a:gd name="adj1" fmla="val -2926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3"/>
            <a:endCxn id="5" idx="5"/>
          </p:cNvCxnSpPr>
          <p:nvPr/>
        </p:nvCxnSpPr>
        <p:spPr>
          <a:xfrm rot="5400000">
            <a:off x="22310956" y="15911589"/>
            <a:ext cx="8469" cy="13311254"/>
          </a:xfrm>
          <a:prstGeom prst="curvedConnector3">
            <a:avLst>
              <a:gd name="adj1" fmla="val 1931454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361934" y="17700635"/>
            <a:ext cx="4491799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?schedule/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334746" y="17700635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/!run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14102" y="24203035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/!ret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875525" y="15262213"/>
            <a:ext cx="24871680" cy="12192000"/>
          </a:xfrm>
          <a:prstGeom prst="roundRect">
            <a:avLst>
              <a:gd name="adj" fmla="val 800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0800000">
            <a:off x="11628182" y="13911584"/>
            <a:ext cx="1097280" cy="12192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>
            <a:off x="26470474" y="13892192"/>
            <a:ext cx="1097280" cy="12192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15727690" y="13962603"/>
            <a:ext cx="1097280" cy="12192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30358085" y="13905136"/>
            <a:ext cx="1097280" cy="12192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39163" y="13337090"/>
            <a:ext cx="1317853" cy="2790919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.</a:t>
            </a:r>
          </a:p>
          <a:p>
            <a:r>
              <a:rPr lang="en-US" sz="5000" dirty="0" smtClean="0">
                <a:latin typeface="Consolas" pitchFamily="49" charset="0"/>
              </a:rPr>
              <a:t>.</a:t>
            </a:r>
          </a:p>
          <a:p>
            <a:r>
              <a:rPr lang="en-US" sz="5000" dirty="0" smtClean="0">
                <a:latin typeface="Consolas" pitchFamily="49" charset="0"/>
              </a:rPr>
              <a:t>.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28102663" y="13328120"/>
            <a:ext cx="1317853" cy="2790919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.</a:t>
            </a:r>
          </a:p>
          <a:p>
            <a:r>
              <a:rPr lang="en-US" sz="5000" dirty="0" smtClean="0">
                <a:latin typeface="Consolas" pitchFamily="49" charset="0"/>
              </a:rPr>
              <a:t>.</a:t>
            </a:r>
          </a:p>
          <a:p>
            <a:r>
              <a:rPr lang="en-US" sz="5000" dirty="0" smtClean="0">
                <a:latin typeface="Consolas" pitchFamily="49" charset="0"/>
              </a:rPr>
              <a:t>.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38904" y="13817611"/>
            <a:ext cx="190615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</a:t>
            </a:r>
            <a:r>
              <a:rPr lang="en-US" sz="5000" baseline="-25000" dirty="0" err="1" smtClean="0">
                <a:latin typeface="Consolas" pitchFamily="49" charset="0"/>
              </a:rPr>
              <a:t>i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751640" y="13918901"/>
            <a:ext cx="190615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in</a:t>
            </a:r>
            <a:r>
              <a:rPr lang="en-US" sz="5000" baseline="-25000" dirty="0" smtClean="0">
                <a:latin typeface="Consolas" pitchFamily="49" charset="0"/>
              </a:rPr>
              <a:t>n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64871" y="13905141"/>
            <a:ext cx="225881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</a:t>
            </a:r>
            <a:r>
              <a:rPr lang="en-US" sz="5000" baseline="-25000" dirty="0" err="1" smtClean="0">
                <a:latin typeface="Consolas" pitchFamily="49" charset="0"/>
              </a:rPr>
              <a:t>n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11667" y="13892208"/>
            <a:ext cx="225881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</a:t>
            </a:r>
            <a:r>
              <a:rPr lang="en-US" sz="5000" baseline="-25000" dirty="0" err="1" smtClean="0">
                <a:latin typeface="Consolas" pitchFamily="49" charset="0"/>
              </a:rPr>
              <a:t>i</a:t>
            </a:r>
            <a:endParaRPr lang="en-US" sz="5000" baseline="-25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0977" y="2844805"/>
            <a:ext cx="1811578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>
                <a:latin typeface="Consolas" pitchFamily="49" charset="0"/>
              </a:rPr>
              <a:t>RU</a:t>
            </a:r>
            <a:endParaRPr lang="en-US" sz="6000" dirty="0">
              <a:latin typeface="Consolas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727685" y="3251200"/>
            <a:ext cx="54864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WAIT,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4" name="Oval 3"/>
          <p:cNvSpPr/>
          <p:nvPr/>
        </p:nvSpPr>
        <p:spPr>
          <a:xfrm>
            <a:off x="22677120" y="8534405"/>
            <a:ext cx="585216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SCHEDULE,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6459222" y="27635200"/>
            <a:ext cx="5782805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SENDING,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137" y="4064011"/>
            <a:ext cx="2375835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?in/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8817" y="2438400"/>
            <a:ext cx="24436565" cy="30073600"/>
          </a:xfrm>
          <a:prstGeom prst="roundRect">
            <a:avLst>
              <a:gd name="adj" fmla="val 6668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00706" y="15910565"/>
            <a:ext cx="1219200" cy="109728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9368605" y="32605973"/>
            <a:ext cx="1113955" cy="16256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18653765" y="1005776"/>
            <a:ext cx="1097280" cy="133208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3372" y="15755637"/>
            <a:ext cx="167051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in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27685" y="984483"/>
            <a:ext cx="3291840" cy="2534439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in_proc</a:t>
            </a:r>
            <a:endParaRPr lang="en-US" sz="5000" baseline="-25000" dirty="0" smtClean="0">
              <a:latin typeface="Consolas" pitchFamily="49" charset="0"/>
            </a:endParaRPr>
          </a:p>
          <a:p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30044" y="32512011"/>
            <a:ext cx="3649454" cy="202147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727680" y="13004800"/>
            <a:ext cx="658368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WAITING_FOR_PROCESSOR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15" name="Oval 14"/>
          <p:cNvSpPr/>
          <p:nvPr/>
        </p:nvSpPr>
        <p:spPr>
          <a:xfrm>
            <a:off x="20482560" y="21539200"/>
            <a:ext cx="694944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FILL_RQST_FIFO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cxnSp>
        <p:nvCxnSpPr>
          <p:cNvPr id="19" name="Shape 18"/>
          <p:cNvCxnSpPr>
            <a:stCxn id="5" idx="2"/>
            <a:endCxn id="3" idx="2"/>
          </p:cNvCxnSpPr>
          <p:nvPr/>
        </p:nvCxnSpPr>
        <p:spPr>
          <a:xfrm rot="10800000">
            <a:off x="15727685" y="4673600"/>
            <a:ext cx="731520" cy="24384000"/>
          </a:xfrm>
          <a:prstGeom prst="curvedConnector3">
            <a:avLst>
              <a:gd name="adj1" fmla="val 1177835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31530154" y="15504165"/>
            <a:ext cx="1219200" cy="109728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622022" y="15349237"/>
            <a:ext cx="202317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out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05946" y="13004811"/>
            <a:ext cx="5852165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/!(</a:t>
            </a:r>
            <a:r>
              <a:rPr lang="en-US" sz="5000" dirty="0" err="1" smtClean="0">
                <a:latin typeface="Consolas" pitchFamily="49" charset="0"/>
              </a:rPr>
              <a:t>schedule,T</a:t>
            </a:r>
            <a:r>
              <a:rPr lang="en-US" sz="5000" dirty="0" smtClean="0">
                <a:latin typeface="Consolas" pitchFamily="49" charset="0"/>
              </a:rPr>
              <a:t>)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653782" y="16974837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?run/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78240" y="10472437"/>
            <a:ext cx="9144000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/(</a:t>
            </a:r>
            <a:r>
              <a:rPr lang="en-US" sz="5000" dirty="0" err="1" smtClean="0">
                <a:latin typeface="Consolas" pitchFamily="49" charset="0"/>
              </a:rPr>
              <a:t>sendQueue</a:t>
            </a:r>
            <a:r>
              <a:rPr lang="en-US" sz="5000" dirty="0" smtClean="0">
                <a:latin typeface="Consolas" pitchFamily="49" charset="0"/>
              </a:rPr>
              <a:t>=ø)</a:t>
            </a:r>
            <a:endParaRPr lang="en-US" sz="5000" dirty="0">
              <a:latin typeface="Consolas" pitchFamily="49" charset="0"/>
            </a:endParaRPr>
          </a:p>
        </p:txBody>
      </p:sp>
      <p:cxnSp>
        <p:nvCxnSpPr>
          <p:cNvPr id="27" name="Shape 26"/>
          <p:cNvCxnSpPr>
            <a:stCxn id="5" idx="5"/>
            <a:endCxn id="5" idx="6"/>
          </p:cNvCxnSpPr>
          <p:nvPr/>
        </p:nvCxnSpPr>
        <p:spPr>
          <a:xfrm rot="5400000" flipH="1" flipV="1">
            <a:off x="21315694" y="29137070"/>
            <a:ext cx="1005787" cy="846874"/>
          </a:xfrm>
          <a:prstGeom prst="curvedConnector4">
            <a:avLst>
              <a:gd name="adj1" fmla="val -162640"/>
              <a:gd name="adj2" fmla="val 2295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3" idx="6"/>
            <a:endCxn id="4" idx="0"/>
          </p:cNvCxnSpPr>
          <p:nvPr/>
        </p:nvCxnSpPr>
        <p:spPr>
          <a:xfrm>
            <a:off x="21214107" y="4673611"/>
            <a:ext cx="4389115" cy="3860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0972800" y="21539200"/>
            <a:ext cx="658368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FILL_PAIR_FIFO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cxnSp>
        <p:nvCxnSpPr>
          <p:cNvPr id="39" name="Shape 38"/>
          <p:cNvCxnSpPr>
            <a:stCxn id="4" idx="4"/>
            <a:endCxn id="14" idx="6"/>
          </p:cNvCxnSpPr>
          <p:nvPr/>
        </p:nvCxnSpPr>
        <p:spPr>
          <a:xfrm rot="5400000">
            <a:off x="22230085" y="11460509"/>
            <a:ext cx="3454400" cy="329183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4"/>
          </p:cNvCxnSpPr>
          <p:nvPr/>
        </p:nvCxnSpPr>
        <p:spPr>
          <a:xfrm rot="5400000">
            <a:off x="18003520" y="17678840"/>
            <a:ext cx="2032000" cy="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8846048" y="18694400"/>
            <a:ext cx="36576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>
            <a:stCxn id="50" idx="3"/>
            <a:endCxn id="34" idx="0"/>
          </p:cNvCxnSpPr>
          <p:nvPr/>
        </p:nvCxnSpPr>
        <p:spPr>
          <a:xfrm rot="5400000">
            <a:off x="15333199" y="17972776"/>
            <a:ext cx="2497915" cy="463497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0" idx="5"/>
            <a:endCxn id="15" idx="0"/>
          </p:cNvCxnSpPr>
          <p:nvPr/>
        </p:nvCxnSpPr>
        <p:spPr>
          <a:xfrm rot="16200000" flipH="1">
            <a:off x="20308827" y="17890744"/>
            <a:ext cx="2497915" cy="47990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34" idx="4"/>
            <a:endCxn id="5" idx="1"/>
          </p:cNvCxnSpPr>
          <p:nvPr/>
        </p:nvCxnSpPr>
        <p:spPr>
          <a:xfrm rot="16200000" flipH="1">
            <a:off x="13951474" y="24697192"/>
            <a:ext cx="3667813" cy="30414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5" idx="4"/>
            <a:endCxn id="5" idx="7"/>
          </p:cNvCxnSpPr>
          <p:nvPr/>
        </p:nvCxnSpPr>
        <p:spPr>
          <a:xfrm rot="5400000">
            <a:off x="20842321" y="24936832"/>
            <a:ext cx="3667813" cy="25621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996186" y="24790411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?ret/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8342" y="24790411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?ret/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482565" y="19100816"/>
            <a:ext cx="6255102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(?in==</a:t>
            </a:r>
            <a:r>
              <a:rPr lang="en-US" sz="5000" dirty="0" err="1" smtClean="0">
                <a:latin typeface="Consolas" pitchFamily="49" charset="0"/>
              </a:rPr>
              <a:t>ru_send</a:t>
            </a:r>
            <a:r>
              <a:rPr lang="en-US" sz="5000" dirty="0" smtClean="0">
                <a:latin typeface="Consolas" pitchFamily="49" charset="0"/>
              </a:rPr>
              <a:t>)/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338567" y="19100816"/>
            <a:ext cx="731308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(?in==</a:t>
            </a:r>
            <a:r>
              <a:rPr lang="en-US" sz="5000" dirty="0" err="1" smtClean="0">
                <a:latin typeface="Consolas" pitchFamily="49" charset="0"/>
              </a:rPr>
              <a:t>ru_readout</a:t>
            </a:r>
            <a:r>
              <a:rPr lang="en-US" sz="5000" dirty="0" smtClean="0">
                <a:latin typeface="Consolas" pitchFamily="49" charset="0"/>
              </a:rPr>
              <a:t>)/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408645" y="29260813"/>
            <a:ext cx="6217920" cy="202147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/(</a:t>
            </a:r>
            <a:r>
              <a:rPr lang="en-US" sz="5000" dirty="0" err="1" smtClean="0">
                <a:latin typeface="Consolas" pitchFamily="49" charset="0"/>
              </a:rPr>
              <a:t>sendQueue≠ø</a:t>
            </a:r>
            <a:r>
              <a:rPr lang="en-US" sz="5000" dirty="0" smtClean="0">
                <a:latin typeface="Consolas" pitchFamily="49" charset="0"/>
              </a:rPr>
              <a:t>),!</a:t>
            </a:r>
            <a:r>
              <a:rPr lang="en-US" sz="5000" dirty="0" err="1" smtClean="0">
                <a:latin typeface="Consolas" pitchFamily="49" charset="0"/>
              </a:rPr>
              <a:t>bu_cache</a:t>
            </a:r>
            <a:endParaRPr lang="en-US" sz="5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0977" y="2844805"/>
            <a:ext cx="1811578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smtClean="0">
                <a:latin typeface="Consolas" pitchFamily="49" charset="0"/>
              </a:rPr>
              <a:t>BU</a:t>
            </a:r>
            <a:endParaRPr lang="en-US" sz="6000" dirty="0">
              <a:latin typeface="Consolas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385285" y="3251200"/>
            <a:ext cx="54864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WAIT,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4" name="Oval 3"/>
          <p:cNvSpPr/>
          <p:nvPr/>
        </p:nvSpPr>
        <p:spPr>
          <a:xfrm>
            <a:off x="26700485" y="8534405"/>
            <a:ext cx="585216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SCHEDULE,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385297" y="27228800"/>
            <a:ext cx="5782805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SENDING,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66257" y="4064011"/>
            <a:ext cx="2375835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?in/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8822" y="2438400"/>
            <a:ext cx="27362645" cy="30073600"/>
          </a:xfrm>
          <a:prstGeom prst="roundRect">
            <a:avLst>
              <a:gd name="adj" fmla="val 6668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00706" y="15910565"/>
            <a:ext cx="1219200" cy="109728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10800000">
            <a:off x="20960818" y="32605973"/>
            <a:ext cx="1113955" cy="16256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20116805" y="1005776"/>
            <a:ext cx="1097280" cy="133208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3372" y="15755637"/>
            <a:ext cx="167051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in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90725" y="984483"/>
            <a:ext cx="3291840" cy="2534439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in_proc</a:t>
            </a:r>
            <a:endParaRPr lang="en-US" sz="5000" baseline="-25000" dirty="0" smtClean="0">
              <a:latin typeface="Consolas" pitchFamily="49" charset="0"/>
            </a:endParaRPr>
          </a:p>
          <a:p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22267" y="32512011"/>
            <a:ext cx="3649454" cy="202147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019520" y="13004800"/>
            <a:ext cx="658368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WAITING_FOR_PROCESSOR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15" name="Oval 14"/>
          <p:cNvSpPr/>
          <p:nvPr/>
        </p:nvSpPr>
        <p:spPr>
          <a:xfrm>
            <a:off x="26334725" y="21945600"/>
            <a:ext cx="73152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FILL_BLOCK_FIFO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cxnSp>
        <p:nvCxnSpPr>
          <p:cNvPr id="16" name="Shape 18"/>
          <p:cNvCxnSpPr>
            <a:stCxn id="5" idx="2"/>
            <a:endCxn id="3" idx="2"/>
          </p:cNvCxnSpPr>
          <p:nvPr/>
        </p:nvCxnSpPr>
        <p:spPr>
          <a:xfrm rot="10800000">
            <a:off x="19385295" y="4673600"/>
            <a:ext cx="7622" cy="23977600"/>
          </a:xfrm>
          <a:prstGeom prst="curvedConnector3">
            <a:avLst>
              <a:gd name="adj1" fmla="val 15211705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 rot="5400000">
            <a:off x="34476682" y="15438479"/>
            <a:ext cx="1219200" cy="1228675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502852" y="15349243"/>
            <a:ext cx="2129813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out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29306" y="13004811"/>
            <a:ext cx="5852165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/!(</a:t>
            </a:r>
            <a:r>
              <a:rPr lang="en-US" sz="5000" dirty="0" err="1" smtClean="0">
                <a:latin typeface="Consolas" pitchFamily="49" charset="0"/>
              </a:rPr>
              <a:t>schedule,T</a:t>
            </a:r>
            <a:r>
              <a:rPr lang="en-US" sz="5000" dirty="0" smtClean="0">
                <a:latin typeface="Consolas" pitchFamily="49" charset="0"/>
              </a:rPr>
              <a:t>)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97967" y="16974837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?run/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8240" y="10472443"/>
            <a:ext cx="6583680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 /(</a:t>
            </a:r>
            <a:r>
              <a:rPr lang="en-US" sz="5000" dirty="0" err="1" smtClean="0">
                <a:latin typeface="Consolas" pitchFamily="49" charset="0"/>
              </a:rPr>
              <a:t>sendQueue</a:t>
            </a:r>
            <a:r>
              <a:rPr lang="en-US" sz="5000" dirty="0" smtClean="0">
                <a:latin typeface="Consolas" pitchFamily="49" charset="0"/>
              </a:rPr>
              <a:t>=ø)</a:t>
            </a:r>
          </a:p>
        </p:txBody>
      </p:sp>
      <p:cxnSp>
        <p:nvCxnSpPr>
          <p:cNvPr id="22" name="Shape 21"/>
          <p:cNvCxnSpPr>
            <a:stCxn id="5" idx="5"/>
            <a:endCxn id="5" idx="6"/>
          </p:cNvCxnSpPr>
          <p:nvPr/>
        </p:nvCxnSpPr>
        <p:spPr>
          <a:xfrm rot="5400000" flipH="1" flipV="1">
            <a:off x="24241779" y="28730670"/>
            <a:ext cx="1005787" cy="846874"/>
          </a:xfrm>
          <a:prstGeom prst="curvedConnector4">
            <a:avLst>
              <a:gd name="adj1" fmla="val -162640"/>
              <a:gd name="adj2" fmla="val 22956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3" idx="6"/>
            <a:endCxn id="4" idx="0"/>
          </p:cNvCxnSpPr>
          <p:nvPr/>
        </p:nvCxnSpPr>
        <p:spPr>
          <a:xfrm>
            <a:off x="24871680" y="4673611"/>
            <a:ext cx="4754880" cy="3860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824960" y="21945600"/>
            <a:ext cx="841248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FILL_EVENT_ID_FIFO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cxnSp>
        <p:nvCxnSpPr>
          <p:cNvPr id="25" name="Shape 24"/>
          <p:cNvCxnSpPr>
            <a:stCxn id="4" idx="4"/>
            <a:endCxn id="14" idx="6"/>
          </p:cNvCxnSpPr>
          <p:nvPr/>
        </p:nvCxnSpPr>
        <p:spPr>
          <a:xfrm rot="5400000">
            <a:off x="25887690" y="11094725"/>
            <a:ext cx="3454400" cy="402336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</p:cNvCxnSpPr>
          <p:nvPr/>
        </p:nvCxnSpPr>
        <p:spPr>
          <a:xfrm rot="5400000">
            <a:off x="21295360" y="17678840"/>
            <a:ext cx="2032000" cy="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2141656" y="18694400"/>
            <a:ext cx="36576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7" idx="3"/>
            <a:endCxn id="24" idx="0"/>
          </p:cNvCxnSpPr>
          <p:nvPr/>
        </p:nvCxnSpPr>
        <p:spPr>
          <a:xfrm rot="5400000">
            <a:off x="20161086" y="19911444"/>
            <a:ext cx="2904315" cy="11640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5"/>
            <a:endCxn id="15" idx="0"/>
          </p:cNvCxnSpPr>
          <p:nvPr/>
        </p:nvCxnSpPr>
        <p:spPr>
          <a:xfrm rot="16200000" flipH="1">
            <a:off x="24770953" y="16724220"/>
            <a:ext cx="2904315" cy="75384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4" idx="4"/>
            <a:endCxn id="5" idx="0"/>
          </p:cNvCxnSpPr>
          <p:nvPr/>
        </p:nvCxnSpPr>
        <p:spPr>
          <a:xfrm rot="16200000" flipH="1">
            <a:off x="20434742" y="25386876"/>
            <a:ext cx="2438400" cy="12454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5" idx="4"/>
            <a:endCxn id="5" idx="7"/>
          </p:cNvCxnSpPr>
          <p:nvPr/>
        </p:nvCxnSpPr>
        <p:spPr>
          <a:xfrm rot="5400000">
            <a:off x="25729274" y="23382352"/>
            <a:ext cx="2855008" cy="5671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167386" y="25509237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?ret/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34927" y="25102837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?ret/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778168" y="19100816"/>
            <a:ext cx="6607763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(?in==</a:t>
            </a:r>
            <a:r>
              <a:rPr lang="en-US" sz="5000" dirty="0" err="1" smtClean="0">
                <a:latin typeface="Consolas" pitchFamily="49" charset="0"/>
              </a:rPr>
              <a:t>bu_cache</a:t>
            </a:r>
            <a:r>
              <a:rPr lang="en-US" sz="5000" dirty="0" smtClean="0">
                <a:latin typeface="Consolas" pitchFamily="49" charset="0"/>
              </a:rPr>
              <a:t>)/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30400" y="19913621"/>
            <a:ext cx="6949440" cy="202147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(?in==</a:t>
            </a:r>
            <a:r>
              <a:rPr lang="en-US" sz="5000" dirty="0" err="1" smtClean="0">
                <a:latin typeface="Consolas" pitchFamily="49" charset="0"/>
              </a:rPr>
              <a:t>bu_confirm</a:t>
            </a:r>
            <a:r>
              <a:rPr lang="en-US" sz="5000" dirty="0" smtClean="0">
                <a:latin typeface="Consolas" pitchFamily="49" charset="0"/>
              </a:rPr>
              <a:t>)/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37445" y="27228819"/>
            <a:ext cx="9875520" cy="202147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/(</a:t>
            </a:r>
            <a:r>
              <a:rPr lang="en-US" sz="5000" dirty="0" err="1" smtClean="0">
                <a:latin typeface="Consolas" pitchFamily="49" charset="0"/>
              </a:rPr>
              <a:t>sendQueue≠ø</a:t>
            </a:r>
            <a:r>
              <a:rPr lang="en-US" sz="5000" dirty="0" smtClean="0">
                <a:latin typeface="Consolas" pitchFamily="49" charset="0"/>
              </a:rPr>
              <a:t>),</a:t>
            </a:r>
            <a:r>
              <a:rPr lang="en-US" sz="5000" dirty="0" err="1" smtClean="0">
                <a:latin typeface="Consolas" pitchFamily="49" charset="0"/>
              </a:rPr>
              <a:t>ru_send</a:t>
            </a:r>
            <a:r>
              <a:rPr lang="en-US" sz="5000" dirty="0" smtClean="0">
                <a:latin typeface="Consolas" pitchFamily="49" charset="0"/>
              </a:rPr>
              <a:t> OR</a:t>
            </a:r>
          </a:p>
          <a:p>
            <a:r>
              <a:rPr lang="en-US" sz="5000" dirty="0" smtClean="0">
                <a:latin typeface="Consolas" pitchFamily="49" charset="0"/>
              </a:rPr>
              <a:t>  !</a:t>
            </a:r>
            <a:r>
              <a:rPr lang="en-US" sz="5000" dirty="0" err="1" smtClean="0">
                <a:latin typeface="Consolas" pitchFamily="49" charset="0"/>
              </a:rPr>
              <a:t>bu_allocate_clear</a:t>
            </a:r>
            <a:endParaRPr lang="en-US" sz="5000" dirty="0" smtClean="0">
              <a:latin typeface="Consolas" pitchFamily="49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607045" y="21945600"/>
            <a:ext cx="512064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ENABLE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cxnSp>
        <p:nvCxnSpPr>
          <p:cNvPr id="60" name="Curved Connector 59"/>
          <p:cNvCxnSpPr>
            <a:stCxn id="27" idx="1"/>
            <a:endCxn id="57" idx="0"/>
          </p:cNvCxnSpPr>
          <p:nvPr/>
        </p:nvCxnSpPr>
        <p:spPr>
          <a:xfrm rot="16200000" flipH="1" flipV="1">
            <a:off x="16085463" y="15835849"/>
            <a:ext cx="3191691" cy="9027854"/>
          </a:xfrm>
          <a:prstGeom prst="curvedConnector3">
            <a:avLst>
              <a:gd name="adj1" fmla="val 27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801605" y="18600448"/>
            <a:ext cx="5852160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(?in==enable)/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237462" y="25196811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?ret/</a:t>
            </a:r>
            <a:endParaRPr lang="en-US" sz="5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7680970" y="2844805"/>
            <a:ext cx="6466699" cy="1405925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6000" dirty="0" err="1" smtClean="0">
                <a:latin typeface="Consolas" pitchFamily="49" charset="0"/>
              </a:rPr>
              <a:t>PeerTransport</a:t>
            </a:r>
            <a:endParaRPr lang="en-US" sz="6000" dirty="0">
              <a:latin typeface="Consolas" pitchFamily="49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5727685" y="3251200"/>
            <a:ext cx="548640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WAIT,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43" name="Oval 42"/>
          <p:cNvSpPr/>
          <p:nvPr/>
        </p:nvSpPr>
        <p:spPr>
          <a:xfrm>
            <a:off x="22677120" y="8534405"/>
            <a:ext cx="585216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SCHEDULE,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44" name="Oval 43"/>
          <p:cNvSpPr/>
          <p:nvPr/>
        </p:nvSpPr>
        <p:spPr>
          <a:xfrm>
            <a:off x="8412497" y="16256005"/>
            <a:ext cx="5782805" cy="2438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SENDING,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677151" y="4064011"/>
            <a:ext cx="308115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?send/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018822" y="2438400"/>
            <a:ext cx="22607765" cy="21539200"/>
          </a:xfrm>
          <a:prstGeom prst="roundRect">
            <a:avLst>
              <a:gd name="adj" fmla="val 6668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5700706" y="12290597"/>
            <a:ext cx="1219200" cy="109728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7686843" y="24130213"/>
            <a:ext cx="1113955" cy="16256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10800000">
            <a:off x="17967499" y="1005776"/>
            <a:ext cx="1097280" cy="133208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023372" y="12135675"/>
            <a:ext cx="167051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in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41419" y="984483"/>
            <a:ext cx="3291840" cy="2534439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in_proc</a:t>
            </a:r>
            <a:endParaRPr lang="en-US" sz="5000" baseline="-25000" dirty="0" smtClean="0">
              <a:latin typeface="Consolas" pitchFamily="49" charset="0"/>
            </a:endParaRPr>
          </a:p>
          <a:p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648287" y="24036251"/>
            <a:ext cx="3649454" cy="2021478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err="1" smtClean="0">
                <a:latin typeface="Consolas" pitchFamily="49" charset="0"/>
              </a:rPr>
              <a:t>out_proc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727680" y="13004800"/>
            <a:ext cx="658368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WAITING_FOR_PROCESSOR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sp>
        <p:nvSpPr>
          <p:cNvPr id="54" name="Oval 53"/>
          <p:cNvSpPr/>
          <p:nvPr/>
        </p:nvSpPr>
        <p:spPr>
          <a:xfrm>
            <a:off x="15497674" y="18694400"/>
            <a:ext cx="6949440" cy="284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TRANSMIT</a:t>
            </a:r>
            <a:r>
              <a:rPr lang="en-US" sz="5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pPr algn="ctr"/>
            <a:r>
              <a:rPr lang="en-US" sz="5000" i="1" dirty="0" smtClean="0">
                <a:solidFill>
                  <a:schemeClr val="tx1"/>
                </a:solidFill>
                <a:latin typeface="Consolas" pitchFamily="49" charset="0"/>
              </a:rPr>
              <a:t>∞ </a:t>
            </a:r>
          </a:p>
        </p:txBody>
      </p:sp>
      <p:cxnSp>
        <p:nvCxnSpPr>
          <p:cNvPr id="55" name="Shape 18"/>
          <p:cNvCxnSpPr>
            <a:stCxn id="44" idx="2"/>
            <a:endCxn id="42" idx="2"/>
          </p:cNvCxnSpPr>
          <p:nvPr/>
        </p:nvCxnSpPr>
        <p:spPr>
          <a:xfrm rot="10800000" flipH="1">
            <a:off x="8412485" y="4673605"/>
            <a:ext cx="7315200" cy="12801600"/>
          </a:xfrm>
          <a:prstGeom prst="curvedConnector3">
            <a:avLst>
              <a:gd name="adj1" fmla="val -510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 rot="5400000">
            <a:off x="29708875" y="12437253"/>
            <a:ext cx="1219200" cy="109728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7929" tIns="238964" rIns="477929" bIns="238964"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1162750" y="12403888"/>
            <a:ext cx="2023174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out</a:t>
            </a:r>
            <a:endParaRPr lang="en-US" sz="5000" baseline="-25000" dirty="0">
              <a:latin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05946" y="13004811"/>
            <a:ext cx="5852165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/!(</a:t>
            </a:r>
            <a:r>
              <a:rPr lang="en-US" sz="5000" dirty="0" err="1" smtClean="0">
                <a:latin typeface="Consolas" pitchFamily="49" charset="0"/>
              </a:rPr>
              <a:t>schedule,T</a:t>
            </a:r>
            <a:r>
              <a:rPr lang="en-US" sz="5000" dirty="0" smtClean="0">
                <a:latin typeface="Consolas" pitchFamily="49" charset="0"/>
              </a:rPr>
              <a:t>)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653782" y="16974837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?run/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75525" y="6908816"/>
            <a:ext cx="5852160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/(</a:t>
            </a:r>
            <a:r>
              <a:rPr lang="en-US" sz="5000" dirty="0" err="1" smtClean="0">
                <a:latin typeface="Consolas" pitchFamily="49" charset="0"/>
              </a:rPr>
              <a:t>sendQueue</a:t>
            </a:r>
            <a:r>
              <a:rPr lang="en-US" sz="5000" dirty="0" smtClean="0">
                <a:latin typeface="Consolas" pitchFamily="49" charset="0"/>
              </a:rPr>
              <a:t>=ø)</a:t>
            </a:r>
            <a:endParaRPr lang="en-US" sz="5000" dirty="0">
              <a:latin typeface="Consolas" pitchFamily="49" charset="0"/>
            </a:endParaRPr>
          </a:p>
        </p:txBody>
      </p:sp>
      <p:cxnSp>
        <p:nvCxnSpPr>
          <p:cNvPr id="61" name="Shape 60"/>
          <p:cNvCxnSpPr>
            <a:stCxn id="44" idx="7"/>
            <a:endCxn id="44" idx="6"/>
          </p:cNvCxnSpPr>
          <p:nvPr/>
        </p:nvCxnSpPr>
        <p:spPr>
          <a:xfrm rot="16200000" flipH="1">
            <a:off x="13340797" y="16620712"/>
            <a:ext cx="862112" cy="846874"/>
          </a:xfrm>
          <a:prstGeom prst="curvedConnector4">
            <a:avLst>
              <a:gd name="adj1" fmla="val -182842"/>
              <a:gd name="adj2" fmla="val 2295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42" idx="6"/>
            <a:endCxn id="43" idx="0"/>
          </p:cNvCxnSpPr>
          <p:nvPr/>
        </p:nvCxnSpPr>
        <p:spPr>
          <a:xfrm>
            <a:off x="21214107" y="4673611"/>
            <a:ext cx="4389115" cy="3860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43" idx="4"/>
            <a:endCxn id="53" idx="6"/>
          </p:cNvCxnSpPr>
          <p:nvPr/>
        </p:nvCxnSpPr>
        <p:spPr>
          <a:xfrm rot="5400000">
            <a:off x="22230085" y="11460509"/>
            <a:ext cx="3454400" cy="329183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4"/>
          </p:cNvCxnSpPr>
          <p:nvPr/>
        </p:nvCxnSpPr>
        <p:spPr>
          <a:xfrm rot="5400000">
            <a:off x="18003520" y="17678840"/>
            <a:ext cx="2032000" cy="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54" idx="4"/>
            <a:endCxn id="44" idx="4"/>
          </p:cNvCxnSpPr>
          <p:nvPr/>
        </p:nvCxnSpPr>
        <p:spPr>
          <a:xfrm rot="5400000" flipH="1">
            <a:off x="13715739" y="16282551"/>
            <a:ext cx="2844800" cy="7668509"/>
          </a:xfrm>
          <a:prstGeom prst="curvedConnector3">
            <a:avLst>
              <a:gd name="adj1" fmla="val -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093462" y="22352011"/>
            <a:ext cx="2728496" cy="1252037"/>
          </a:xfrm>
          <a:prstGeom prst="rect">
            <a:avLst/>
          </a:prstGeom>
          <a:noFill/>
        </p:spPr>
        <p:txBody>
          <a:bodyPr wrap="non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?ret/</a:t>
            </a:r>
            <a:endParaRPr lang="en-US" sz="5000" dirty="0">
              <a:latin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412480" y="14130043"/>
            <a:ext cx="8412480" cy="1252037"/>
          </a:xfrm>
          <a:prstGeom prst="rect">
            <a:avLst/>
          </a:prstGeom>
          <a:noFill/>
        </p:spPr>
        <p:txBody>
          <a:bodyPr wrap="square" lIns="477929" tIns="238964" rIns="477929" bIns="238964" rtlCol="0">
            <a:spAutoFit/>
          </a:bodyPr>
          <a:lstStyle/>
          <a:p>
            <a:r>
              <a:rPr lang="en-US" sz="5000" dirty="0" smtClean="0">
                <a:latin typeface="Consolas" pitchFamily="49" charset="0"/>
              </a:rPr>
              <a:t>/(</a:t>
            </a:r>
            <a:r>
              <a:rPr lang="en-US" sz="5000" dirty="0" err="1" smtClean="0">
                <a:latin typeface="Consolas" pitchFamily="49" charset="0"/>
              </a:rPr>
              <a:t>sendQueue≠ø</a:t>
            </a:r>
            <a:r>
              <a:rPr lang="en-US" sz="5000" dirty="0" smtClean="0">
                <a:latin typeface="Consolas" pitchFamily="49" charset="0"/>
              </a:rPr>
              <a:t>),!out</a:t>
            </a:r>
            <a:endParaRPr lang="en-US" sz="5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8316</TotalTime>
  <Words>706</Words>
  <Application>Microsoft Office PowerPoint</Application>
  <PresentationFormat>Custom</PresentationFormat>
  <Paragraphs>317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Turker</dc:creator>
  <cp:keywords>research</cp:keywords>
  <cp:lastModifiedBy>Turker</cp:lastModifiedBy>
  <cp:revision>403</cp:revision>
  <dcterms:created xsi:type="dcterms:W3CDTF">2008-02-11T10:50:56Z</dcterms:created>
  <dcterms:modified xsi:type="dcterms:W3CDTF">2008-03-10T07:31:15Z</dcterms:modified>
</cp:coreProperties>
</file>