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306" r:id="rId8"/>
    <p:sldId id="307" r:id="rId9"/>
    <p:sldId id="308" r:id="rId10"/>
    <p:sldId id="309" r:id="rId11"/>
    <p:sldId id="310" r:id="rId12"/>
    <p:sldId id="311" r:id="rId13"/>
    <p:sldId id="269" r:id="rId14"/>
    <p:sldId id="33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140003F-96A9-414D-8F2F-A50EBA2D27ED}">
          <p14:sldIdLst/>
        </p14:section>
        <p14:section name="Week 1: Day 1" id="{45A36E41-90F2-49F0-852E-1D76D116CD58}">
          <p14:sldIdLst>
            <p14:sldId id="257"/>
            <p14:sldId id="258"/>
            <p14:sldId id="259"/>
            <p14:sldId id="260"/>
            <p14:sldId id="261"/>
            <p14:sldId id="262"/>
            <p14:sldId id="306"/>
            <p14:sldId id="307"/>
            <p14:sldId id="308"/>
            <p14:sldId id="309"/>
            <p14:sldId id="310"/>
            <p14:sldId id="311"/>
            <p14:sldId id="269"/>
            <p14:sldId id="3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CD110-F098-463B-BAFE-8BF24D34D1AA}" type="datetimeFigureOut">
              <a:rPr lang="de-DE" smtClean="0"/>
              <a:t>18.10.2023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AA537-08CB-4585-8129-3BFED9117A6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16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find the total sales per city, but you're also interested in how each Store contributes to that.</a:t>
            </a:r>
          </a:p>
          <a:p>
            <a:pPr algn="l"/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LOD Expression: { INCLUDE [Store] : SUM([Sales]) }</a:t>
            </a:r>
          </a:p>
          <a:p>
            <a:pPr algn="l"/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Calculation Steps: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For each row, include the Store in the aggregation along with whatever else is in the view (e.g., City).</a:t>
            </a:r>
          </a:p>
          <a:p>
            <a:pPr algn="l"/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Results: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For Store A in San Diego: 5 (Latte) + 3 (Espresso) = 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For Store B in San Diego: 6 (Latte) = 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For Store C in San Francisco: 7 (Latte) + 4 (Espresso) = 11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For Store D in San Francisco: 5 (Latte) = 5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1045-FCBB-4EC9-AB5F-AA4CFDEA61C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50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find out the total sales for each city, regardless of the Store or Product.</a:t>
            </a:r>
          </a:p>
          <a:p>
            <a:pPr algn="l"/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LOD Expression: { FIXED [City] : SUM([Sales]) }</a:t>
            </a:r>
          </a:p>
          <a:p>
            <a:pPr algn="l"/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Calculation Steps: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Group the data by City.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Sum the Sales for each group.</a:t>
            </a:r>
          </a:p>
          <a:p>
            <a:pPr algn="l"/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Results: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San Diego: 5 + 3 + 6 = 14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San Francisco: 7 + 4 + 5 = 16</a:t>
            </a:r>
          </a:p>
          <a:p>
            <a:pPr algn="l"/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So regardless of the Store and Product, each row in the visualization will show 14 for San Diego and 16 for San Francisco when using this FIXED LOD expression.</a:t>
            </a:r>
          </a:p>
          <a:p>
            <a:pPr algn="l"/>
            <a:r>
              <a:rPr lang="en-US" b="0" i="0">
                <a:effectLst/>
                <a:latin typeface="Söhne"/>
              </a:rPr>
              <a:t>INCLUDE Example: Total Sales Per City, Considering Store</a:t>
            </a:r>
          </a:p>
          <a:p>
            <a:pPr algn="l"/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Here you want to find the total sales per city, but you're also interested in how each Store contributes to that.</a:t>
            </a:r>
          </a:p>
          <a:p>
            <a:pPr algn="l"/>
            <a:r>
              <a:rPr lang="en-US" b="0" i="0">
                <a:solidFill>
                  <a:srgbClr val="D1D5DB"/>
                </a:solidFill>
                <a:effectLst/>
                <a:latin typeface="Söhne"/>
              </a:rPr>
              <a:t>LOD Expression: { INCLUDE [Store] : SUM([Sales]) }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1045-FCBB-4EC9-AB5F-AA4CFDEA61C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520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Söhne"/>
              </a:rPr>
              <a:t>Objective: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Create a Tableau dashboard that analyzes sales performance, focusing on the relationship between Categories, Regions, and other dimensions like Sales and Profit. Use both LOD expressions and table calculations to derive insights.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Steps: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Data Understanding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Open the Sample - Superstore dataset in Tableau.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Familiarize yourself with the dataset by going through columns like Category, Region, Sales, Profit, and others.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Basic Visualization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Create a bar chart showing total sales by Category.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Create another bar chart showing total sales by Region.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LOD Expressions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FIXED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Calculate the average sales per order for each Category. Use {FIXED [Category] : AVG([Sales])}. Add this to your dashboard.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INCLUDE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Create a calculated field to find the total sales for each Category within each Region. Use { INCLUDE [Region]: SUM([Sales]) }. Add this to your dashboard as well.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EXCLUDE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Create a calculated field to find the average profit for each Category, excluding the Region dimension. Use { EXCLUDE [Region]: AVG([Profit]) }. Add this to the dashboard too.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Table Calculations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Create a moving average of Sales across different quarters for each Category.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Calculate a Percent of Total Sales for each Category and represent it in a pie chart.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Advanced Analysis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Create a scatter plot showing Profit vs Sales for each Category. Use a table calculation to add a trend line.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Use an LOD expression to add a reference line showing the overall average Sales irrespective of Category or Region.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Dashboard Creation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Combine all these visualizations into a single dashboard. Use filters to make it interactive.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Documentation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Add tooltips and annotations to make sure the dashboard is self-explanatory.</a:t>
            </a:r>
          </a:p>
          <a:p>
            <a:pPr algn="l"/>
            <a:r>
              <a:rPr lang="en-US" b="0" i="0" dirty="0">
                <a:effectLst/>
                <a:latin typeface="Söhne"/>
              </a:rPr>
              <a:t>Expected Outcome:</a:t>
            </a:r>
          </a:p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By the end of this task, you should have a comprehensive dashboard analyzing sales performance with a focus on Categories and Regions. You will utilize both LOD expressions and table calculations to dive deeper into the data.</a:t>
            </a:r>
          </a:p>
          <a:p>
            <a:endParaRPr lang="de-DE" dirty="0"/>
          </a:p>
          <a:p>
            <a:endParaRPr lang="de-DE" dirty="0"/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Total Sales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Calculation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Sum of the Sales column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Tableau Expression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SUM([Sales])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Total Profit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Calculation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Sum of the Profit column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Tableau Expression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SUM([Profit])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Average Sales per Order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Calculation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Total Sales divided by the number of Orders for each category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LOD Expression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{ FIXED [Category]: AVG([Sales]) }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Average Profit per Category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Calculation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Sum of the Profit divided by the number of products within each Category, excluding the Region dimension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LOD Expression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{ EXCLUDE [Region]: AVG([Profit]) }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Moving Sales Average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Calculation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The average of Sales over a specified time range (e.g., over four quarters)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Tableau Table Calculation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WINDOW_AVG(SUM([Sales]), -3, 0)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Percent of Total Sales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Calculation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Sales for each Category divided by Total Sales, then multiplied by 100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Tableau Table Calculation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(SUM([Sales]) / TOTAL(SUM([Sales]))) * 100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91045-FCBB-4EC9-AB5F-AA4CFDEA61C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08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DE2DC-A052-92A7-B083-51CFB95CF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051DA2A-EFAC-D7B0-CED7-F09BCA403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5C609-3C85-B2BA-3101-128EC2DF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FF8E-A692-460D-9B8E-D1B3A36EC040}" type="datetimeFigureOut">
              <a:rPr lang="de-DE" smtClean="0"/>
              <a:t>18.10.2023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00071F-2338-E41E-15F4-559E880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839B1-6032-9422-3878-A8E2B7FD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BFBE-E6D2-4BA9-940B-C860A1A80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72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54D09-6D27-F7AC-C428-103DFC35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572E3F-0C4D-5EBE-9D51-CAB71F572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2E5643-0476-FA0F-9D88-359B77BE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FF8E-A692-460D-9B8E-D1B3A36EC040}" type="datetimeFigureOut">
              <a:rPr lang="de-DE" smtClean="0"/>
              <a:t>18.10.2023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5AC759-8F84-4755-BDAB-78793546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754FF1-F654-52A3-CDE2-5166B143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BFBE-E6D2-4BA9-940B-C860A1A80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4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3C64E0-2C11-0C3C-6A92-DDDBADD89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B00773-EBD4-CA4B-12EE-DDA9FD57B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DBC008-819E-3DB5-781C-EF51253B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FF8E-A692-460D-9B8E-D1B3A36EC040}" type="datetimeFigureOut">
              <a:rPr lang="de-DE" smtClean="0"/>
              <a:t>18.10.2023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38F1EF-03AC-1D55-7A5A-63F1BA30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872878-30BA-CC6D-CB03-65C6A4DE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BFBE-E6D2-4BA9-940B-C860A1A80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63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7938F-3A77-37C6-DFEC-6A1A1752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1FC9A-647A-CCBD-FFAD-4FD24212B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D7AEBD-87E6-FEC3-83E8-5FE9FFF0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FF8E-A692-460D-9B8E-D1B3A36EC040}" type="datetimeFigureOut">
              <a:rPr lang="de-DE" smtClean="0"/>
              <a:t>18.10.2023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5E44D3-9297-2106-B28E-FAD0289B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F80CB3-2AF8-FA64-EAC5-C864FF79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BFBE-E6D2-4BA9-940B-C860A1A80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7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03BCF-B1C9-BA2A-9244-D6255C32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2DA2C5-D1A4-AB0E-7839-E1B280D7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BCC599-A7F1-8B1A-250D-062947FA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FF8E-A692-460D-9B8E-D1B3A36EC040}" type="datetimeFigureOut">
              <a:rPr lang="de-DE" smtClean="0"/>
              <a:t>18.10.2023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00C0F3-1A37-BBF1-3E56-E6ECF945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08A76E-B119-1F31-1A0D-982E4DDA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BFBE-E6D2-4BA9-940B-C860A1A80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34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518FD-EA73-180D-53A0-D2CE1016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2EEB3-A542-BD4F-C4EF-EB7EF8740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BD558F-D4E6-252D-2F1C-8CF2AB115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9C3602-8312-DA49-DC59-4C704299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FF8E-A692-460D-9B8E-D1B3A36EC040}" type="datetimeFigureOut">
              <a:rPr lang="de-DE" smtClean="0"/>
              <a:t>18.10.2023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D4D630-E6D9-A779-F1D1-759129E8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FECFB8-8D76-9A6A-DE66-338BAA60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BFBE-E6D2-4BA9-940B-C860A1A80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410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AB812-5E03-AED9-91D9-FED12AE6B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B369E0-6C1E-3829-ABC2-F6CD6B44D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7ED5FB-399C-850A-A2DB-39FEF0301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7410E87-8B2B-E135-A2F9-800BA5824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D2F560-B832-D7A7-8284-3449073EC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3B15FA-37B8-3307-81D2-2DC2916B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FF8E-A692-460D-9B8E-D1B3A36EC040}" type="datetimeFigureOut">
              <a:rPr lang="de-DE" smtClean="0"/>
              <a:t>18.10.2023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196701-1594-B9F4-036D-74934DBC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6C6698-0ADB-09C5-4194-5434E141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BFBE-E6D2-4BA9-940B-C860A1A80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965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0AB38-015E-1819-1698-43DC6E2A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54994E-5F73-C0BE-00F8-0C50FCBE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FF8E-A692-460D-9B8E-D1B3A36EC040}" type="datetimeFigureOut">
              <a:rPr lang="de-DE" smtClean="0"/>
              <a:t>18.10.2023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AFF39A-6ADE-15C0-67D4-D308DB37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716FBE-9A07-F5C8-8297-31EE50D2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BFBE-E6D2-4BA9-940B-C860A1A80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85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85A4D9-DB2C-06F7-F267-FBC0FC84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FF8E-A692-460D-9B8E-D1B3A36EC040}" type="datetimeFigureOut">
              <a:rPr lang="de-DE" smtClean="0"/>
              <a:t>18.10.2023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034A8B-5D11-B80F-6094-21BE8EC6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DD22BC-254F-3EA1-78B3-27917B86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BFBE-E6D2-4BA9-940B-C860A1A80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907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5D04B-91BC-A7BD-4D6F-94B0E4A0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5E6557-FADD-859D-D083-4CAB7EB6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4BCDE7-B0E7-6D59-92DB-E25CFE379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87C688-EFF0-5956-ACD7-816AF2A8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FF8E-A692-460D-9B8E-D1B3A36EC040}" type="datetimeFigureOut">
              <a:rPr lang="de-DE" smtClean="0"/>
              <a:t>18.10.2023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A2339A-9577-3090-BFB3-F168038E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4D74BC-0CC3-C19F-9B58-3EB37EE5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BFBE-E6D2-4BA9-940B-C860A1A80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2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D117D-002B-6B16-BDA2-9483EF67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7D1C02-C5FF-9177-93AC-42C99E027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51C3F9-F94C-5998-195C-BF3EAF868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D4A0D1-D990-2484-1508-FF788DFC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9FF8E-A692-460D-9B8E-D1B3A36EC040}" type="datetimeFigureOut">
              <a:rPr lang="de-DE" smtClean="0"/>
              <a:t>18.10.2023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124E2D-B648-A05A-3773-A8EE82BC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8028BA-D654-3EC2-5BB6-487ECF57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BFBE-E6D2-4BA9-940B-C860A1A80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96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255608-3063-BC1B-FBB3-1C6DD5D5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7061C2-5735-6A3F-A6EF-43EE82E16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AC7A3-5E73-A419-10F7-AB256B182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9FF8E-A692-460D-9B8E-D1B3A36EC040}" type="datetimeFigureOut">
              <a:rPr lang="de-DE" smtClean="0"/>
              <a:t>18.10.2023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09F033-35DF-8589-22E1-16C0C04BA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05CEDF-13DD-D676-2CB1-CBC003C85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BFBE-E6D2-4BA9-940B-C860A1A805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06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59360-F5DA-B7E8-A6A2-BD63A673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E4685-733F-9E90-7491-B627FC97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Calculated Fields</a:t>
            </a:r>
          </a:p>
          <a:p>
            <a:pPr lvl="1"/>
            <a:r>
              <a:rPr lang="en-US"/>
              <a:t>What they can do?</a:t>
            </a:r>
          </a:p>
          <a:p>
            <a:pPr lvl="1"/>
            <a:r>
              <a:rPr lang="en-US"/>
              <a:t>Field operations vs aggregations</a:t>
            </a:r>
          </a:p>
          <a:p>
            <a:r>
              <a:rPr lang="en-US"/>
              <a:t>Table calculations</a:t>
            </a:r>
          </a:p>
          <a:p>
            <a:pPr lvl="1"/>
            <a:r>
              <a:rPr lang="en-US"/>
              <a:t>Types of table calculations</a:t>
            </a:r>
          </a:p>
          <a:p>
            <a:pPr lvl="1"/>
            <a:r>
              <a:rPr lang="en-US"/>
              <a:t>Usage</a:t>
            </a:r>
          </a:p>
          <a:p>
            <a:r>
              <a:rPr lang="en-US"/>
              <a:t>Level of Detail (</a:t>
            </a:r>
            <a:r>
              <a:rPr lang="en-US" err="1"/>
              <a:t>LoD</a:t>
            </a:r>
            <a:r>
              <a:rPr lang="en-US"/>
              <a:t>)</a:t>
            </a:r>
          </a:p>
          <a:p>
            <a:pPr lvl="1"/>
            <a:r>
              <a:rPr lang="en-US"/>
              <a:t>Expressions</a:t>
            </a:r>
          </a:p>
        </p:txBody>
      </p:sp>
    </p:spTree>
    <p:extLst>
      <p:ext uri="{BB962C8B-B14F-4D97-AF65-F5344CB8AC3E}">
        <p14:creationId xmlns:p14="http://schemas.microsoft.com/office/powerpoint/2010/main" val="207890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75686-5EA1-6BB9-5CA5-E895B2BB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of Detail: INCLUDE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880E6E-7689-EB57-3405-2021AFC2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INCLUDE – Always include the defined dimension and the view dimensions</a:t>
            </a:r>
            <a:endParaRPr lang="de-DE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97685-4BD0-2410-4E1E-277487213602}"/>
              </a:ext>
            </a:extLst>
          </p:cNvPr>
          <p:cNvSpPr txBox="1"/>
          <p:nvPr/>
        </p:nvSpPr>
        <p:spPr>
          <a:xfrm>
            <a:off x="3338501" y="3523519"/>
            <a:ext cx="523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Sales per Store in an aggregated 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868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75686-5EA1-6BB9-5CA5-E895B2BB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of Detail: EXCLUDE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880E6E-7689-EB57-3405-2021AFC2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/>
              <a:t>EXCLUDE – Never use the defined dimension for calculation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5A74B78-F8EE-B6FC-CB43-C32393E7B70B}"/>
              </a:ext>
            </a:extLst>
          </p:cNvPr>
          <p:cNvSpPr txBox="1"/>
          <p:nvPr/>
        </p:nvSpPr>
        <p:spPr>
          <a:xfrm>
            <a:off x="4258733" y="3631962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 Profit share per product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92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75686-5EA1-6BB9-5CA5-E895B2BB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of Detail: FIXED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880E6E-7689-EB57-3405-2021AFC2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FIXED – Always use defined dimension for calculation</a:t>
            </a: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40AB0F-7E8A-808B-3008-B7F236C12297}"/>
              </a:ext>
            </a:extLst>
          </p:cNvPr>
          <p:cNvSpPr txBox="1"/>
          <p:nvPr/>
        </p:nvSpPr>
        <p:spPr>
          <a:xfrm>
            <a:off x="3117864" y="3473668"/>
            <a:ext cx="5101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 Share of revenue of products per city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536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94FD9-22A4-AD40-057C-84ECE5AB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Assignment: </a:t>
            </a:r>
            <a:r>
              <a:rPr lang="de-DE" b="1" i="0">
                <a:effectLst/>
                <a:latin typeface="Söhne"/>
              </a:rPr>
              <a:t>Product Performance Dashboard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8A91E3-6F5F-7891-C2A7-F34E49A6E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an in-depth analytical dashboard that focuses on the performance of products, primarily measured by sales and profit, across various dimensions such as Category, Region, and Time.</a:t>
            </a:r>
          </a:p>
          <a:p>
            <a:r>
              <a:rPr lang="en-US" dirty="0"/>
              <a:t>Key Metrics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Sales: Aggregated sales figures for various dimensions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Total Profit: Aggregated profit figures for various dimensions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Average Sales per Order: Average value generated from each order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Average Profit per Category: Average profit within each product category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Moving Sales Average: The trend of sales across different time periods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Percent of Total Sales: Proportion of sales attributed to each category.</a:t>
            </a:r>
          </a:p>
        </p:txBody>
      </p:sp>
    </p:spTree>
    <p:extLst>
      <p:ext uri="{BB962C8B-B14F-4D97-AF65-F5344CB8AC3E}">
        <p14:creationId xmlns:p14="http://schemas.microsoft.com/office/powerpoint/2010/main" val="329903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E299-1ECB-AC70-CB2E-91375402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B4812-CF2B-3D4A-025E-BC1CF49B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B1C5-C9BA-22DA-D96E-CBC511DC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4958-9671-4666-A401-2BDA924F871A}" type="datetime1">
              <a:rPr lang="de-DE"/>
              <a:t>18.10.2023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FBB3-F2DB-3D1A-37F9-1952A4B3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2ACF4-4B58-EA25-BB98-9A9B83A2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D3E-16CB-4ECD-88F0-53C7B839407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92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D68A45-3E0E-4A16-3C91-92572920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Calculated Fields: What they can do?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D9E37-99CD-750C-99BA-56ECDEAD6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5982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Arithmetic Expressions </a:t>
            </a:r>
          </a:p>
          <a:p>
            <a:endParaRPr lang="en-US"/>
          </a:p>
          <a:p>
            <a:r>
              <a:rPr lang="en-US"/>
              <a:t>Logical Expressions</a:t>
            </a:r>
          </a:p>
          <a:p>
            <a:endParaRPr lang="en-US"/>
          </a:p>
          <a:p>
            <a:r>
              <a:rPr lang="en-US"/>
              <a:t>Spatial Expressions</a:t>
            </a:r>
          </a:p>
          <a:p>
            <a:endParaRPr lang="en-US"/>
          </a:p>
          <a:p>
            <a:r>
              <a:rPr lang="en-US"/>
              <a:t>Function calling</a:t>
            </a:r>
          </a:p>
          <a:p>
            <a:endParaRPr lang="en-US"/>
          </a:p>
          <a:p>
            <a:r>
              <a:rPr lang="en-US"/>
              <a:t>Aggregations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2428CE3-A0F4-1635-28B2-B757FC329E43}"/>
              </a:ext>
            </a:extLst>
          </p:cNvPr>
          <p:cNvSpPr txBox="1">
            <a:spLocks/>
          </p:cNvSpPr>
          <p:nvPr/>
        </p:nvSpPr>
        <p:spPr>
          <a:xfrm>
            <a:off x="5870248" y="1709084"/>
            <a:ext cx="47959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+, -, *, /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IF … THEN …,  CASE … WHEN ..</a:t>
            </a:r>
          </a:p>
          <a:p>
            <a:endParaRPr lang="en-US"/>
          </a:p>
          <a:p>
            <a:r>
              <a:rPr lang="en-US"/>
              <a:t>AREA, DISTANCE</a:t>
            </a:r>
          </a:p>
          <a:p>
            <a:endParaRPr lang="en-US"/>
          </a:p>
          <a:p>
            <a:r>
              <a:rPr lang="en-US"/>
              <a:t>SCRIPT_INT, SCRIPT_BOOL</a:t>
            </a:r>
          </a:p>
          <a:p>
            <a:endParaRPr lang="en-US"/>
          </a:p>
          <a:p>
            <a:r>
              <a:rPr lang="en-US"/>
              <a:t>SUM, AVG, COUNT, …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8F366-E403-7540-5049-C5219A89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Calculated Fields: Field operations vs Aggregations</a:t>
            </a:r>
            <a:br>
              <a:rPr lang="en-US"/>
            </a:br>
            <a:endParaRPr lang="de-DE"/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1F2979D6-B0EA-305E-99F5-C5B1CE4D192C}"/>
              </a:ext>
            </a:extLst>
          </p:cNvPr>
          <p:cNvGraphicFramePr>
            <a:graphicFrameLocks noGrp="1"/>
          </p:cNvGraphicFramePr>
          <p:nvPr/>
        </p:nvGraphicFramePr>
        <p:xfrm>
          <a:off x="741582" y="2659560"/>
          <a:ext cx="4395194" cy="1922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760">
                  <a:extLst>
                    <a:ext uri="{9D8B030D-6E8A-4147-A177-3AD203B41FA5}">
                      <a16:colId xmlns:a16="http://schemas.microsoft.com/office/drawing/2014/main" val="1801158595"/>
                    </a:ext>
                  </a:extLst>
                </a:gridCol>
                <a:gridCol w="806046">
                  <a:extLst>
                    <a:ext uri="{9D8B030D-6E8A-4147-A177-3AD203B41FA5}">
                      <a16:colId xmlns:a16="http://schemas.microsoft.com/office/drawing/2014/main" val="2795994755"/>
                    </a:ext>
                  </a:extLst>
                </a:gridCol>
                <a:gridCol w="816123">
                  <a:extLst>
                    <a:ext uri="{9D8B030D-6E8A-4147-A177-3AD203B41FA5}">
                      <a16:colId xmlns:a16="http://schemas.microsoft.com/office/drawing/2014/main" val="1483898555"/>
                    </a:ext>
                  </a:extLst>
                </a:gridCol>
                <a:gridCol w="947105">
                  <a:extLst>
                    <a:ext uri="{9D8B030D-6E8A-4147-A177-3AD203B41FA5}">
                      <a16:colId xmlns:a16="http://schemas.microsoft.com/office/drawing/2014/main" val="1860858370"/>
                    </a:ext>
                  </a:extLst>
                </a:gridCol>
                <a:gridCol w="1088160">
                  <a:extLst>
                    <a:ext uri="{9D8B030D-6E8A-4147-A177-3AD203B41FA5}">
                      <a16:colId xmlns:a16="http://schemas.microsoft.com/office/drawing/2014/main" val="2786184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Cat2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Sales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Profit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Margin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89304"/>
                  </a:ext>
                </a:extLst>
              </a:tr>
              <a:tr h="438642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40%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29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30%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26%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9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25%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51500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3ABBEA30-E05F-722B-BD35-8E95800FB753}"/>
              </a:ext>
            </a:extLst>
          </p:cNvPr>
          <p:cNvSpPr txBox="1"/>
          <p:nvPr/>
        </p:nvSpPr>
        <p:spPr>
          <a:xfrm>
            <a:off x="1250450" y="1794615"/>
            <a:ext cx="2573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Calculated Field - Margin:</a:t>
            </a:r>
          </a:p>
          <a:p>
            <a:pPr algn="ctr"/>
            <a:r>
              <a:rPr lang="de-DE"/>
              <a:t>= Profit / Sales</a:t>
            </a: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EC2BA689-0BE0-9BE0-222E-1377A17288A6}"/>
              </a:ext>
            </a:extLst>
          </p:cNvPr>
          <p:cNvGraphicFramePr>
            <a:graphicFrameLocks noGrp="1"/>
          </p:cNvGraphicFramePr>
          <p:nvPr/>
        </p:nvGraphicFramePr>
        <p:xfrm>
          <a:off x="7261412" y="2659560"/>
          <a:ext cx="320003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890">
                  <a:extLst>
                    <a:ext uri="{9D8B030D-6E8A-4147-A177-3AD203B41FA5}">
                      <a16:colId xmlns:a16="http://schemas.microsoft.com/office/drawing/2014/main" val="1801158595"/>
                    </a:ext>
                  </a:extLst>
                </a:gridCol>
                <a:gridCol w="779966">
                  <a:extLst>
                    <a:ext uri="{9D8B030D-6E8A-4147-A177-3AD203B41FA5}">
                      <a16:colId xmlns:a16="http://schemas.microsoft.com/office/drawing/2014/main" val="2795994755"/>
                    </a:ext>
                  </a:extLst>
                </a:gridCol>
                <a:gridCol w="789717">
                  <a:extLst>
                    <a:ext uri="{9D8B030D-6E8A-4147-A177-3AD203B41FA5}">
                      <a16:colId xmlns:a16="http://schemas.microsoft.com/office/drawing/2014/main" val="1483898555"/>
                    </a:ext>
                  </a:extLst>
                </a:gridCol>
                <a:gridCol w="916461">
                  <a:extLst>
                    <a:ext uri="{9D8B030D-6E8A-4147-A177-3AD203B41FA5}">
                      <a16:colId xmlns:a16="http://schemas.microsoft.com/office/drawing/2014/main" val="1860858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Cat2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Sales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Profit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68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29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2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96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451500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7AA5E6D-728F-8098-116C-E58E1C52B1CF}"/>
              </a:ext>
            </a:extLst>
          </p:cNvPr>
          <p:cNvSpPr txBox="1"/>
          <p:nvPr/>
        </p:nvSpPr>
        <p:spPr>
          <a:xfrm>
            <a:off x="7403953" y="1794615"/>
            <a:ext cx="2723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Calculated Field - Margin:</a:t>
            </a:r>
          </a:p>
          <a:p>
            <a:pPr algn="ctr"/>
            <a:r>
              <a:rPr lang="de-DE"/>
              <a:t>= SUM(Profit) / SUM(Sales)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9B97BCC4-A0AF-1C9D-32B1-12C4BAA1E5C1}"/>
              </a:ext>
            </a:extLst>
          </p:cNvPr>
          <p:cNvGraphicFramePr>
            <a:graphicFrameLocks noGrp="1"/>
          </p:cNvGraphicFramePr>
          <p:nvPr/>
        </p:nvGraphicFramePr>
        <p:xfrm>
          <a:off x="8799296" y="4816653"/>
          <a:ext cx="28049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507">
                  <a:extLst>
                    <a:ext uri="{9D8B030D-6E8A-4147-A177-3AD203B41FA5}">
                      <a16:colId xmlns:a16="http://schemas.microsoft.com/office/drawing/2014/main" val="1707901444"/>
                    </a:ext>
                  </a:extLst>
                </a:gridCol>
                <a:gridCol w="924671">
                  <a:extLst>
                    <a:ext uri="{9D8B030D-6E8A-4147-A177-3AD203B41FA5}">
                      <a16:colId xmlns:a16="http://schemas.microsoft.com/office/drawing/2014/main" val="3997543157"/>
                    </a:ext>
                  </a:extLst>
                </a:gridCol>
                <a:gridCol w="1029744">
                  <a:extLst>
                    <a:ext uri="{9D8B030D-6E8A-4147-A177-3AD203B41FA5}">
                      <a16:colId xmlns:a16="http://schemas.microsoft.com/office/drawing/2014/main" val="1825492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Sales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Profit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Margin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26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28%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10289"/>
                  </a:ext>
                </a:extLst>
              </a:tr>
            </a:tbl>
          </a:graphicData>
        </a:graphic>
      </p:graphicFrame>
      <p:sp>
        <p:nvSpPr>
          <p:cNvPr id="10" name="Geschweifte Klammer links 9">
            <a:extLst>
              <a:ext uri="{FF2B5EF4-FFF2-40B4-BE49-F238E27FC236}">
                <a16:creationId xmlns:a16="http://schemas.microsoft.com/office/drawing/2014/main" id="{E75EB05D-C688-AC00-5E1F-B0AD45692BF1}"/>
              </a:ext>
            </a:extLst>
          </p:cNvPr>
          <p:cNvSpPr/>
          <p:nvPr/>
        </p:nvSpPr>
        <p:spPr>
          <a:xfrm rot="16200000">
            <a:off x="9807850" y="4242059"/>
            <a:ext cx="218613" cy="8065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8F0D72E6-2B3B-D18B-CBD0-C5BB284E1378}"/>
              </a:ext>
            </a:extLst>
          </p:cNvPr>
          <p:cNvSpPr/>
          <p:nvPr/>
        </p:nvSpPr>
        <p:spPr>
          <a:xfrm rot="16200000">
            <a:off x="9043003" y="4301011"/>
            <a:ext cx="218613" cy="706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3F580A1-5C3C-4122-04B4-8D5060D1D0C0}"/>
              </a:ext>
            </a:extLst>
          </p:cNvPr>
          <p:cNvSpPr txBox="1"/>
          <p:nvPr/>
        </p:nvSpPr>
        <p:spPr>
          <a:xfrm>
            <a:off x="7952764" y="4866343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View</a:t>
            </a:r>
            <a:endParaRPr lang="de-DE"/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C5FBDBB4-9F86-C614-D141-CC566FA4B82A}"/>
              </a:ext>
            </a:extLst>
          </p:cNvPr>
          <p:cNvGraphicFramePr>
            <a:graphicFrameLocks noGrp="1"/>
          </p:cNvGraphicFramePr>
          <p:nvPr/>
        </p:nvGraphicFramePr>
        <p:xfrm>
          <a:off x="2351093" y="4873998"/>
          <a:ext cx="269603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491">
                  <a:extLst>
                    <a:ext uri="{9D8B030D-6E8A-4147-A177-3AD203B41FA5}">
                      <a16:colId xmlns:a16="http://schemas.microsoft.com/office/drawing/2014/main" val="1707901444"/>
                    </a:ext>
                  </a:extLst>
                </a:gridCol>
                <a:gridCol w="888775">
                  <a:extLst>
                    <a:ext uri="{9D8B030D-6E8A-4147-A177-3AD203B41FA5}">
                      <a16:colId xmlns:a16="http://schemas.microsoft.com/office/drawing/2014/main" val="3997543157"/>
                    </a:ext>
                  </a:extLst>
                </a:gridCol>
                <a:gridCol w="989770">
                  <a:extLst>
                    <a:ext uri="{9D8B030D-6E8A-4147-A177-3AD203B41FA5}">
                      <a16:colId xmlns:a16="http://schemas.microsoft.com/office/drawing/2014/main" val="1825492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Sales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Profit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Margin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26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30%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410289"/>
                  </a:ext>
                </a:extLst>
              </a:tr>
            </a:tbl>
          </a:graphicData>
        </a:graphic>
      </p:graphicFrame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66D7A269-9C40-8BC5-4DE1-E0C880D3A10B}"/>
              </a:ext>
            </a:extLst>
          </p:cNvPr>
          <p:cNvSpPr/>
          <p:nvPr/>
        </p:nvSpPr>
        <p:spPr>
          <a:xfrm rot="16200000">
            <a:off x="3449551" y="4197676"/>
            <a:ext cx="218613" cy="9863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Geschweifte Klammer links 14">
            <a:extLst>
              <a:ext uri="{FF2B5EF4-FFF2-40B4-BE49-F238E27FC236}">
                <a16:creationId xmlns:a16="http://schemas.microsoft.com/office/drawing/2014/main" id="{1332E4FE-DA9A-19D7-0FC4-A2A3C3802991}"/>
              </a:ext>
            </a:extLst>
          </p:cNvPr>
          <p:cNvSpPr/>
          <p:nvPr/>
        </p:nvSpPr>
        <p:spPr>
          <a:xfrm rot="16200000">
            <a:off x="2594802" y="4327398"/>
            <a:ext cx="218613" cy="7060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2473095-112B-E669-F147-925711282801}"/>
              </a:ext>
            </a:extLst>
          </p:cNvPr>
          <p:cNvSpPr txBox="1"/>
          <p:nvPr/>
        </p:nvSpPr>
        <p:spPr>
          <a:xfrm>
            <a:off x="1504563" y="5170645"/>
            <a:ext cx="64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View</a:t>
            </a:r>
            <a:endParaRPr lang="de-DE"/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349B6AFE-8950-9CD8-5B8B-1E2C4E9BADE4}"/>
              </a:ext>
            </a:extLst>
          </p:cNvPr>
          <p:cNvGraphicFramePr>
            <a:graphicFrameLocks noGrp="1"/>
          </p:cNvGraphicFramePr>
          <p:nvPr/>
        </p:nvGraphicFramePr>
        <p:xfrm>
          <a:off x="10461446" y="2659560"/>
          <a:ext cx="9889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972">
                  <a:extLst>
                    <a:ext uri="{9D8B030D-6E8A-4147-A177-3AD203B41FA5}">
                      <a16:colId xmlns:a16="http://schemas.microsoft.com/office/drawing/2014/main" val="3607422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Margin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7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40%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67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30%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123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26%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873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25%</a:t>
                      </a:r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18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85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90641-1B97-7ABA-797C-C92AC0D2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Calculated Fields: Syntax</a:t>
            </a:r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D5D2C4-08C0-406B-33CD-6C06FA7B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14" y="1690688"/>
            <a:ext cx="10172700" cy="3724275"/>
          </a:xfrm>
          <a:prstGeom prst="rect">
            <a:avLst/>
          </a:prstGeom>
        </p:spPr>
      </p:pic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87CABBE4-08AB-2370-C693-BCBA7D4C22C5}"/>
              </a:ext>
            </a:extLst>
          </p:cNvPr>
          <p:cNvSpPr/>
          <p:nvPr/>
        </p:nvSpPr>
        <p:spPr>
          <a:xfrm rot="5400000">
            <a:off x="1595644" y="1541582"/>
            <a:ext cx="204878" cy="20731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E39CAD2-3205-E938-9D9C-8EBD36557CE3}"/>
              </a:ext>
            </a:extLst>
          </p:cNvPr>
          <p:cNvSpPr txBox="1"/>
          <p:nvPr/>
        </p:nvSpPr>
        <p:spPr>
          <a:xfrm>
            <a:off x="1104715" y="2578151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Expression</a:t>
            </a:r>
            <a:endParaRPr lang="de-DE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3264D898-BCAB-DAED-7D9E-96F37C61ECC4}"/>
              </a:ext>
            </a:extLst>
          </p:cNvPr>
          <p:cNvSpPr/>
          <p:nvPr/>
        </p:nvSpPr>
        <p:spPr>
          <a:xfrm>
            <a:off x="5905144" y="1898534"/>
            <a:ext cx="585387" cy="33543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0AB6506-47A8-13F9-2F92-FD0EB97A2511}"/>
              </a:ext>
            </a:extLst>
          </p:cNvPr>
          <p:cNvSpPr txBox="1"/>
          <p:nvPr/>
        </p:nvSpPr>
        <p:spPr>
          <a:xfrm>
            <a:off x="4734370" y="336815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Functions</a:t>
            </a:r>
            <a:endParaRPr lang="de-DE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B83B3BD8-C0A2-6B16-8701-9969FB516515}"/>
              </a:ext>
            </a:extLst>
          </p:cNvPr>
          <p:cNvSpPr/>
          <p:nvPr/>
        </p:nvSpPr>
        <p:spPr>
          <a:xfrm>
            <a:off x="10646058" y="1713564"/>
            <a:ext cx="186301" cy="3724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67ACCC4-DE41-12B7-992E-2853775048FA}"/>
              </a:ext>
            </a:extLst>
          </p:cNvPr>
          <p:cNvSpPr txBox="1"/>
          <p:nvPr/>
        </p:nvSpPr>
        <p:spPr>
          <a:xfrm>
            <a:off x="10827253" y="3368159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Explanation</a:t>
            </a:r>
            <a:endParaRPr lang="de-DE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2F95C26D-78BB-A57F-3057-3C34C1B32755}"/>
              </a:ext>
            </a:extLst>
          </p:cNvPr>
          <p:cNvSpPr/>
          <p:nvPr/>
        </p:nvSpPr>
        <p:spPr>
          <a:xfrm rot="16200000">
            <a:off x="1247636" y="4383942"/>
            <a:ext cx="106136" cy="12783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8661A4A-6B7D-8E79-53CB-F555BC7C5B83}"/>
              </a:ext>
            </a:extLst>
          </p:cNvPr>
          <p:cNvSpPr txBox="1"/>
          <p:nvPr/>
        </p:nvSpPr>
        <p:spPr>
          <a:xfrm>
            <a:off x="956853" y="4631303"/>
            <a:ext cx="74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Errors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9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90641-1B97-7ABA-797C-C92AC0D28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Calculated Fields: Syntax</a:t>
            </a:r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D5D2C4-08C0-406B-33CD-6C06FA7B8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914" y="1694994"/>
            <a:ext cx="10172700" cy="3715662"/>
          </a:xfrm>
          <a:prstGeom prst="rect">
            <a:avLst/>
          </a:prstGeom>
        </p:spPr>
      </p:pic>
      <p:sp>
        <p:nvSpPr>
          <p:cNvPr id="6" name="Geschweifte Klammer rechts 5">
            <a:extLst>
              <a:ext uri="{FF2B5EF4-FFF2-40B4-BE49-F238E27FC236}">
                <a16:creationId xmlns:a16="http://schemas.microsoft.com/office/drawing/2014/main" id="{87CABBE4-08AB-2370-C693-BCBA7D4C22C5}"/>
              </a:ext>
            </a:extLst>
          </p:cNvPr>
          <p:cNvSpPr/>
          <p:nvPr/>
        </p:nvSpPr>
        <p:spPr>
          <a:xfrm rot="5400000">
            <a:off x="1595644" y="1541582"/>
            <a:ext cx="204878" cy="20731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E39CAD2-3205-E938-9D9C-8EBD36557CE3}"/>
              </a:ext>
            </a:extLst>
          </p:cNvPr>
          <p:cNvSpPr txBox="1"/>
          <p:nvPr/>
        </p:nvSpPr>
        <p:spPr>
          <a:xfrm>
            <a:off x="1104715" y="2578151"/>
            <a:ext cx="118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Expression</a:t>
            </a:r>
            <a:endParaRPr lang="de-DE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3264D898-BCAB-DAED-7D9E-96F37C61ECC4}"/>
              </a:ext>
            </a:extLst>
          </p:cNvPr>
          <p:cNvSpPr/>
          <p:nvPr/>
        </p:nvSpPr>
        <p:spPr>
          <a:xfrm>
            <a:off x="5905144" y="1898534"/>
            <a:ext cx="585387" cy="33543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0AB6506-47A8-13F9-2F92-FD0EB97A2511}"/>
              </a:ext>
            </a:extLst>
          </p:cNvPr>
          <p:cNvSpPr txBox="1"/>
          <p:nvPr/>
        </p:nvSpPr>
        <p:spPr>
          <a:xfrm>
            <a:off x="4734370" y="336815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Functions</a:t>
            </a:r>
            <a:endParaRPr lang="de-DE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B83B3BD8-C0A2-6B16-8701-9969FB516515}"/>
              </a:ext>
            </a:extLst>
          </p:cNvPr>
          <p:cNvSpPr/>
          <p:nvPr/>
        </p:nvSpPr>
        <p:spPr>
          <a:xfrm>
            <a:off x="10646058" y="1713564"/>
            <a:ext cx="186301" cy="37242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67ACCC4-DE41-12B7-992E-2853775048FA}"/>
              </a:ext>
            </a:extLst>
          </p:cNvPr>
          <p:cNvSpPr txBox="1"/>
          <p:nvPr/>
        </p:nvSpPr>
        <p:spPr>
          <a:xfrm>
            <a:off x="10827253" y="3368159"/>
            <a:ext cx="128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Explanation</a:t>
            </a:r>
            <a:endParaRPr lang="de-DE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2F95C26D-78BB-A57F-3057-3C34C1B32755}"/>
              </a:ext>
            </a:extLst>
          </p:cNvPr>
          <p:cNvSpPr/>
          <p:nvPr/>
        </p:nvSpPr>
        <p:spPr>
          <a:xfrm rot="16200000">
            <a:off x="1542465" y="4089112"/>
            <a:ext cx="106137" cy="18680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8661A4A-6B7D-8E79-53CB-F555BC7C5B83}"/>
              </a:ext>
            </a:extLst>
          </p:cNvPr>
          <p:cNvSpPr txBox="1"/>
          <p:nvPr/>
        </p:nvSpPr>
        <p:spPr>
          <a:xfrm>
            <a:off x="956853" y="4631303"/>
            <a:ext cx="74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Errors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061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1741D-A3DC-F6F2-7F24-159A9EFF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calculations: Types of table calculations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DE29920-4B93-4E84-C6E2-B5D3FCBD0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651" y="829949"/>
            <a:ext cx="7209630" cy="53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5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DE29920-4B93-4E84-C6E2-B5D3FCBD0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82" y="230017"/>
            <a:ext cx="8616790" cy="639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1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DE29920-4B93-4E84-C6E2-B5D3FCBD0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19" b="72873"/>
          <a:stretch/>
        </p:blipFill>
        <p:spPr>
          <a:xfrm>
            <a:off x="438789" y="4630484"/>
            <a:ext cx="11292356" cy="94808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8C9E433-C12E-C728-25AE-B3F4BFFE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9" y="4630484"/>
            <a:ext cx="11182350" cy="10191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E4B9CE7-6247-D4E9-27EE-EA6757B92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695" y="290557"/>
            <a:ext cx="3219450" cy="4086225"/>
          </a:xfrm>
          <a:prstGeom prst="rect">
            <a:avLst/>
          </a:prstGeom>
        </p:spPr>
      </p:pic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FDB448C5-62FC-C460-27A7-6116287744C9}"/>
              </a:ext>
            </a:extLst>
          </p:cNvPr>
          <p:cNvSpPr/>
          <p:nvPr/>
        </p:nvSpPr>
        <p:spPr>
          <a:xfrm>
            <a:off x="8101413" y="376015"/>
            <a:ext cx="495656" cy="3922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FA7A0DB-374D-851A-7254-EF3F60899973}"/>
              </a:ext>
            </a:extLst>
          </p:cNvPr>
          <p:cNvSpPr txBox="1"/>
          <p:nvPr/>
        </p:nvSpPr>
        <p:spPr>
          <a:xfrm>
            <a:off x="6639346" y="2149003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Configuration</a:t>
            </a:r>
            <a:endParaRPr lang="de-DE"/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7DDCDF3C-D04D-240C-15C4-086EC2FCD861}"/>
              </a:ext>
            </a:extLst>
          </p:cNvPr>
          <p:cNvSpPr/>
          <p:nvPr/>
        </p:nvSpPr>
        <p:spPr>
          <a:xfrm rot="5400000">
            <a:off x="1234285" y="5457713"/>
            <a:ext cx="155656" cy="383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ED8D0CB-FBAF-9412-1BC3-D480129D389C}"/>
              </a:ext>
            </a:extLst>
          </p:cNvPr>
          <p:cNvSpPr txBox="1"/>
          <p:nvPr/>
        </p:nvSpPr>
        <p:spPr>
          <a:xfrm>
            <a:off x="632389" y="5718695"/>
            <a:ext cx="151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Execution row</a:t>
            </a:r>
            <a:endParaRPr lang="de-DE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BD76D303-20C2-F8F7-7AEF-C1305CAC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113" y="76997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calculations: Usage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C805BF5-7D40-C5E6-B33B-50D334F5D671}"/>
              </a:ext>
            </a:extLst>
          </p:cNvPr>
          <p:cNvSpPr/>
          <p:nvPr/>
        </p:nvSpPr>
        <p:spPr>
          <a:xfrm>
            <a:off x="1141864" y="5351951"/>
            <a:ext cx="324073" cy="28945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B3250EE-3E38-A988-0E0D-395056FFCF5A}"/>
              </a:ext>
            </a:extLst>
          </p:cNvPr>
          <p:cNvSpPr/>
          <p:nvPr/>
        </p:nvSpPr>
        <p:spPr>
          <a:xfrm>
            <a:off x="1816732" y="5093851"/>
            <a:ext cx="324073" cy="28945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C6D788E-40A2-C5D3-B0C0-BC9269F569F1}"/>
              </a:ext>
            </a:extLst>
          </p:cNvPr>
          <p:cNvSpPr/>
          <p:nvPr/>
        </p:nvSpPr>
        <p:spPr>
          <a:xfrm>
            <a:off x="2169012" y="5104528"/>
            <a:ext cx="324073" cy="28945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C0508C1-BA70-C0CF-6939-5DD1AF479159}"/>
              </a:ext>
            </a:extLst>
          </p:cNvPr>
          <p:cNvSpPr/>
          <p:nvPr/>
        </p:nvSpPr>
        <p:spPr>
          <a:xfrm>
            <a:off x="2607418" y="5394725"/>
            <a:ext cx="324073" cy="28945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9031CA6-059C-7504-F0C6-005AD55BC51D}"/>
              </a:ext>
            </a:extLst>
          </p:cNvPr>
          <p:cNvSpPr/>
          <p:nvPr/>
        </p:nvSpPr>
        <p:spPr>
          <a:xfrm>
            <a:off x="3034123" y="4995345"/>
            <a:ext cx="324073" cy="28945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7530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171DF-0FC1-8C9D-8037-91274FE8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 of Detail (</a:t>
            </a:r>
            <a:r>
              <a:rPr lang="en-US" err="1"/>
              <a:t>LoD</a:t>
            </a:r>
            <a:r>
              <a:rPr lang="en-US"/>
              <a:t>): Expressions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CFECB7-DB16-35B2-67C4-A7151E268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58" y="177435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Calculate an expression within or outside a certain granularity</a:t>
            </a:r>
          </a:p>
          <a:p>
            <a:endParaRPr lang="en-US"/>
          </a:p>
          <a:p>
            <a:r>
              <a:rPr lang="en-US"/>
              <a:t>Key Functions:</a:t>
            </a:r>
          </a:p>
          <a:p>
            <a:pPr lvl="1"/>
            <a:r>
              <a:rPr lang="en-US"/>
              <a:t>INCLUDE – Always include the defined dimension and the view dimensions</a:t>
            </a:r>
          </a:p>
          <a:p>
            <a:pPr lvl="1"/>
            <a:r>
              <a:rPr lang="en-US"/>
              <a:t>EXCLUDE – Never use the defined dimension for calculation</a:t>
            </a:r>
          </a:p>
          <a:p>
            <a:pPr lvl="1"/>
            <a:r>
              <a:rPr lang="en-US"/>
              <a:t>FIXED – Always use defined dimension for calculation</a:t>
            </a:r>
          </a:p>
          <a:p>
            <a:pPr lvl="1"/>
            <a:endParaRPr lang="en-US"/>
          </a:p>
          <a:p>
            <a:endParaRPr lang="de-DE"/>
          </a:p>
          <a:p>
            <a:pPr marL="0" indent="0">
              <a:buNone/>
            </a:pPr>
            <a:r>
              <a:rPr lang="de-DE"/>
              <a:t>Syntax: „  { [</a:t>
            </a:r>
            <a:r>
              <a:rPr lang="de-DE" err="1"/>
              <a:t>LoD</a:t>
            </a:r>
            <a:r>
              <a:rPr lang="de-DE"/>
              <a:t>] [Dimension]: [AGG]([</a:t>
            </a:r>
            <a:r>
              <a:rPr lang="de-DE" err="1"/>
              <a:t>Measure</a:t>
            </a:r>
            <a:r>
              <a:rPr lang="de-DE"/>
              <a:t>]) } „</a:t>
            </a:r>
          </a:p>
          <a:p>
            <a:pPr marL="0" indent="0">
              <a:buNone/>
            </a:pPr>
            <a:r>
              <a:rPr lang="de-DE" err="1"/>
              <a:t>Example</a:t>
            </a:r>
            <a:r>
              <a:rPr lang="de-DE"/>
              <a:t>:  „  { </a:t>
            </a:r>
            <a:r>
              <a:rPr lang="en-US"/>
              <a:t>EXCLUDE [Category]: SUM(Profit)} “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26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CD4E3F2D660B49BB0E1D0ECAECA057" ma:contentTypeVersion="0" ma:contentTypeDescription="Create a new document." ma:contentTypeScope="" ma:versionID="fabc2e9a036b4e0a8f5b8e8405292b5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877F34-4C26-4883-A5EF-C1210FC897A2}"/>
</file>

<file path=customXml/itemProps2.xml><?xml version="1.0" encoding="utf-8"?>
<ds:datastoreItem xmlns:ds="http://schemas.openxmlformats.org/officeDocument/2006/customXml" ds:itemID="{2D44B0C9-D67D-4CCA-9A5D-F9F508F6EA6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1259</Words>
  <Application>Microsoft Office PowerPoint</Application>
  <PresentationFormat>Breitbild</PresentationFormat>
  <Paragraphs>211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</vt:lpstr>
      <vt:lpstr>Agenda</vt:lpstr>
      <vt:lpstr>Calculated Fields: What they can do?</vt:lpstr>
      <vt:lpstr>Calculated Fields: Field operations vs Aggregations </vt:lpstr>
      <vt:lpstr>Calculated Fields: Syntax</vt:lpstr>
      <vt:lpstr>Calculated Fields: Syntax</vt:lpstr>
      <vt:lpstr>Table calculations: Types of table calculations</vt:lpstr>
      <vt:lpstr>PowerPoint-Präsentation</vt:lpstr>
      <vt:lpstr>Table calculations: Usage</vt:lpstr>
      <vt:lpstr>Level of Detail (LoD): Expressions</vt:lpstr>
      <vt:lpstr>Level of Detail: INCLUDE</vt:lpstr>
      <vt:lpstr>Level of Detail: EXCLUDE</vt:lpstr>
      <vt:lpstr>Level of Detail: FIXED</vt:lpstr>
      <vt:lpstr>Assignment: Product Performance Dashboard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Kevin Köhler</dc:creator>
  <cp:lastModifiedBy>Kevin Köhler</cp:lastModifiedBy>
  <cp:revision>1</cp:revision>
  <dcterms:created xsi:type="dcterms:W3CDTF">2023-10-18T09:31:39Z</dcterms:created>
  <dcterms:modified xsi:type="dcterms:W3CDTF">2023-10-18T09:33:28Z</dcterms:modified>
</cp:coreProperties>
</file>