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81"/>
  </p:notesMasterIdLst>
  <p:handoutMasterIdLst>
    <p:handoutMasterId r:id="rId82"/>
  </p:handoutMasterIdLst>
  <p:sldIdLst>
    <p:sldId id="355" r:id="rId4"/>
    <p:sldId id="257" r:id="rId5"/>
    <p:sldId id="319" r:id="rId6"/>
    <p:sldId id="258" r:id="rId7"/>
    <p:sldId id="357" r:id="rId8"/>
    <p:sldId id="359" r:id="rId9"/>
    <p:sldId id="361" r:id="rId10"/>
    <p:sldId id="259" r:id="rId11"/>
    <p:sldId id="326" r:id="rId12"/>
    <p:sldId id="327" r:id="rId13"/>
    <p:sldId id="261" r:id="rId14"/>
    <p:sldId id="304" r:id="rId15"/>
    <p:sldId id="263" r:id="rId16"/>
    <p:sldId id="264" r:id="rId17"/>
    <p:sldId id="362" r:id="rId18"/>
    <p:sldId id="317" r:id="rId19"/>
    <p:sldId id="332" r:id="rId20"/>
    <p:sldId id="318" r:id="rId21"/>
    <p:sldId id="265" r:id="rId22"/>
    <p:sldId id="268" r:id="rId23"/>
    <p:sldId id="363" r:id="rId24"/>
    <p:sldId id="328" r:id="rId25"/>
    <p:sldId id="364" r:id="rId26"/>
    <p:sldId id="309" r:id="rId27"/>
    <p:sldId id="310" r:id="rId28"/>
    <p:sldId id="312" r:id="rId29"/>
    <p:sldId id="314" r:id="rId30"/>
    <p:sldId id="315" r:id="rId31"/>
    <p:sldId id="320" r:id="rId32"/>
    <p:sldId id="270" r:id="rId33"/>
    <p:sldId id="333" r:id="rId34"/>
    <p:sldId id="334" r:id="rId35"/>
    <p:sldId id="354" r:id="rId36"/>
    <p:sldId id="271" r:id="rId37"/>
    <p:sldId id="322" r:id="rId38"/>
    <p:sldId id="275" r:id="rId39"/>
    <p:sldId id="276" r:id="rId40"/>
    <p:sldId id="287" r:id="rId41"/>
    <p:sldId id="277" r:id="rId42"/>
    <p:sldId id="335" r:id="rId43"/>
    <p:sldId id="272" r:id="rId44"/>
    <p:sldId id="281" r:id="rId45"/>
    <p:sldId id="349" r:id="rId46"/>
    <p:sldId id="337" r:id="rId47"/>
    <p:sldId id="343" r:id="rId48"/>
    <p:sldId id="345" r:id="rId49"/>
    <p:sldId id="344" r:id="rId50"/>
    <p:sldId id="346" r:id="rId51"/>
    <p:sldId id="340" r:id="rId52"/>
    <p:sldId id="350" r:id="rId53"/>
    <p:sldId id="347" r:id="rId54"/>
    <p:sldId id="338" r:id="rId55"/>
    <p:sldId id="278" r:id="rId56"/>
    <p:sldId id="279" r:id="rId57"/>
    <p:sldId id="280" r:id="rId58"/>
    <p:sldId id="336" r:id="rId59"/>
    <p:sldId id="339" r:id="rId60"/>
    <p:sldId id="323" r:id="rId61"/>
    <p:sldId id="330" r:id="rId62"/>
    <p:sldId id="351" r:id="rId63"/>
    <p:sldId id="273" r:id="rId64"/>
    <p:sldId id="290" r:id="rId65"/>
    <p:sldId id="297" r:id="rId66"/>
    <p:sldId id="298" r:id="rId67"/>
    <p:sldId id="300" r:id="rId68"/>
    <p:sldId id="301" r:id="rId69"/>
    <p:sldId id="282" r:id="rId70"/>
    <p:sldId id="352" r:id="rId71"/>
    <p:sldId id="283" r:id="rId72"/>
    <p:sldId id="353" r:id="rId73"/>
    <p:sldId id="284" r:id="rId74"/>
    <p:sldId id="285" r:id="rId75"/>
    <p:sldId id="286" r:id="rId76"/>
    <p:sldId id="288" r:id="rId77"/>
    <p:sldId id="356" r:id="rId78"/>
    <p:sldId id="358" r:id="rId79"/>
    <p:sldId id="365" r:id="rId80"/>
  </p:sldIdLst>
  <p:sldSz cx="12192000" cy="6858000"/>
  <p:notesSz cx="6797675" cy="9926638"/>
  <p:embeddedFontLst>
    <p:embeddedFont>
      <p:font typeface="Cambria Math" panose="02040503050406030204" pitchFamily="18" charset="0"/>
      <p:regular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Hack" panose="020B0600000101010101" charset="0"/>
      <p:regular r:id="rId88"/>
      <p:bold r:id="rId89"/>
      <p:italic r:id="rId90"/>
      <p:boldItalic r:id="rId91"/>
    </p:embeddedFont>
    <p:embeddedFont>
      <p:font typeface="맑은 고딕" panose="020B0503020000020004" pitchFamily="50" charset="-127"/>
      <p:regular r:id="rId92"/>
      <p:bold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59"/>
            <p14:sldId id="361"/>
            <p14:sldId id="259"/>
            <p14:sldId id="326"/>
            <p14:sldId id="327"/>
            <p14:sldId id="261"/>
            <p14:sldId id="304"/>
            <p14:sldId id="263"/>
            <p14:sldId id="264"/>
            <p14:sldId id="362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</p14:sldIdLst>
        </p14:section>
        <p14:section name="Chapter 2" id="{944E9D01-2134-CC48-8DB5-991CA38B128A}">
          <p14:sldIdLst>
            <p14:sldId id="320"/>
            <p14:sldId id="270"/>
            <p14:sldId id="333"/>
            <p14:sldId id="334"/>
            <p14:sldId id="354"/>
            <p14:sldId id="271"/>
            <p14:sldId id="322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43"/>
            <p14:sldId id="345"/>
            <p14:sldId id="344"/>
            <p14:sldId id="346"/>
            <p14:sldId id="340"/>
            <p14:sldId id="350"/>
            <p14:sldId id="347"/>
            <p14:sldId id="338"/>
            <p14:sldId id="278"/>
            <p14:sldId id="279"/>
            <p14:sldId id="280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  <p14:section name="Chapter 7" id="{02B8DAD9-4E7E-AE44-BBA3-6F67643AA41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19"/>
  </p:normalViewPr>
  <p:slideViewPr>
    <p:cSldViewPr snapToGrid="0">
      <p:cViewPr varScale="1">
        <p:scale>
          <a:sx n="110" d="100"/>
          <a:sy n="110" d="100"/>
        </p:scale>
        <p:origin x="76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font" Target="fonts/font8.fntdata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5.fntdata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627300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955825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2799542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Joseph Ro (02)</a:t>
            </a:r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Prerequisites</a:t>
            </a:r>
          </a:p>
          <a:p>
            <a:pPr lvl="1"/>
            <a:r>
              <a:rPr lang="en-US" altLang="ko-KR" sz="1600" dirty="0"/>
              <a:t>Background</a:t>
            </a:r>
          </a:p>
          <a:p>
            <a:pPr lvl="1"/>
            <a:r>
              <a:rPr lang="en-US" altLang="ko-KR" sz="1600" dirty="0"/>
              <a:t>How User Program Works</a:t>
            </a:r>
          </a:p>
          <a:p>
            <a:pPr lvl="1"/>
            <a:r>
              <a:rPr lang="en-US" altLang="ko-KR" sz="1600" dirty="0"/>
              <a:t>Code Level Flow</a:t>
            </a:r>
          </a:p>
          <a:p>
            <a:pPr lvl="1"/>
            <a:r>
              <a:rPr lang="en-US" altLang="ko-KR" sz="1600" dirty="0"/>
              <a:t>Virtual Memory </a:t>
            </a:r>
          </a:p>
          <a:p>
            <a:pPr lvl="1"/>
            <a:r>
              <a:rPr lang="en-US" altLang="ko-KR" sz="1600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Requirements</a:t>
            </a:r>
            <a:endParaRPr lang="en-US" altLang="ko-KR" sz="1800" dirty="0"/>
          </a:p>
          <a:p>
            <a:pPr lvl="1"/>
            <a:r>
              <a:rPr lang="en-US" altLang="ko-KR" sz="1600" dirty="0"/>
              <a:t>Process Termination Messages</a:t>
            </a:r>
          </a:p>
          <a:p>
            <a:pPr lvl="1"/>
            <a:r>
              <a:rPr lang="en-US" altLang="ko-KR" sz="1600" dirty="0"/>
              <a:t>Argument Passing</a:t>
            </a:r>
          </a:p>
          <a:p>
            <a:pPr lvl="1"/>
            <a:r>
              <a:rPr lang="en-US" altLang="ko-KR" sz="1600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Submission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Slack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can we get a process name?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thread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CE0F9-A266-AA47-AE50-42188739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80" y="1984494"/>
            <a:ext cx="4365533" cy="1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6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system call API</a:t>
            </a:r>
            <a:r>
              <a:rPr lang="en-US" dirty="0"/>
              <a:t> has not yet been  implemented.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14" y="1917748"/>
            <a:ext cx="4722235" cy="17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001AC6-13CC-AD43-9A05-D6C6D578A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read, write</a:t>
            </a:r>
            <a:br>
              <a:rPr lang="en-US" altLang="ko-KR" dirty="0"/>
            </a:br>
            <a:r>
              <a:rPr lang="en-US" altLang="ko-KR" dirty="0"/>
              <a:t>(※ Pintos exec is different from UNIX exec)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/lib/kernel/</a:t>
            </a:r>
            <a:r>
              <a:rPr lang="en-US" altLang="ko-KR" dirty="0" err="1"/>
              <a:t>console.c</a:t>
            </a:r>
            <a:r>
              <a:rPr lang="en-US" altLang="ko-KR" dirty="0"/>
              <a:t>: void </a:t>
            </a:r>
            <a:r>
              <a:rPr lang="en-US" altLang="ko-KR" b="1" dirty="0" err="1">
                <a:solidFill>
                  <a:schemeClr val="accent2"/>
                </a:solidFill>
              </a:rPr>
              <a:t>putbuf</a:t>
            </a:r>
            <a:r>
              <a:rPr lang="en-US" altLang="ko-KR" dirty="0"/>
              <a:t>(…)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Start from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 </a:t>
            </a:r>
            <a:r>
              <a:rPr lang="en-US" altLang="ko-KR" dirty="0"/>
              <a:t>in threads/</a:t>
            </a:r>
            <a:r>
              <a:rPr lang="en-US" altLang="ko-KR" dirty="0" err="1"/>
              <a:t>init.c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run_actions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will be invoked.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D63446-8D80-1C4B-B9E0-B061F6E8D288}"/>
              </a:ext>
            </a:extLst>
          </p:cNvPr>
          <p:cNvGrpSpPr/>
          <p:nvPr/>
        </p:nvGrpSpPr>
        <p:grpSpPr>
          <a:xfrm>
            <a:off x="2021536" y="2251365"/>
            <a:ext cx="2119143" cy="1318398"/>
            <a:chOff x="3729566" y="2109234"/>
            <a:chExt cx="3327400" cy="20701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8CE18-0923-E34B-BBC5-D361CA75F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B20F0-235C-EB4C-A63A-7AD1FE89153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Focus on {"run", 2, </a:t>
            </a:r>
            <a:r>
              <a:rPr lang="en-US" altLang="ko-KR" dirty="0" err="1"/>
              <a:t>run_task</a:t>
            </a:r>
            <a:r>
              <a:rPr lang="en-US" altLang="ko-KR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a-&gt;function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C4DBE-960D-AD47-BAD4-09854F6DD8D0}"/>
              </a:ext>
            </a:extLst>
          </p:cNvPr>
          <p:cNvGrpSpPr/>
          <p:nvPr/>
        </p:nvGrpSpPr>
        <p:grpSpPr>
          <a:xfrm>
            <a:off x="6366934" y="2008100"/>
            <a:ext cx="3711847" cy="4165600"/>
            <a:chOff x="6366934" y="2008100"/>
            <a:chExt cx="3711847" cy="4165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CA9C78-38D5-0947-87A8-3DE528976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EB0244-E388-2B4F-9046-BD3B71016A66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0AB6BB-36F9-3445-9111-1418CC6A56A1}"/>
              </a:ext>
            </a:extLst>
          </p:cNvPr>
          <p:cNvGrpSpPr/>
          <p:nvPr/>
        </p:nvGrpSpPr>
        <p:grpSpPr>
          <a:xfrm>
            <a:off x="1421033" y="2208530"/>
            <a:ext cx="3962026" cy="3536950"/>
            <a:chOff x="1421033" y="2208530"/>
            <a:chExt cx="3962026" cy="35369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192CFE-7641-7C4A-8913-2E9292EE9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088AC6-C53B-6F4D-8F62-C44CC629A844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924A3C-8934-E74F-858A-8D34ECC05B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9D9EED-1387-0D41-A09F-958FFE44F37F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A9974-BD79-9046-882F-979C34585C5C}"/>
              </a:ext>
            </a:extLst>
          </p:cNvPr>
          <p:cNvSpPr/>
          <p:nvPr/>
        </p:nvSpPr>
        <p:spPr>
          <a:xfrm>
            <a:off x="3048000" y="508000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DB2A2-3BC0-FE48-AB83-A53826C8C103}"/>
              </a:ext>
            </a:extLst>
          </p:cNvPr>
          <p:cNvSpPr/>
          <p:nvPr/>
        </p:nvSpPr>
        <p:spPr>
          <a:xfrm>
            <a:off x="6959600" y="547116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4688E6-0F29-BC48-876A-BE255F3FE4A5}"/>
              </a:ext>
            </a:extLst>
          </p:cNvPr>
          <p:cNvSpPr/>
          <p:nvPr/>
        </p:nvSpPr>
        <p:spPr>
          <a:xfrm>
            <a:off x="2449110" y="3803066"/>
            <a:ext cx="1218650" cy="332053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82947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D1AD6A-FC91-6B44-8A4E-1673D815430D}"/>
              </a:ext>
            </a:extLst>
          </p:cNvPr>
          <p:cNvGrpSpPr/>
          <p:nvPr/>
        </p:nvGrpSpPr>
        <p:grpSpPr>
          <a:xfrm>
            <a:off x="1465264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D3A991-E9D7-2E47-A626-8D318E00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147942-1E28-8446-977E-4BA06AE4B6F2}"/>
              </a:ext>
            </a:extLst>
          </p:cNvPr>
          <p:cNvSpPr txBox="1"/>
          <p:nvPr/>
        </p:nvSpPr>
        <p:spPr>
          <a:xfrm>
            <a:off x="7290099" y="4005679"/>
            <a:ext cx="410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'task' contain?</a:t>
            </a:r>
          </a:p>
          <a:p>
            <a:r>
              <a:rPr lang="en-US" dirty="0"/>
              <a:t>Does it contain only file name?</a:t>
            </a:r>
          </a:p>
          <a:p>
            <a:r>
              <a:rPr lang="en-US" dirty="0"/>
              <a:t>Refer to </a:t>
            </a:r>
            <a:r>
              <a:rPr lang="en-US" dirty="0" err="1"/>
              <a:t>printf</a:t>
            </a:r>
            <a:r>
              <a:rPr lang="en-US" dirty="0"/>
              <a:t> statement</a:t>
            </a:r>
          </a:p>
          <a:p>
            <a:r>
              <a:rPr lang="en-US" b="1" dirty="0" err="1">
                <a:solidFill>
                  <a:srgbClr val="1065E7"/>
                </a:solidFill>
              </a:rPr>
              <a:t>strtok_r</a:t>
            </a:r>
            <a:r>
              <a:rPr lang="en-US" b="1" dirty="0">
                <a:solidFill>
                  <a:srgbClr val="1065E7"/>
                </a:solidFill>
              </a:rPr>
              <a:t>() </a:t>
            </a:r>
            <a:r>
              <a:rPr lang="en-US" dirty="0"/>
              <a:t>in lib/</a:t>
            </a:r>
            <a:r>
              <a:rPr lang="en-US" dirty="0" err="1"/>
              <a:t>string.c</a:t>
            </a:r>
            <a:r>
              <a:rPr lang="en-US" dirty="0"/>
              <a:t> will help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C49B5-1CFE-9349-9FA4-E00FCCBAE4E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953C7E-EB04-014B-95A2-0557268901C0}"/>
              </a:ext>
            </a:extLst>
          </p:cNvPr>
          <p:cNvCxnSpPr/>
          <p:nvPr/>
        </p:nvCxnSpPr>
        <p:spPr>
          <a:xfrm>
            <a:off x="5689600" y="3870960"/>
            <a:ext cx="1656080" cy="873760"/>
          </a:xfrm>
          <a:prstGeom prst="bentConnector3">
            <a:avLst/>
          </a:prstGeom>
          <a:ln w="28575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00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067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thread_create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will enroll user program name.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And, it also enrolls function,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start_process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, which will launch user program.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5B0CEC-F8BD-3C46-BC08-099CEDB98BFE}"/>
              </a:ext>
            </a:extLst>
          </p:cNvPr>
          <p:cNvGrpSpPr/>
          <p:nvPr/>
        </p:nvGrpSpPr>
        <p:grpSpPr>
          <a:xfrm>
            <a:off x="2279822" y="2043052"/>
            <a:ext cx="7067089" cy="4130648"/>
            <a:chOff x="2279822" y="2043052"/>
            <a:chExt cx="7067089" cy="41306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59467D-3875-8D40-8D71-8BC4E2787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31900-A074-0249-B137-6B55D868964D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061407-AB23-8E49-B7CB-A61A8D3FA3B1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808182-DA3F-C446-88EF-05E72465B2B0}"/>
              </a:ext>
            </a:extLst>
          </p:cNvPr>
          <p:cNvSpPr txBox="1"/>
          <p:nvPr/>
        </p:nvSpPr>
        <p:spPr>
          <a:xfrm>
            <a:off x="571500" y="6372225"/>
            <a:ext cx="186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process.c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86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process scheduling is invoked, the child process (user program) will be executed by wrapper function of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 </a:t>
            </a:r>
            <a:r>
              <a:rPr lang="en-US" altLang="ko-KR" dirty="0"/>
              <a:t>in lib/user/</a:t>
            </a:r>
            <a:r>
              <a:rPr lang="en-US" altLang="ko-KR" dirty="0" err="1"/>
              <a:t>entry.c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A86BDC-EE84-3647-817E-AFE2DE7DF85F}"/>
              </a:ext>
            </a:extLst>
          </p:cNvPr>
          <p:cNvGrpSpPr/>
          <p:nvPr/>
        </p:nvGrpSpPr>
        <p:grpSpPr>
          <a:xfrm>
            <a:off x="3609774" y="2315477"/>
            <a:ext cx="4344819" cy="1598353"/>
            <a:chOff x="3362267" y="2152433"/>
            <a:chExt cx="4902200" cy="18034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7E6A55-1A24-4941-AFF9-475AA853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267" y="2152433"/>
              <a:ext cx="4902200" cy="180340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AC15EC-D5FA-C749-8E00-0278DEFEBEA3}"/>
                </a:ext>
              </a:extLst>
            </p:cNvPr>
            <p:cNvCxnSpPr>
              <a:cxnSpLocks/>
            </p:cNvCxnSpPr>
            <p:nvPr/>
          </p:nvCxnSpPr>
          <p:spPr>
            <a:xfrm>
              <a:off x="3362267" y="2825584"/>
              <a:ext cx="10544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56ADC-699E-DC4E-B35D-D3170CCCF3E3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1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Parent process which ran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should be waiting in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until the child process is finished.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717BE-63F2-C647-8829-01DAA3E42E4A}"/>
              </a:ext>
            </a:extLst>
          </p:cNvPr>
          <p:cNvGrpSpPr/>
          <p:nvPr/>
        </p:nvGrpSpPr>
        <p:grpSpPr>
          <a:xfrm>
            <a:off x="3000766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9DCD59-8AD0-024F-BC94-A03901C3867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2047E9-78A4-B246-91DA-EAF6E7CF5105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8630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 dirty="0"/>
              <a:t> member of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 points to system call number.</a:t>
            </a:r>
            <a:br>
              <a:rPr lang="en-US" dirty="0"/>
            </a:br>
            <a:r>
              <a:rPr lang="en-US" dirty="0"/>
              <a:t>(You can refer to </a:t>
            </a:r>
            <a:r>
              <a:rPr lang="en-US" b="1" dirty="0"/>
              <a:t>lib/</a:t>
            </a:r>
            <a:r>
              <a:rPr lang="en-US" b="1" dirty="0" err="1"/>
              <a:t>syscall-nr.h</a:t>
            </a:r>
            <a:r>
              <a:rPr lang="en-US" b="1" dirty="0"/>
              <a:t> </a:t>
            </a:r>
            <a:r>
              <a:rPr lang="en-US" dirty="0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identify system call number?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'lib/</a:t>
            </a:r>
            <a:r>
              <a:rPr lang="en-US" altLang="ko-KR" dirty="0" err="1"/>
              <a:t>syscall-nr.h</a:t>
            </a:r>
            <a:r>
              <a:rPr lang="en-US" altLang="ko-KR" dirty="0"/>
              <a:t>’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return system call's result?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Check argument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intr_frame'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2"/>
                </a:solidFill>
              </a:rPr>
              <a:t>syscall_handler</a:t>
            </a:r>
            <a:r>
              <a:rPr lang="en-US" altLang="ko-KR" b="1" dirty="0">
                <a:solidFill>
                  <a:schemeClr val="accent2"/>
                </a:solidFill>
              </a:rPr>
              <a:t>()</a:t>
            </a:r>
            <a:r>
              <a:rPr lang="en-US" altLang="ko-KR" dirty="0"/>
              <a:t> in 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'System Calls'</a:t>
            </a:r>
            <a:r>
              <a:rPr lang="en-US" altLang="ko-KR" dirty="0"/>
              <a:t> in Prerequisites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4C1180E-4DFD-7947-8AA6-CBA145DA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0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b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(lib/user/syscall.c)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only that a user pointer points below PHYS_BASE, then dereference it. </a:t>
            </a:r>
            <a:br>
              <a:rPr lang="en-US" altLang="ko-KR" dirty="0"/>
            </a:br>
            <a:r>
              <a:rPr lang="en-US" altLang="ko-KR" dirty="0"/>
              <a:t>If the pointer is invalid, it will cause a “page fault”. You can handle it by modifying the code </a:t>
            </a:r>
            <a:r>
              <a:rPr lang="en-US" altLang="ko-KR" b="1" dirty="0" err="1">
                <a:solidFill>
                  <a:srgbClr val="0070C0"/>
                </a:solidFill>
              </a:rPr>
              <a:t>page_fault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 in ‘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exception.c</a:t>
            </a:r>
            <a:r>
              <a:rPr lang="en-US" altLang="ko-KR" dirty="0"/>
              <a:t>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implementation.</a:t>
            </a:r>
            <a:br>
              <a:rPr lang="en-US" altLang="ko-KR" dirty="0"/>
            </a:br>
            <a:r>
              <a:rPr lang="en-US" altLang="ko-KR" dirty="0"/>
              <a:t>(5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in implementation</a:t>
            </a:r>
            <a:r>
              <a:rPr lang="en-US" dirty="0"/>
              <a:t>)</a:t>
            </a:r>
            <a:br>
              <a:rPr lang="en-US" dirty="0"/>
            </a:br>
            <a:r>
              <a:rPr lang="en-US" sz="1600" dirty="0"/>
              <a:t>※ It will be calculated in development part (80%), so the total point will be </a:t>
            </a:r>
            <a:r>
              <a:rPr lang="en-US" sz="1600"/>
              <a:t>4 points (5*80%).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30190"/>
              </p:ext>
            </p:extLst>
          </p:nvPr>
        </p:nvGraphicFramePr>
        <p:xfrm>
          <a:off x="2556361" y="1156637"/>
          <a:ext cx="3027143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dbl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exec-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74596"/>
              </p:ext>
            </p:extLst>
          </p:nvPr>
        </p:nvGraphicFramePr>
        <p:xfrm>
          <a:off x="6096000" y="1156639"/>
          <a:ext cx="3048000" cy="366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486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sp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wait-bad-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pid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0477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/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en-US" altLang="ko-KR" sz="1800" b="1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thread.h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thread.c</a:t>
                      </a:r>
                      <a:endParaRPr lang="en-US" altLang="ko-KR" sz="1800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syscall-nr.h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user/</a:t>
                      </a:r>
                      <a:r>
                        <a:rPr lang="en-US" altLang="ko-KR" sz="1800" b="1" dirty="0" err="1"/>
                        <a:t>syscall.h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baseline="0" dirty="0"/>
                        <a:t>user/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</a:t>
            </a:r>
            <a:r>
              <a:rPr lang="ko-KR" altLang="en-US" b="1" dirty="0"/>
              <a:t> </a:t>
            </a:r>
            <a:r>
              <a:rPr lang="en-US" altLang="ko-KR" b="1" dirty="0"/>
              <a:t>10. 8</a:t>
            </a:r>
            <a:r>
              <a:rPr lang="ko-KR" altLang="en-US" b="1" dirty="0"/>
              <a:t> </a:t>
            </a:r>
            <a:r>
              <a:rPr lang="en-US" altLang="ko-KR" b="1" dirty="0"/>
              <a:t>(Sun)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allowed up to 3 days (~10/11) and 10% of point will be deducted per day.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반과 </a:t>
            </a:r>
            <a:r>
              <a:rPr lang="en-US" altLang="ko-KR" dirty="0"/>
              <a:t>2</a:t>
            </a:r>
            <a:r>
              <a:rPr lang="ko-KR" altLang="en-US" dirty="0"/>
              <a:t>반의 질의응답을 공유하기 위해 </a:t>
            </a:r>
            <a:r>
              <a:rPr lang="ko-KR" altLang="en-US" dirty="0" err="1"/>
              <a:t>슬랙을</a:t>
            </a:r>
            <a:r>
              <a:rPr lang="ko-KR" altLang="en-US" dirty="0"/>
              <a:t> 운영합니다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사이버캠퍼스 참조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https://2023-02-sogang-os.slack.com/</a:t>
            </a:r>
          </a:p>
          <a:p>
            <a:pPr>
              <a:lnSpc>
                <a:spcPct val="120000"/>
              </a:lnSpc>
            </a:pPr>
            <a:r>
              <a:rPr lang="ko-KR" altLang="en-US" b="1" u="sng" dirty="0" err="1"/>
              <a:t>슬랙</a:t>
            </a:r>
            <a:r>
              <a:rPr lang="ko-KR" altLang="en-US" b="1" u="sng" dirty="0"/>
              <a:t> 사용자 이름 </a:t>
            </a:r>
            <a:r>
              <a:rPr lang="en-US" altLang="ko-KR" b="1" u="sng" dirty="0"/>
              <a:t>:</a:t>
            </a:r>
            <a:r>
              <a:rPr lang="ko-KR" altLang="en-US" b="1" u="sng" dirty="0"/>
              <a:t> </a:t>
            </a:r>
            <a:r>
              <a:rPr lang="en-US" altLang="ko-KR" b="1" u="sng" dirty="0"/>
              <a:t>[</a:t>
            </a:r>
            <a:r>
              <a:rPr lang="ko-KR" altLang="en-US" b="1" u="sng" dirty="0"/>
              <a:t>반</a:t>
            </a:r>
            <a:r>
              <a:rPr lang="en-US" altLang="ko-KR" b="1" u="sng" dirty="0"/>
              <a:t>]</a:t>
            </a:r>
            <a:r>
              <a:rPr lang="ko-KR" altLang="en-US" b="1" u="sng" dirty="0"/>
              <a:t> 이름 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)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[1</a:t>
            </a:r>
            <a:r>
              <a:rPr lang="ko-KR" altLang="en-US" dirty="0"/>
              <a:t>반</a:t>
            </a:r>
            <a:r>
              <a:rPr lang="en-US" altLang="ko-KR" dirty="0"/>
              <a:t>]</a:t>
            </a:r>
            <a:r>
              <a:rPr lang="ko-KR" altLang="en-US" dirty="0"/>
              <a:t> 홍길동 </a:t>
            </a:r>
            <a:r>
              <a:rPr lang="en-US" altLang="ko-KR" dirty="0"/>
              <a:t>(20230000)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자세한 내용은 </a:t>
            </a:r>
            <a:r>
              <a:rPr lang="ko-KR" altLang="en-US" dirty="0" err="1"/>
              <a:t>슬랙</a:t>
            </a:r>
            <a:r>
              <a:rPr lang="ko-KR" altLang="en-US" dirty="0"/>
              <a:t> </a:t>
            </a:r>
            <a:r>
              <a:rPr lang="en-US" altLang="ko-KR" i="1" dirty="0"/>
              <a:t>#</a:t>
            </a:r>
            <a:r>
              <a:rPr lang="ko-KR" altLang="en-US" i="1" dirty="0"/>
              <a:t>공지사항 </a:t>
            </a:r>
            <a:r>
              <a:rPr lang="ko-KR" altLang="en-US" dirty="0"/>
              <a:t>을 참조해주세요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</a:t>
            </a:r>
            <a:r>
              <a:rPr lang="en-US" altLang="ko-KR"/>
              <a:t>regular ELF(Executable &amp; Linkable Format) </a:t>
            </a:r>
            <a:r>
              <a:rPr lang="en-US" altLang="ko-KR" dirty="0"/>
              <a:t>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6587</Words>
  <Application>Microsoft Office PowerPoint</Application>
  <PresentationFormat>와이드스크린</PresentationFormat>
  <Paragraphs>986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77</vt:i4>
      </vt:variant>
    </vt:vector>
  </HeadingPairs>
  <TitlesOfParts>
    <vt:vector size="86" baseType="lpstr">
      <vt:lpstr>Hack</vt:lpstr>
      <vt:lpstr>Arial</vt:lpstr>
      <vt:lpstr>Wingdings</vt:lpstr>
      <vt:lpstr>Consolas</vt:lpstr>
      <vt:lpstr>Cambria Math</vt:lpstr>
      <vt:lpstr>맑은 고딕</vt:lpstr>
      <vt:lpstr>1. Cover</vt:lpstr>
      <vt:lpstr>2. Body</vt:lpstr>
      <vt:lpstr>3. Blank</vt:lpstr>
      <vt:lpstr>Project #1: User Program (1)</vt:lpstr>
      <vt:lpstr>Contents</vt:lpstr>
      <vt:lpstr>PowerPoint 프레젠테이션</vt:lpstr>
      <vt:lpstr>Background</vt:lpstr>
      <vt:lpstr>Background</vt:lpstr>
      <vt:lpstr>Background</vt:lpstr>
      <vt:lpstr>Background</vt:lpstr>
      <vt:lpstr>How User Program Works</vt:lpstr>
      <vt:lpstr>How User Program Works</vt:lpstr>
      <vt:lpstr>How User Program Works</vt:lpstr>
      <vt:lpstr>Code Level Flow</vt:lpstr>
      <vt:lpstr>Code Level Flow</vt:lpstr>
      <vt:lpstr>Code Level Flow</vt:lpstr>
      <vt:lpstr>Virtual Memory</vt:lpstr>
      <vt:lpstr>Virtual Memory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프레젠테이션</vt:lpstr>
      <vt:lpstr>Process Termination Messages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프레젠테이션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  <vt:lpstr>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한석기</cp:lastModifiedBy>
  <cp:revision>1357</cp:revision>
  <cp:lastPrinted>2018-09-20T18:51:01Z</cp:lastPrinted>
  <dcterms:created xsi:type="dcterms:W3CDTF">2018-08-21T08:38:57Z</dcterms:created>
  <dcterms:modified xsi:type="dcterms:W3CDTF">2023-10-05T10:27:01Z</dcterms:modified>
</cp:coreProperties>
</file>