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9144000" cy="5143500"/>
  <p:embeddedFontLst>
    <p:embeddedFont>
      <p:font typeface="Arial" panose="020B0604020202020204" pitchFamily="34" charset="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Lucida Sans" panose="020B060203050402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82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sul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sults%20(6)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sults%20(7)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user\Downloads\results%20(5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Amount of paying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results!$A$2:$A$21</c:f>
              <c:strCache>
                <c:ptCount val="20"/>
                <c:pt idx="0">
                  <c:v>Eleanor</c:v>
                </c:pt>
                <c:pt idx="1">
                  <c:v>Karl</c:v>
                </c:pt>
                <c:pt idx="2">
                  <c:v>Marion</c:v>
                </c:pt>
                <c:pt idx="3">
                  <c:v>Rhonda</c:v>
                </c:pt>
                <c:pt idx="4">
                  <c:v>Clara</c:v>
                </c:pt>
                <c:pt idx="5">
                  <c:v>Tommy</c:v>
                </c:pt>
                <c:pt idx="6">
                  <c:v>Ana</c:v>
                </c:pt>
                <c:pt idx="7">
                  <c:v>Curtis</c:v>
                </c:pt>
                <c:pt idx="8">
                  <c:v>Marcia</c:v>
                </c:pt>
                <c:pt idx="9">
                  <c:v>Mike</c:v>
                </c:pt>
                <c:pt idx="10">
                  <c:v>Arnold</c:v>
                </c:pt>
                <c:pt idx="11">
                  <c:v>Wesley</c:v>
                </c:pt>
                <c:pt idx="12">
                  <c:v>Gordon</c:v>
                </c:pt>
                <c:pt idx="13">
                  <c:v>Louis</c:v>
                </c:pt>
                <c:pt idx="14">
                  <c:v>Tim</c:v>
                </c:pt>
                <c:pt idx="15">
                  <c:v>Lena</c:v>
                </c:pt>
                <c:pt idx="16">
                  <c:v>Steve</c:v>
                </c:pt>
                <c:pt idx="17">
                  <c:v>Warren</c:v>
                </c:pt>
                <c:pt idx="18">
                  <c:v>Guy</c:v>
                </c:pt>
                <c:pt idx="19">
                  <c:v>June</c:v>
                </c:pt>
              </c:strCache>
            </c:strRef>
          </c:cat>
          <c:val>
            <c:numRef>
              <c:f>results!$B$2:$B$21</c:f>
              <c:numCache>
                <c:formatCode>General</c:formatCode>
                <c:ptCount val="20"/>
                <c:pt idx="0">
                  <c:v>212</c:v>
                </c:pt>
                <c:pt idx="1">
                  <c:v>209</c:v>
                </c:pt>
                <c:pt idx="2">
                  <c:v>195</c:v>
                </c:pt>
                <c:pt idx="3">
                  <c:v>192</c:v>
                </c:pt>
                <c:pt idx="4">
                  <c:v>190</c:v>
                </c:pt>
                <c:pt idx="5">
                  <c:v>184</c:v>
                </c:pt>
                <c:pt idx="6">
                  <c:v>168</c:v>
                </c:pt>
                <c:pt idx="7">
                  <c:v>168</c:v>
                </c:pt>
                <c:pt idx="8">
                  <c:v>167</c:v>
                </c:pt>
                <c:pt idx="9">
                  <c:v>163</c:v>
                </c:pt>
                <c:pt idx="10">
                  <c:v>162</c:v>
                </c:pt>
                <c:pt idx="11">
                  <c:v>159</c:v>
                </c:pt>
                <c:pt idx="12">
                  <c:v>158</c:v>
                </c:pt>
                <c:pt idx="13">
                  <c:v>157</c:v>
                </c:pt>
                <c:pt idx="14">
                  <c:v>155</c:v>
                </c:pt>
                <c:pt idx="15">
                  <c:v>155</c:v>
                </c:pt>
                <c:pt idx="16">
                  <c:v>153</c:v>
                </c:pt>
                <c:pt idx="17">
                  <c:v>153</c:v>
                </c:pt>
                <c:pt idx="18">
                  <c:v>152</c:v>
                </c:pt>
                <c:pt idx="19">
                  <c:v>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94-42CA-83CD-31B488852B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6011920"/>
        <c:axId val="726020776"/>
      </c:barChart>
      <c:catAx>
        <c:axId val="726011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 of customer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020776"/>
        <c:crosses val="autoZero"/>
        <c:auto val="1"/>
        <c:lblAlgn val="ctr"/>
        <c:lblOffset val="100"/>
        <c:noMultiLvlLbl val="0"/>
      </c:catAx>
      <c:valAx>
        <c:axId val="726020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011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name</a:t>
            </a:r>
            <a:r>
              <a:rPr lang="en-US" baseline="0"/>
              <a:t> of customer payed more than the avarge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maximum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'results (6)'!$B$2:$B$21</c:f>
              <c:strCache>
                <c:ptCount val="20"/>
                <c:pt idx="0">
                  <c:v>Phillip</c:v>
                </c:pt>
                <c:pt idx="1">
                  <c:v>Carmen</c:v>
                </c:pt>
                <c:pt idx="2">
                  <c:v>Vera</c:v>
                </c:pt>
                <c:pt idx="3">
                  <c:v>Evelyn</c:v>
                </c:pt>
                <c:pt idx="4">
                  <c:v>Grace</c:v>
                </c:pt>
                <c:pt idx="5">
                  <c:v>Eva</c:v>
                </c:pt>
                <c:pt idx="6">
                  <c:v>Ricardo</c:v>
                </c:pt>
                <c:pt idx="7">
                  <c:v>Harold</c:v>
                </c:pt>
                <c:pt idx="8">
                  <c:v>Zachary</c:v>
                </c:pt>
                <c:pt idx="9">
                  <c:v>Emma</c:v>
                </c:pt>
                <c:pt idx="10">
                  <c:v>Michelle</c:v>
                </c:pt>
                <c:pt idx="11">
                  <c:v>Peggy</c:v>
                </c:pt>
                <c:pt idx="12">
                  <c:v>Charles</c:v>
                </c:pt>
                <c:pt idx="13">
                  <c:v>Julie</c:v>
                </c:pt>
                <c:pt idx="14">
                  <c:v>Dennis</c:v>
                </c:pt>
                <c:pt idx="15">
                  <c:v>Theresa</c:v>
                </c:pt>
                <c:pt idx="16">
                  <c:v>Carl</c:v>
                </c:pt>
                <c:pt idx="17">
                  <c:v>Deanna</c:v>
                </c:pt>
                <c:pt idx="18">
                  <c:v>Elmer</c:v>
                </c:pt>
                <c:pt idx="19">
                  <c:v>Erin</c:v>
                </c:pt>
              </c:strCache>
            </c:strRef>
          </c:cat>
          <c:val>
            <c:numRef>
              <c:f>'results (6)'!$A$2:$A$21</c:f>
              <c:numCache>
                <c:formatCode>General</c:formatCode>
                <c:ptCount val="20"/>
                <c:pt idx="0">
                  <c:v>6.99</c:v>
                </c:pt>
                <c:pt idx="1">
                  <c:v>5.99</c:v>
                </c:pt>
                <c:pt idx="2">
                  <c:v>8.99</c:v>
                </c:pt>
                <c:pt idx="3">
                  <c:v>4.99</c:v>
                </c:pt>
                <c:pt idx="4">
                  <c:v>7.99</c:v>
                </c:pt>
                <c:pt idx="5">
                  <c:v>4.99</c:v>
                </c:pt>
                <c:pt idx="6">
                  <c:v>9.99</c:v>
                </c:pt>
                <c:pt idx="7">
                  <c:v>6.99</c:v>
                </c:pt>
                <c:pt idx="8">
                  <c:v>4.99</c:v>
                </c:pt>
                <c:pt idx="9">
                  <c:v>5.99</c:v>
                </c:pt>
                <c:pt idx="10">
                  <c:v>5.99</c:v>
                </c:pt>
                <c:pt idx="11">
                  <c:v>5.99</c:v>
                </c:pt>
                <c:pt idx="12">
                  <c:v>7.99</c:v>
                </c:pt>
                <c:pt idx="13">
                  <c:v>7.99</c:v>
                </c:pt>
                <c:pt idx="14">
                  <c:v>5.99</c:v>
                </c:pt>
                <c:pt idx="15">
                  <c:v>5.99</c:v>
                </c:pt>
                <c:pt idx="16">
                  <c:v>6.99</c:v>
                </c:pt>
                <c:pt idx="17">
                  <c:v>5.99</c:v>
                </c:pt>
                <c:pt idx="18">
                  <c:v>6.99</c:v>
                </c:pt>
                <c:pt idx="19">
                  <c:v>7.99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D5-4186-86A1-9B74B1FE72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-30"/>
        <c:axId val="706306872"/>
        <c:axId val="706300968"/>
      </c:barChart>
      <c:catAx>
        <c:axId val="706306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first_name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6300968"/>
        <c:crosses val="autoZero"/>
        <c:auto val="1"/>
        <c:lblAlgn val="ctr"/>
        <c:lblOffset val="100"/>
        <c:noMultiLvlLbl val="0"/>
      </c:catAx>
      <c:valAx>
        <c:axId val="706300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amount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6306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name of movies greater than the avarge</a:t>
            </a:r>
            <a:r>
              <a:rPr lang="en-US" baseline="0"/>
              <a:t> lenght </a:t>
            </a: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'results (7)'!$C$1</c:f>
              <c:strCache>
                <c:ptCount val="1"/>
                <c:pt idx="0">
                  <c:v>length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'results (7)'!$A$2:$A$21</c:f>
              <c:strCache>
                <c:ptCount val="20"/>
                <c:pt idx="0">
                  <c:v>Dying Maker</c:v>
                </c:pt>
                <c:pt idx="1">
                  <c:v>Streak Ridgemont</c:v>
                </c:pt>
                <c:pt idx="2">
                  <c:v>Tramp Others</c:v>
                </c:pt>
                <c:pt idx="3">
                  <c:v>Pacific Amistad</c:v>
                </c:pt>
                <c:pt idx="4">
                  <c:v>United Pilot</c:v>
                </c:pt>
                <c:pt idx="5">
                  <c:v>Wife Turn</c:v>
                </c:pt>
                <c:pt idx="6">
                  <c:v>Confused Candles</c:v>
                </c:pt>
                <c:pt idx="7">
                  <c:v>Manchurian Curtain</c:v>
                </c:pt>
                <c:pt idx="8">
                  <c:v>Daddy Pittsburgh</c:v>
                </c:pt>
                <c:pt idx="9">
                  <c:v>Groundhog Uncut</c:v>
                </c:pt>
                <c:pt idx="10">
                  <c:v>Metal Armageddon</c:v>
                </c:pt>
                <c:pt idx="11">
                  <c:v>Spoilers Hellfighters</c:v>
                </c:pt>
                <c:pt idx="12">
                  <c:v>Indian Love</c:v>
                </c:pt>
                <c:pt idx="13">
                  <c:v>Fireball Philadelphia</c:v>
                </c:pt>
                <c:pt idx="14">
                  <c:v>Mallrats United</c:v>
                </c:pt>
                <c:pt idx="15">
                  <c:v>Pure Runner</c:v>
                </c:pt>
                <c:pt idx="16">
                  <c:v>Dancing Fever</c:v>
                </c:pt>
                <c:pt idx="17">
                  <c:v>Newsies Story</c:v>
                </c:pt>
                <c:pt idx="18">
                  <c:v>Chisum Behavior</c:v>
                </c:pt>
                <c:pt idx="19">
                  <c:v>Half Outfield</c:v>
                </c:pt>
              </c:strCache>
            </c:strRef>
          </c:cat>
          <c:val>
            <c:numRef>
              <c:f>'results (7)'!$C$2:$C$21</c:f>
              <c:numCache>
                <c:formatCode>General</c:formatCode>
                <c:ptCount val="20"/>
                <c:pt idx="0">
                  <c:v>168</c:v>
                </c:pt>
                <c:pt idx="1">
                  <c:v>132</c:v>
                </c:pt>
                <c:pt idx="2">
                  <c:v>171</c:v>
                </c:pt>
                <c:pt idx="3">
                  <c:v>144</c:v>
                </c:pt>
                <c:pt idx="4">
                  <c:v>164</c:v>
                </c:pt>
                <c:pt idx="5">
                  <c:v>183</c:v>
                </c:pt>
                <c:pt idx="6">
                  <c:v>122</c:v>
                </c:pt>
                <c:pt idx="7">
                  <c:v>177</c:v>
                </c:pt>
                <c:pt idx="8">
                  <c:v>161</c:v>
                </c:pt>
                <c:pt idx="9">
                  <c:v>139</c:v>
                </c:pt>
                <c:pt idx="10">
                  <c:v>161</c:v>
                </c:pt>
                <c:pt idx="11">
                  <c:v>151</c:v>
                </c:pt>
                <c:pt idx="12">
                  <c:v>135</c:v>
                </c:pt>
                <c:pt idx="13">
                  <c:v>148</c:v>
                </c:pt>
                <c:pt idx="14">
                  <c:v>133</c:v>
                </c:pt>
                <c:pt idx="15">
                  <c:v>121</c:v>
                </c:pt>
                <c:pt idx="16">
                  <c:v>144</c:v>
                </c:pt>
                <c:pt idx="17">
                  <c:v>159</c:v>
                </c:pt>
                <c:pt idx="18">
                  <c:v>124</c:v>
                </c:pt>
                <c:pt idx="19">
                  <c:v>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84-4136-9964-AEC52D6594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1010984"/>
        <c:axId val="961010328"/>
      </c:barChart>
      <c:catAx>
        <c:axId val="961010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movie names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010328"/>
        <c:crosses val="autoZero"/>
        <c:auto val="1"/>
        <c:lblAlgn val="ctr"/>
        <c:lblOffset val="100"/>
        <c:noMultiLvlLbl val="0"/>
      </c:catAx>
      <c:valAx>
        <c:axId val="961010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lenght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010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'results (5)'!$C$2:$C$51</cx:f>
        <cx:lvl ptCount="50" formatCode="General">
          <cx:pt idx="0">84</cx:pt>
          <cx:pt idx="1">171</cx:pt>
          <cx:pt idx="2">138</cx:pt>
          <cx:pt idx="3">99</cx:pt>
          <cx:pt idx="4">134</cx:pt>
          <cx:pt idx="5">86</cx:pt>
          <cx:pt idx="6">77</cx:pt>
          <cx:pt idx="7">178</cx:pt>
          <cx:pt idx="8">61</cx:pt>
          <cx:pt idx="9">170</cx:pt>
          <cx:pt idx="10">65</cx:pt>
          <cx:pt idx="11">142</cx:pt>
          <cx:pt idx="12">144</cx:pt>
          <cx:pt idx="13">112</cx:pt>
          <cx:pt idx="14">79</cx:pt>
          <cx:pt idx="15">63</cx:pt>
          <cx:pt idx="16">122</cx:pt>
          <cx:pt idx="17">109</cx:pt>
          <cx:pt idx="18">70</cx:pt>
          <cx:pt idx="19">94</cx:pt>
          <cx:pt idx="20">125</cx:pt>
          <cx:pt idx="21">115</cx:pt>
          <cx:pt idx="22">116</cx:pt>
          <cx:pt idx="23">109</cx:pt>
          <cx:pt idx="24">117</cx:pt>
          <cx:pt idx="25">144</cx:pt>
          <cx:pt idx="26">176</cx:pt>
          <cx:pt idx="27">59</cx:pt>
          <cx:pt idx="28">172</cx:pt>
          <cx:pt idx="29">54</cx:pt>
          <cx:pt idx="30">80</cx:pt>
          <cx:pt idx="31">142</cx:pt>
          <cx:pt idx="32">152</cx:pt>
          <cx:pt idx="33">162</cx:pt>
          <cx:pt idx="34">185</cx:pt>
          <cx:pt idx="35">126</cx:pt>
          <cx:pt idx="36">143</cx:pt>
          <cx:pt idx="37">98</cx:pt>
          <cx:pt idx="38">177</cx:pt>
          <cx:pt idx="39">54</cx:pt>
          <cx:pt idx="40">85</cx:pt>
          <cx:pt idx="41">153</cx:pt>
          <cx:pt idx="42">114</cx:pt>
          <cx:pt idx="43">128</cx:pt>
          <cx:pt idx="44">174</cx:pt>
          <cx:pt idx="45">85</cx:pt>
          <cx:pt idx="46">102</cx:pt>
          <cx:pt idx="47">64</cx:pt>
          <cx:pt idx="48">145</cx:pt>
          <cx:pt idx="49">160</cx:pt>
        </cx:lvl>
      </cx:numDim>
    </cx:data>
  </cx:chartData>
  <cx:chart>
    <cx:title pos="t" align="ctr" overlay="0">
      <cx:tx>
        <cx:txData>
          <cx:v>lenght of movie and max_rental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lenght of movie and max_rental</a:t>
          </a:r>
        </a:p>
      </cx:txPr>
    </cx:title>
    <cx:plotArea>
      <cx:plotAreaRegion>
        <cx:series layoutId="clusteredColumn" uniqueId="{EA3E34E0-1084-42B4-8F02-F93A4055D16F}">
          <cx:tx>
            <cx:txData>
              <cx:f>'results (5)'!$C$1</cx:f>
              <cx:v>length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length of movie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length of movie</a:t>
              </a:r>
            </a:p>
          </cx:txPr>
        </cx:title>
        <cx:tickLabels/>
      </cx:axis>
      <cx:axis id="1">
        <cx:valScaling/>
        <cx:title>
          <cx:tx>
            <cx:txData>
              <cx:v>max rental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max rental</a:t>
              </a:r>
            </a:p>
          </cx:txPr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339" y="-60706"/>
            <a:ext cx="9037320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167376" y="1423987"/>
            <a:ext cx="3590925" cy="3076575"/>
          </a:xfrm>
          <a:custGeom>
            <a:avLst/>
            <a:gdLst/>
            <a:ahLst/>
            <a:cxnLst/>
            <a:rect l="l" t="t" r="r" b="b"/>
            <a:pathLst>
              <a:path w="3590925" h="3076575">
                <a:moveTo>
                  <a:pt x="3590925" y="0"/>
                </a:moveTo>
                <a:lnTo>
                  <a:pt x="0" y="0"/>
                </a:lnTo>
                <a:lnTo>
                  <a:pt x="0" y="3076575"/>
                </a:lnTo>
                <a:lnTo>
                  <a:pt x="3590925" y="3076575"/>
                </a:lnTo>
                <a:lnTo>
                  <a:pt x="3590925" y="0"/>
                </a:lnTo>
                <a:close/>
              </a:path>
            </a:pathLst>
          </a:custGeom>
          <a:solidFill>
            <a:srgbClr val="FBF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167376" y="1423987"/>
            <a:ext cx="3590925" cy="3076575"/>
          </a:xfrm>
          <a:custGeom>
            <a:avLst/>
            <a:gdLst/>
            <a:ahLst/>
            <a:cxnLst/>
            <a:rect l="l" t="t" r="r" b="b"/>
            <a:pathLst>
              <a:path w="3590925" h="3076575">
                <a:moveTo>
                  <a:pt x="0" y="3076575"/>
                </a:moveTo>
                <a:lnTo>
                  <a:pt x="3590925" y="3076575"/>
                </a:lnTo>
                <a:lnTo>
                  <a:pt x="3590925" y="0"/>
                </a:lnTo>
                <a:lnTo>
                  <a:pt x="0" y="0"/>
                </a:lnTo>
                <a:lnTo>
                  <a:pt x="0" y="3076575"/>
                </a:lnTo>
                <a:close/>
              </a:path>
            </a:pathLst>
          </a:custGeom>
          <a:ln w="953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60706"/>
            <a:ext cx="8986520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4819" y="1649666"/>
            <a:ext cx="4401185" cy="2136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7800" y="1469072"/>
            <a:ext cx="3328288" cy="1765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lang="en-US" sz="2000" dirty="0">
                <a:latin typeface="Lucida Sans"/>
                <a:cs typeface="Lucida Sans"/>
              </a:rPr>
              <a:t>As we can see in the graph the customer “Eleanor” spent more than 200 and the lost customer is “June "spent about 150</a:t>
            </a:r>
            <a:endParaRPr sz="20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34475" cy="800100"/>
          </a:xfrm>
          <a:custGeom>
            <a:avLst/>
            <a:gdLst/>
            <a:ahLst/>
            <a:cxnLst/>
            <a:rect l="l" t="t" r="r" b="b"/>
            <a:pathLst>
              <a:path w="9134475" h="800100">
                <a:moveTo>
                  <a:pt x="9134475" y="0"/>
                </a:moveTo>
                <a:lnTo>
                  <a:pt x="0" y="0"/>
                </a:lnTo>
                <a:lnTo>
                  <a:pt x="0" y="800100"/>
                </a:lnTo>
                <a:lnTo>
                  <a:pt x="9134475" y="800100"/>
                </a:lnTo>
                <a:lnTo>
                  <a:pt x="9134475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679" y="183514"/>
            <a:ext cx="8236584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95" dirty="0"/>
              <a:t>Q1:</a:t>
            </a:r>
            <a:r>
              <a:rPr sz="2400" spc="-120" dirty="0"/>
              <a:t> </a:t>
            </a:r>
            <a:r>
              <a:rPr lang="en-US" sz="2400" dirty="0"/>
              <a:t>what is the highest amount the customer spent?</a:t>
            </a:r>
            <a:endParaRPr sz="2400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10A4D9C-3A02-41EB-5D1E-98D840B5F8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73517"/>
              </p:ext>
            </p:extLst>
          </p:nvPr>
        </p:nvGraphicFramePr>
        <p:xfrm>
          <a:off x="233840" y="1809750"/>
          <a:ext cx="4888230" cy="2922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6778" y="1469072"/>
            <a:ext cx="3311525" cy="104509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 marR="30480">
              <a:lnSpc>
                <a:spcPct val="115199"/>
              </a:lnSpc>
              <a:spcBef>
                <a:spcPts val="115"/>
              </a:spcBef>
            </a:pPr>
            <a:r>
              <a:rPr lang="en-US" sz="2000" dirty="0">
                <a:latin typeface="Lucida Sans"/>
                <a:cs typeface="Lucida Sans"/>
              </a:rPr>
              <a:t>We can see the length of movies increasing while </a:t>
            </a:r>
            <a:r>
              <a:rPr lang="en-US" sz="2000" dirty="0" err="1">
                <a:latin typeface="Lucida Sans"/>
                <a:cs typeface="Lucida Sans"/>
              </a:rPr>
              <a:t>rental_rate</a:t>
            </a:r>
            <a:r>
              <a:rPr lang="en-US" sz="2000" dirty="0">
                <a:latin typeface="Lucida Sans"/>
                <a:cs typeface="Lucida Sans"/>
              </a:rPr>
              <a:t> decreasing </a:t>
            </a:r>
            <a:endParaRPr sz="20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00100"/>
          </a:xfrm>
          <a:custGeom>
            <a:avLst/>
            <a:gdLst/>
            <a:ahLst/>
            <a:cxnLst/>
            <a:rect l="l" t="t" r="r" b="b"/>
            <a:pathLst>
              <a:path w="9144000" h="800100">
                <a:moveTo>
                  <a:pt x="9144000" y="0"/>
                </a:moveTo>
                <a:lnTo>
                  <a:pt x="0" y="0"/>
                </a:lnTo>
                <a:lnTo>
                  <a:pt x="0" y="800100"/>
                </a:lnTo>
                <a:lnTo>
                  <a:pt x="9144000" y="8001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0032" y="153035"/>
            <a:ext cx="8763635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90" dirty="0"/>
              <a:t>Q2:</a:t>
            </a:r>
            <a:r>
              <a:rPr sz="2000" spc="-114" dirty="0"/>
              <a:t> </a:t>
            </a:r>
            <a:r>
              <a:rPr lang="en-US" sz="2000" spc="50" dirty="0"/>
              <a:t>what is the MAX rate for all movies and there length</a:t>
            </a:r>
            <a:endParaRPr sz="2000" spc="-15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3" name="Chart 22">
                <a:extLst>
                  <a:ext uri="{FF2B5EF4-FFF2-40B4-BE49-F238E27FC236}">
                    <a16:creationId xmlns:a16="http://schemas.microsoft.com/office/drawing/2014/main" id="{42208389-BADA-F65A-F838-106B3550A72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80001130"/>
                  </p:ext>
                </p:extLst>
              </p:nvPr>
            </p:nvGraphicFramePr>
            <p:xfrm>
              <a:off x="304800" y="1657350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3" name="Chart 22">
                <a:extLst>
                  <a:ext uri="{FF2B5EF4-FFF2-40B4-BE49-F238E27FC236}">
                    <a16:creationId xmlns:a16="http://schemas.microsoft.com/office/drawing/2014/main" id="{42208389-BADA-F65A-F838-106B3550A7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800" y="1657350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6778" y="1469072"/>
            <a:ext cx="3411220" cy="25442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16300"/>
              </a:lnSpc>
              <a:spcBef>
                <a:spcPts val="95"/>
              </a:spcBef>
            </a:pPr>
            <a:r>
              <a:rPr lang="en-US" sz="2400" spc="-30" dirty="0">
                <a:solidFill>
                  <a:srgbClr val="585858"/>
                </a:solidFill>
                <a:latin typeface="Lucida Sans"/>
                <a:cs typeface="Lucida Sans"/>
              </a:rPr>
              <a:t>Her is top 20 customer whose pay greater than the average and we can see the customer </a:t>
            </a:r>
            <a:r>
              <a:rPr lang="en-US" sz="2400" spc="-30" dirty="0" err="1">
                <a:solidFill>
                  <a:srgbClr val="585858"/>
                </a:solidFill>
                <a:latin typeface="Lucida Sans"/>
                <a:cs typeface="Lucida Sans"/>
              </a:rPr>
              <a:t>Ricrdo</a:t>
            </a:r>
            <a:r>
              <a:rPr lang="en-US" sz="2400" spc="-30" dirty="0">
                <a:solidFill>
                  <a:srgbClr val="585858"/>
                </a:solidFill>
                <a:latin typeface="Lucida Sans"/>
                <a:cs typeface="Lucida Sans"/>
              </a:rPr>
              <a:t> pay the highest on</a:t>
            </a:r>
            <a:endParaRPr sz="24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00100"/>
          </a:xfrm>
          <a:custGeom>
            <a:avLst/>
            <a:gdLst/>
            <a:ahLst/>
            <a:cxnLst/>
            <a:rect l="l" t="t" r="r" b="b"/>
            <a:pathLst>
              <a:path w="9144000" h="800100">
                <a:moveTo>
                  <a:pt x="9144000" y="0"/>
                </a:moveTo>
                <a:lnTo>
                  <a:pt x="0" y="0"/>
                </a:lnTo>
                <a:lnTo>
                  <a:pt x="0" y="800100"/>
                </a:lnTo>
                <a:lnTo>
                  <a:pt x="9144000" y="8001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53340" y="93972"/>
            <a:ext cx="9037320" cy="298223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 marR="30480" indent="180975">
              <a:lnSpc>
                <a:spcPct val="102499"/>
              </a:lnSpc>
              <a:spcBef>
                <a:spcPts val="45"/>
              </a:spcBef>
            </a:pPr>
            <a:r>
              <a:rPr sz="2000" spc="-90" dirty="0"/>
              <a:t>Q3: </a:t>
            </a:r>
            <a:r>
              <a:rPr lang="en-US" sz="2000" dirty="0"/>
              <a:t>list of name of customers who </a:t>
            </a:r>
            <a:r>
              <a:rPr lang="en-US" sz="2000" dirty="0" err="1"/>
              <a:t>payed</a:t>
            </a:r>
            <a:r>
              <a:rPr lang="en-US" sz="2000" dirty="0"/>
              <a:t> more then Average ?</a:t>
            </a:r>
            <a:endParaRPr sz="2000" dirty="0"/>
          </a:p>
        </p:txBody>
      </p:sp>
      <p:graphicFrame>
        <p:nvGraphicFramePr>
          <p:cNvPr id="9" name="Chart 8" descr="Chart type: Clustered Column. 'maximum'&#10;&#10;Description automatically generated">
            <a:extLst>
              <a:ext uri="{FF2B5EF4-FFF2-40B4-BE49-F238E27FC236}">
                <a16:creationId xmlns:a16="http://schemas.microsoft.com/office/drawing/2014/main" id="{77ABB569-34C2-1D50-CF22-7AE7C0AC18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929784"/>
              </p:ext>
            </p:extLst>
          </p:nvPr>
        </p:nvGraphicFramePr>
        <p:xfrm>
          <a:off x="457200" y="148690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800100"/>
          </a:xfrm>
          <a:custGeom>
            <a:avLst/>
            <a:gdLst/>
            <a:ahLst/>
            <a:cxnLst/>
            <a:rect l="l" t="t" r="r" b="b"/>
            <a:pathLst>
              <a:path w="9144000" h="800100">
                <a:moveTo>
                  <a:pt x="9144000" y="0"/>
                </a:moveTo>
                <a:lnTo>
                  <a:pt x="0" y="0"/>
                </a:lnTo>
                <a:lnTo>
                  <a:pt x="0" y="800100"/>
                </a:lnTo>
                <a:lnTo>
                  <a:pt x="9144000" y="8001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53339" y="-60706"/>
            <a:ext cx="9037320" cy="73347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45"/>
              </a:spcBef>
            </a:pPr>
            <a:r>
              <a:rPr sz="2400" spc="-90" dirty="0"/>
              <a:t>Q4</a:t>
            </a:r>
            <a:r>
              <a:rPr lang="en-US" sz="2400" spc="-90" dirty="0"/>
              <a:t>: what is the name of movies that greater than the average length ?</a:t>
            </a:r>
            <a:endParaRPr sz="2400" spc="-125" dirty="0"/>
          </a:p>
        </p:txBody>
      </p:sp>
      <p:sp>
        <p:nvSpPr>
          <p:cNvPr id="40" name="Subtitle 39">
            <a:extLst>
              <a:ext uri="{FF2B5EF4-FFF2-40B4-BE49-F238E27FC236}">
                <a16:creationId xmlns:a16="http://schemas.microsoft.com/office/drawing/2014/main" id="{0354391B-E738-D596-56C7-F5D27F87D7D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410200" y="1652814"/>
            <a:ext cx="3276600" cy="646331"/>
          </a:xfrm>
        </p:spPr>
        <p:txBody>
          <a:bodyPr/>
          <a:lstStyle/>
          <a:p>
            <a:r>
              <a:rPr lang="en-US" dirty="0"/>
              <a:t>Here the list of names of movies that length more than the average length Dying maker movie is more then 160 </a:t>
            </a:r>
          </a:p>
        </p:txBody>
      </p: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AABCF829-B7ED-8B18-F447-5AD0323225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8640005"/>
              </p:ext>
            </p:extLst>
          </p:nvPr>
        </p:nvGraphicFramePr>
        <p:xfrm>
          <a:off x="304800" y="1657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178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Lucida Sans</vt:lpstr>
      <vt:lpstr>Calibri</vt:lpstr>
      <vt:lpstr>Office Theme</vt:lpstr>
      <vt:lpstr>Q1: what is the highest amount the customer spent?</vt:lpstr>
      <vt:lpstr>Q2: what is the MAX rate for all movies and there length</vt:lpstr>
      <vt:lpstr>Q3: list of name of customers who payed more then Average ?</vt:lpstr>
      <vt:lpstr>Q4: what is the name of movies that greater than the average length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Q1: How many times were ‘Animation Movies’ rented out?</dc:title>
  <dc:creator>Mohit Agrawal</dc:creator>
  <cp:lastModifiedBy>user</cp:lastModifiedBy>
  <cp:revision>7</cp:revision>
  <dcterms:created xsi:type="dcterms:W3CDTF">2020-06-03T20:25:24Z</dcterms:created>
  <dcterms:modified xsi:type="dcterms:W3CDTF">2022-10-31T20:58:04Z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2020-06-07T00:00:00Z</vt:filetime>
  </property>
  <property fmtid="{D5CDD505-2E9C-101B-9397-08002B2CF9AE}" pid="3" name="LastSaved">
    <vt:filetime>2020-06-03T00:00:00Z</vt:filetime>
  </property>
</Properties>
</file>