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3" r:id="rId6"/>
    <p:sldId id="534" r:id="rId7"/>
    <p:sldId id="547" r:id="rId8"/>
    <p:sldId id="548" r:id="rId9"/>
    <p:sldId id="536" r:id="rId10"/>
    <p:sldId id="551" r:id="rId11"/>
    <p:sldId id="549" r:id="rId12"/>
    <p:sldId id="552" r:id="rId13"/>
    <p:sldId id="5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E9A"/>
    <a:srgbClr val="AAA5F9"/>
    <a:srgbClr val="64DFED"/>
    <a:srgbClr val="C3B9F2"/>
    <a:srgbClr val="000000"/>
    <a:srgbClr val="102857"/>
    <a:srgbClr val="8822EE"/>
    <a:srgbClr val="F01688"/>
    <a:srgbClr val="2F21F3"/>
    <a:srgbClr val="FEB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DB2E-D84D-4DB9-812B-3B08AAF2D539}" v="878" dt="2023-06-02T03:13:38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CRYPTO:</a:t>
            </a:r>
            <a:br>
              <a:rPr lang="en-US" dirty="0"/>
            </a:br>
            <a:r>
              <a:rPr lang="en-US" dirty="0"/>
              <a:t>Predicting and arbitrage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Krista Muñoz, Reginald Robinson, Lance Vallis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5FA92-0E25-34D1-D25F-C50E774F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06F99-F1D5-9C1A-5144-1F6E9DFA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35C32-4ABE-9239-63EC-FBF875C4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21" y="875610"/>
            <a:ext cx="10498822" cy="51067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5543ED-487B-F6EA-4120-F76093CF4260}"/>
              </a:ext>
            </a:extLst>
          </p:cNvPr>
          <p:cNvSpPr txBox="1">
            <a:spLocks/>
          </p:cNvSpPr>
          <p:nvPr/>
        </p:nvSpPr>
        <p:spPr>
          <a:xfrm>
            <a:off x="4503186" y="222849"/>
            <a:ext cx="6747338" cy="6881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28575">
                  <a:noFill/>
                  <a:prstDash val="solid"/>
                </a:ln>
                <a:latin typeface="Tw Cen MT"/>
              </a:rPr>
              <a:t>Web </a:t>
            </a:r>
            <a:r>
              <a:rPr lang="en-US" dirty="0" err="1">
                <a:ln w="28575">
                  <a:noFill/>
                  <a:prstDash val="solid"/>
                </a:ln>
                <a:latin typeface="Tw Cen MT"/>
              </a:rPr>
              <a:t>PAge</a:t>
            </a:r>
            <a:endParaRPr lang="en-US" dirty="0">
              <a:ln w="28575">
                <a:noFill/>
                <a:prstDash val="solid"/>
              </a:ln>
              <a:latin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BEB75-BDC6-6C0F-D032-319AA70933AA}"/>
              </a:ext>
            </a:extLst>
          </p:cNvPr>
          <p:cNvSpPr txBox="1"/>
          <p:nvPr/>
        </p:nvSpPr>
        <p:spPr>
          <a:xfrm>
            <a:off x="9282545" y="6095476"/>
            <a:ext cx="19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 TO WEBPAGE</a:t>
            </a:r>
          </a:p>
        </p:txBody>
      </p:sp>
    </p:spTree>
    <p:extLst>
      <p:ext uri="{BB962C8B-B14F-4D97-AF65-F5344CB8AC3E}">
        <p14:creationId xmlns:p14="http://schemas.microsoft.com/office/powerpoint/2010/main" val="9476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836465" cy="19964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We developed a machine learning model that leverages historical cryptocurrency data from 2018 to May 2023 to predict future prices. Our goal is to provide users with real-time market insights and enable them to make informed decisions when it comes to buying cryptocurrencies.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By utilizing our predictive model, we can estimate future prices, helping users identify potential arbitrage opportunities and maximize their profit potential.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669"/>
            <a:ext cx="9144000" cy="1069848"/>
          </a:xfrm>
        </p:spPr>
        <p:txBody>
          <a:bodyPr/>
          <a:lstStyle/>
          <a:p>
            <a:r>
              <a:rPr lang="en-US" dirty="0"/>
              <a:t>WHAT THE </a:t>
            </a:r>
            <a:r>
              <a:rPr lang="en-US" dirty="0" err="1"/>
              <a:t>hECK</a:t>
            </a:r>
            <a:r>
              <a:rPr lang="en-US" dirty="0"/>
              <a:t> IS arbitrage??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17" y="3803904"/>
            <a:ext cx="11552981" cy="25303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Arbitrage is a way of making money where one buys something for a low price in one place and then sells it at a higher price somewhere else.</a:t>
            </a:r>
          </a:p>
          <a:p>
            <a:r>
              <a:rPr lang="en-US" dirty="0">
                <a:ea typeface="+mn-lt"/>
                <a:cs typeface="+mn-lt"/>
              </a:rPr>
              <a:t>Imagine Ryan Reynolds is at school and his friend offers him a candy bar for $1. He knows that the same candy bar costs $2 in the school cafeteria. So, he buys the candy bar from his friend for $1 and then sells it in the cafeteria for $2 making a $1 profit.</a:t>
            </a:r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669"/>
            <a:ext cx="9144000" cy="1069848"/>
          </a:xfrm>
        </p:spPr>
        <p:txBody>
          <a:bodyPr/>
          <a:lstStyle/>
          <a:p>
            <a:r>
              <a:rPr lang="en-US" dirty="0"/>
              <a:t>WHAT THE </a:t>
            </a:r>
            <a:r>
              <a:rPr lang="en-US" dirty="0" err="1"/>
              <a:t>hECK</a:t>
            </a:r>
            <a:r>
              <a:rPr lang="en-US" dirty="0"/>
              <a:t> IS Crypto??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17" y="3803904"/>
            <a:ext cx="11552981" cy="25303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Cryptocurrencies are a digital form of money that exist only in the digital world. They are decentralized, which means they are not controlled by any central authority like a government or a bank. Instead, they operate on a technology called blockchain. Blockchain is like a digital ledger that records all transactions made with cryptocurrencies. It is stored on computers all around the world, making it secure and transparent. Each transaction is verified by a network of computers called miners who ensure that the transactions are valid.</a:t>
            </a:r>
          </a:p>
        </p:txBody>
      </p:sp>
    </p:spTree>
    <p:extLst>
      <p:ext uri="{BB962C8B-B14F-4D97-AF65-F5344CB8AC3E}">
        <p14:creationId xmlns:p14="http://schemas.microsoft.com/office/powerpoint/2010/main" val="1490103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669"/>
            <a:ext cx="9144000" cy="1069848"/>
          </a:xfrm>
        </p:spPr>
        <p:txBody>
          <a:bodyPr/>
          <a:lstStyle/>
          <a:p>
            <a:r>
              <a:rPr lang="en-US" dirty="0"/>
              <a:t>WHAT THE </a:t>
            </a:r>
            <a:r>
              <a:rPr lang="en-US" dirty="0" err="1"/>
              <a:t>hECK</a:t>
            </a:r>
            <a:r>
              <a:rPr lang="en-US" dirty="0"/>
              <a:t> IS Machine Learning??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17" y="3803904"/>
            <a:ext cx="11552981" cy="25303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Machine learning is the practice of applying computer algorithms and statistics to create models that can learn from data and then make decisions or predictions about future data.</a:t>
            </a:r>
          </a:p>
        </p:txBody>
      </p:sp>
    </p:spTree>
    <p:extLst>
      <p:ext uri="{BB962C8B-B14F-4D97-AF65-F5344CB8AC3E}">
        <p14:creationId xmlns:p14="http://schemas.microsoft.com/office/powerpoint/2010/main" val="1618025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/>
              </a:rPr>
              <a:t>Coin </a:t>
            </a:r>
            <a:r>
              <a:rPr lang="en-US" sz="4000" b="1" spc="600" dirty="0">
                <a:ln w="28575">
                  <a:noFill/>
                  <a:prstDash val="solid"/>
                </a:ln>
                <a:latin typeface="Tw Cen MT"/>
              </a:rPr>
              <a:t>MARKETS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35362"/>
              </p:ext>
            </p:extLst>
          </p:nvPr>
        </p:nvGraphicFramePr>
        <p:xfrm>
          <a:off x="1452113" y="2228490"/>
          <a:ext cx="9289561" cy="3623167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247649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28113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25673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275189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42637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/>
                          <a:cs typeface="Segoe UI Light"/>
                        </a:rPr>
                        <a:t>Binance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/>
                          <a:cs typeface="Segoe UI Light"/>
                        </a:rPr>
                        <a:t>CoinGecko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/>
                          <a:cs typeface="Segoe UI Light"/>
                        </a:rPr>
                        <a:t>Coinlayer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07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Bitcoin / BTC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$26,733.57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$26,710.00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$26,843.02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Tether/ USDT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$1.01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2790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Cardano / ADA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$0.36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$0.36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$0.37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98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Ethereum / ETH</a:t>
                      </a:r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$1,851.83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$1,850.15</a:t>
                      </a:r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$1,859.31</a:t>
                      </a:r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51175"/>
                  </a:ext>
                </a:extLst>
              </a:tr>
              <a:tr h="65980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Litecoin / LTC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$89.88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$89.65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$90.18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48669-6140-E50C-10C9-EB8E1C85F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D46C9B-8181-971A-4D4E-40B5E7FF558E}"/>
              </a:ext>
            </a:extLst>
          </p:cNvPr>
          <p:cNvSpPr txBox="1">
            <a:spLocks/>
          </p:cNvSpPr>
          <p:nvPr/>
        </p:nvSpPr>
        <p:spPr>
          <a:xfrm>
            <a:off x="618744" y="63428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Crypto: investing &amp; trading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5AC43-5365-387D-C376-3071FB4C8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57246"/>
              </p:ext>
            </p:extLst>
          </p:nvPr>
        </p:nvGraphicFramePr>
        <p:xfrm>
          <a:off x="1672311" y="1595048"/>
          <a:ext cx="9467777" cy="445945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93263">
                  <a:extLst>
                    <a:ext uri="{9D8B030D-6E8A-4147-A177-3AD203B41FA5}">
                      <a16:colId xmlns:a16="http://schemas.microsoft.com/office/drawing/2014/main" val="1639502132"/>
                    </a:ext>
                  </a:extLst>
                </a:gridCol>
                <a:gridCol w="1093263">
                  <a:extLst>
                    <a:ext uri="{9D8B030D-6E8A-4147-A177-3AD203B41FA5}">
                      <a16:colId xmlns:a16="http://schemas.microsoft.com/office/drawing/2014/main" val="2731004757"/>
                    </a:ext>
                  </a:extLst>
                </a:gridCol>
                <a:gridCol w="1093263">
                  <a:extLst>
                    <a:ext uri="{9D8B030D-6E8A-4147-A177-3AD203B41FA5}">
                      <a16:colId xmlns:a16="http://schemas.microsoft.com/office/drawing/2014/main" val="731501057"/>
                    </a:ext>
                  </a:extLst>
                </a:gridCol>
                <a:gridCol w="1093263">
                  <a:extLst>
                    <a:ext uri="{9D8B030D-6E8A-4147-A177-3AD203B41FA5}">
                      <a16:colId xmlns:a16="http://schemas.microsoft.com/office/drawing/2014/main" val="716904755"/>
                    </a:ext>
                  </a:extLst>
                </a:gridCol>
                <a:gridCol w="1093263">
                  <a:extLst>
                    <a:ext uri="{9D8B030D-6E8A-4147-A177-3AD203B41FA5}">
                      <a16:colId xmlns:a16="http://schemas.microsoft.com/office/drawing/2014/main" val="584733981"/>
                    </a:ext>
                  </a:extLst>
                </a:gridCol>
                <a:gridCol w="1315483">
                  <a:extLst>
                    <a:ext uri="{9D8B030D-6E8A-4147-A177-3AD203B41FA5}">
                      <a16:colId xmlns:a16="http://schemas.microsoft.com/office/drawing/2014/main" val="4120387843"/>
                    </a:ext>
                  </a:extLst>
                </a:gridCol>
                <a:gridCol w="685339">
                  <a:extLst>
                    <a:ext uri="{9D8B030D-6E8A-4147-A177-3AD203B41FA5}">
                      <a16:colId xmlns:a16="http://schemas.microsoft.com/office/drawing/2014/main" val="1927424773"/>
                    </a:ext>
                  </a:extLst>
                </a:gridCol>
                <a:gridCol w="1147000">
                  <a:extLst>
                    <a:ext uri="{9D8B030D-6E8A-4147-A177-3AD203B41FA5}">
                      <a16:colId xmlns:a16="http://schemas.microsoft.com/office/drawing/2014/main" val="3595368559"/>
                    </a:ext>
                  </a:extLst>
                </a:gridCol>
                <a:gridCol w="853640">
                  <a:extLst>
                    <a:ext uri="{9D8B030D-6E8A-4147-A177-3AD203B41FA5}">
                      <a16:colId xmlns:a16="http://schemas.microsoft.com/office/drawing/2014/main" val="60948553"/>
                    </a:ext>
                  </a:extLst>
                </a:gridCol>
              </a:tblGrid>
              <a:tr h="3947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B9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D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B9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Adj 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D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B9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DF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40898"/>
                  </a:ext>
                </a:extLst>
              </a:tr>
              <a:tr h="39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0.718847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0.730051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0.671941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0.728657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0.728657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150186000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6863"/>
                  </a:ext>
                </a:extLst>
              </a:tr>
              <a:tr h="39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0.724676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0.794646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0.697856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0.782587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0.782587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289712000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76512"/>
                  </a:ext>
                </a:extLst>
              </a:tr>
              <a:tr h="39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0.779681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1.08567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0.778578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1.07966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1.07966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657398016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73626"/>
                  </a:ext>
                </a:extLst>
              </a:tr>
              <a:tr h="39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1.09403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1.32721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1.03765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1.11412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1.11412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593430016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09912"/>
                  </a:ext>
                </a:extLst>
              </a:tr>
              <a:tr h="39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1.17115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1.25242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0.903503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0.999559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0.999559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508100000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44916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3270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0.368242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0.368382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0.364512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0.366357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0.366357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118748065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07110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0.366352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0.367398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0.358336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0.360363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0.360363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116595379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11783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0.360382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0.373213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0.357263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0.367997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0.367997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177956408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16503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0.368004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0.375178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0.366596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0.370484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0.370484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141912382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84841"/>
                  </a:ext>
                </a:extLst>
              </a:tr>
              <a:tr h="34848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0.3705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0.370566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0.360984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0.364234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0.364234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175329362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925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4DDFE20-7020-8E5A-0169-0012064D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66" y="566928"/>
            <a:ext cx="9813036" cy="804672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/>
              </a:rPr>
              <a:t>Historic prices</a:t>
            </a:r>
            <a:endParaRPr lang="en-US" sz="4000" b="1" spc="600" dirty="0">
              <a:ln w="28575">
                <a:noFill/>
                <a:prstDash val="solid"/>
              </a:ln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7191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81F5-2949-E557-4D37-7A12A04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2004"/>
            <a:ext cx="10881360" cy="1069848"/>
          </a:xfrm>
        </p:spPr>
        <p:txBody>
          <a:bodyPr/>
          <a:lstStyle/>
          <a:p>
            <a:r>
              <a:rPr lang="en-US" dirty="0"/>
              <a:t>Training the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8D591-DB42-51E9-3A4F-B1F702266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1834245-5E86-2B35-3D59-D390EFE9B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01" y="1257300"/>
            <a:ext cx="6136015" cy="488745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0D1F87-A5E3-3CBB-C787-1934A711559E}"/>
              </a:ext>
            </a:extLst>
          </p:cNvPr>
          <p:cNvSpPr txBox="1"/>
          <p:nvPr/>
        </p:nvSpPr>
        <p:spPr>
          <a:xfrm>
            <a:off x="7472217" y="1699490"/>
            <a:ext cx="43518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Using price data from 2018 – 2023 we trained our models for each coin using Linear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Each model had an R-squared score of 0.99% accuracy, with the exception of one model for the coin Tether (USDT).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6CBB7-58BC-CC86-6339-A605D47A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0EE98-8C1A-B8B3-8935-14A310D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370BD9-B412-5491-D251-CFEA95B03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737593"/>
              </p:ext>
            </p:extLst>
          </p:nvPr>
        </p:nvGraphicFramePr>
        <p:xfrm>
          <a:off x="1043708" y="1604193"/>
          <a:ext cx="4239492" cy="21342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220678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3270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3557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/>
                          <a:cs typeface="Segoe UI Light"/>
                        </a:rPr>
                        <a:t>R-squared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Bitcoin / BTC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0.997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Segoe UI Light"/>
                        <a:cs typeface="Segoe UI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Tether/ USDT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0.543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Segoe UI Light"/>
                        <a:cs typeface="Segoe UI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Cardano / ADA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0.994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Segoe UI Light"/>
                        <a:cs typeface="Segoe UI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Ethereum / ETH</a:t>
                      </a:r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0.996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Segoe UI Light"/>
                        <a:cs typeface="Segoe UI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51175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Segoe UI Light"/>
                          <a:cs typeface="Segoe UI Light"/>
                        </a:rPr>
                        <a:t>Litecoin / LTC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0.990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Segoe UI Light"/>
                        <a:cs typeface="Segoe UI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0CFB4D-D7BB-0FFE-E636-0526394B973B}"/>
              </a:ext>
            </a:extLst>
          </p:cNvPr>
          <p:cNvSpPr txBox="1"/>
          <p:nvPr/>
        </p:nvSpPr>
        <p:spPr>
          <a:xfrm>
            <a:off x="5652655" y="1707068"/>
            <a:ext cx="6539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Tether is a coin that is always $1.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It does change slightly from day to day from a minimum of $0.96644 to max of $1.053585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These very small variations caused the model to be less accurate at 54%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1026E-192F-0208-4C04-7591EA1B8FA3}"/>
              </a:ext>
            </a:extLst>
          </p:cNvPr>
          <p:cNvSpPr txBox="1"/>
          <p:nvPr/>
        </p:nvSpPr>
        <p:spPr>
          <a:xfrm>
            <a:off x="1043708" y="4502775"/>
            <a:ext cx="1050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R^2 Score (R-squared score) : Used to evaluate how well the model is likely to make accurate predictions. It’s a number between 0 and 1, with 1 indicating the model perfectly predicts the dependent variable.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FE7661-071D-9EE7-445C-0C148D6930FE}"/>
              </a:ext>
            </a:extLst>
          </p:cNvPr>
          <p:cNvSpPr txBox="1">
            <a:spLocks/>
          </p:cNvSpPr>
          <p:nvPr/>
        </p:nvSpPr>
        <p:spPr>
          <a:xfrm>
            <a:off x="3078539" y="377190"/>
            <a:ext cx="8182772" cy="6903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R-Squared Score</a:t>
            </a:r>
          </a:p>
        </p:txBody>
      </p:sp>
    </p:spTree>
    <p:extLst>
      <p:ext uri="{BB962C8B-B14F-4D97-AF65-F5344CB8AC3E}">
        <p14:creationId xmlns:p14="http://schemas.microsoft.com/office/powerpoint/2010/main" val="181901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162</TotalTime>
  <Words>657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CRYPTO: Predicting and arbitrage</vt:lpstr>
      <vt:lpstr>INTRODUCTION</vt:lpstr>
      <vt:lpstr>WHAT THE hECK IS arbitrage??</vt:lpstr>
      <vt:lpstr>WHAT THE hECK IS Crypto??</vt:lpstr>
      <vt:lpstr>WHAT THE hECK IS Machine Learning??</vt:lpstr>
      <vt:lpstr>Coin MARKETS</vt:lpstr>
      <vt:lpstr>Historic prices</vt:lpstr>
      <vt:lpstr>Training the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Krista Munoz</dc:creator>
  <cp:lastModifiedBy>Krista Munoz</cp:lastModifiedBy>
  <cp:revision>168</cp:revision>
  <dcterms:created xsi:type="dcterms:W3CDTF">2023-06-02T02:22:19Z</dcterms:created>
  <dcterms:modified xsi:type="dcterms:W3CDTF">2023-06-05T18:05:09Z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