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a:p>
        </p:txBody>
      </p:sp>
      <p:pic>
        <p:nvPicPr>
          <p:cNvPr id="37" name="" descr=""/>
          <p:cNvPicPr/>
          <p:nvPr/>
        </p:nvPicPr>
        <p:blipFill>
          <a:blip r:embed="rId2"/>
          <a:stretch>
            <a:fillRect/>
          </a:stretch>
        </p:blipFill>
        <p:spPr>
          <a:xfrm>
            <a:off x="2291760" y="1768680"/>
            <a:ext cx="5495400" cy="4384440"/>
          </a:xfrm>
          <a:prstGeom prst="rect">
            <a:avLst/>
          </a:prstGeom>
          <a:ln>
            <a:noFill/>
          </a:ln>
        </p:spPr>
      </p:pic>
      <p:pic>
        <p:nvPicPr>
          <p:cNvPr id="38" name="" descr=""/>
          <p:cNvPicPr/>
          <p:nvPr/>
        </p:nvPicPr>
        <p:blipFill>
          <a:blip r:embed="rId3"/>
          <a:stretch>
            <a:fillRect/>
          </a:stretch>
        </p:blipFill>
        <p:spPr>
          <a:xfrm>
            <a:off x="2291760" y="1768680"/>
            <a:ext cx="549540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769040"/>
            <a:ext cx="9071640" cy="4384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IN" sz="4400">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IN"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IN"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46ABE319-2698-4A26-871B-CD3EAA2D2FDE}"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p:spPr>
        <p:txBody>
          <a:bodyPr lIns="0" rIns="0" tIns="0" bIns="0" anchor="ctr"/>
          <a:p>
            <a:pPr algn="ctr"/>
            <a:r>
              <a:rPr lang="en-IN" sz="4400">
                <a:latin typeface="Arial"/>
              </a:rPr>
              <a:t>What is a “Server”? </a:t>
            </a:r>
            <a:endParaRPr/>
          </a:p>
        </p:txBody>
      </p:sp>
      <p:sp>
        <p:nvSpPr>
          <p:cNvPr id="40" name="TextShape 2"/>
          <p:cNvSpPr txBox="1"/>
          <p:nvPr/>
        </p:nvSpPr>
        <p:spPr>
          <a:xfrm>
            <a:off x="504000" y="1769040"/>
            <a:ext cx="9071640" cy="4384440"/>
          </a:xfrm>
          <a:prstGeom prst="rect">
            <a:avLst/>
          </a:prstGeom>
        </p:spPr>
        <p:txBody>
          <a:bodyPr lIns="0" rIns="0" tIns="0" bIns="0"/>
          <a:p>
            <a:pPr>
              <a:buSzPct val="45000"/>
              <a:buFont typeface="StarSymbol"/>
              <a:buChar char=""/>
            </a:pPr>
            <a:r>
              <a:rPr lang="en-IN" sz="3200">
                <a:latin typeface="Arial"/>
              </a:rPr>
              <a:t>A server in smple terms is a running application (software) capable of accepting requests from people and replying to them. </a:t>
            </a:r>
            <a:endParaRPr/>
          </a:p>
          <a:p>
            <a:pPr>
              <a:buSzPct val="45000"/>
              <a:buFont typeface="StarSymbol"/>
              <a:buChar char=""/>
            </a:pP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 name="TextShape 1"/>
          <p:cNvSpPr txBox="1"/>
          <p:nvPr/>
        </p:nvSpPr>
        <p:spPr>
          <a:xfrm>
            <a:off x="504000" y="301320"/>
            <a:ext cx="9071640" cy="1262160"/>
          </a:xfrm>
          <a:prstGeom prst="rect">
            <a:avLst/>
          </a:prstGeom>
        </p:spPr>
        <p:txBody>
          <a:bodyPr lIns="0" rIns="0" tIns="0" bIns="0" anchor="ctr"/>
          <a:p>
            <a:pPr algn="ctr"/>
            <a:r>
              <a:rPr lang="en-IN" sz="4400">
                <a:latin typeface="Arial"/>
              </a:rPr>
              <a:t>XAMPP</a:t>
            </a:r>
            <a:endParaRPr/>
          </a:p>
        </p:txBody>
      </p:sp>
      <p:sp>
        <p:nvSpPr>
          <p:cNvPr id="53" name="TextShape 2"/>
          <p:cNvSpPr txBox="1"/>
          <p:nvPr/>
        </p:nvSpPr>
        <p:spPr>
          <a:xfrm>
            <a:off x="504000" y="1769040"/>
            <a:ext cx="9071640" cy="4384440"/>
          </a:xfrm>
          <a:prstGeom prst="rect">
            <a:avLst/>
          </a:prstGeom>
        </p:spPr>
        <p:txBody>
          <a:bodyPr lIns="0" rIns="0" tIns="0" bIns="0"/>
          <a:p>
            <a:pPr>
              <a:buSzPct val="45000"/>
              <a:buFont typeface="StarSymbol"/>
              <a:buChar char=""/>
            </a:pPr>
            <a:r>
              <a:rPr lang="en-IN" sz="3200">
                <a:latin typeface="Arial"/>
              </a:rPr>
              <a:t>Installation</a:t>
            </a:r>
            <a:endParaRPr/>
          </a:p>
          <a:p>
            <a:pPr>
              <a:buSzPct val="45000"/>
              <a:buFont typeface="StarSymbol"/>
              <a:buChar char=""/>
            </a:pPr>
            <a:r>
              <a:rPr lang="en-IN" sz="3200">
                <a:latin typeface="Arial"/>
              </a:rPr>
              <a:t>Your first web server</a:t>
            </a:r>
            <a:endParaRPr/>
          </a:p>
          <a:p>
            <a:pPr>
              <a:buSzPct val="45000"/>
              <a:buFont typeface="StarSymbol"/>
              <a:buChar char=""/>
            </a:pPr>
            <a:r>
              <a:rPr lang="en-IN" sz="3200">
                <a:latin typeface="Arial"/>
              </a:rPr>
              <a:t>File Sharing </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 name="TextShape 1"/>
          <p:cNvSpPr txBox="1"/>
          <p:nvPr/>
        </p:nvSpPr>
        <p:spPr>
          <a:xfrm>
            <a:off x="504000" y="301320"/>
            <a:ext cx="9071640" cy="1262160"/>
          </a:xfrm>
          <a:prstGeom prst="rect">
            <a:avLst/>
          </a:prstGeom>
        </p:spPr>
        <p:txBody>
          <a:bodyPr lIns="0" rIns="0" tIns="0" bIns="0" anchor="ctr"/>
          <a:p>
            <a:pPr algn="ctr"/>
            <a:r>
              <a:rPr lang="en-IN" sz="4400">
                <a:latin typeface="Arial"/>
              </a:rPr>
              <a:t>Wifi File Transfer Android App</a:t>
            </a:r>
            <a:endParaRPr/>
          </a:p>
        </p:txBody>
      </p:sp>
      <p:sp>
        <p:nvSpPr>
          <p:cNvPr id="55" name="TextShape 2"/>
          <p:cNvSpPr txBox="1"/>
          <p:nvPr/>
        </p:nvSpPr>
        <p:spPr>
          <a:xfrm>
            <a:off x="504000" y="1769040"/>
            <a:ext cx="9071640" cy="4384440"/>
          </a:xfrm>
          <a:prstGeom prst="rect">
            <a:avLst/>
          </a:prstGeom>
        </p:spPr>
        <p:txBody>
          <a:bodyPr lIns="0" rIns="0" tIns="0" bIns="0"/>
          <a:p>
            <a:pPr>
              <a:buSzPct val="45000"/>
              <a:buFont typeface="StarSymbol"/>
              <a:buChar char=""/>
            </a:pPr>
            <a:r>
              <a:rPr lang="en-IN" sz="3200">
                <a:latin typeface="Arial"/>
              </a:rPr>
              <a:t>AirDroid</a:t>
            </a:r>
            <a:endParaRPr/>
          </a:p>
          <a:p>
            <a:pPr>
              <a:buSzPct val="45000"/>
              <a:buFont typeface="StarSymbol"/>
              <a:buChar char=""/>
            </a:pPr>
            <a:r>
              <a:rPr lang="en-IN" sz="3200">
                <a:latin typeface="Arial"/>
              </a:rPr>
              <a:t>Wifi File Transfer (app)</a:t>
            </a:r>
            <a:endParaRPr/>
          </a:p>
          <a:p>
            <a:pPr>
              <a:buSzPct val="45000"/>
              <a:buFont typeface="StarSymbol"/>
              <a:buChar char=""/>
            </a:pPr>
            <a:r>
              <a:rPr lang="en-IN" sz="3200">
                <a:latin typeface="Arial"/>
              </a:rPr>
              <a:t>These apps use more or less the same technologies which we covered today. </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TextShape 1"/>
          <p:cNvSpPr txBox="1"/>
          <p:nvPr/>
        </p:nvSpPr>
        <p:spPr>
          <a:xfrm>
            <a:off x="504000" y="1769040"/>
            <a:ext cx="9071640" cy="4384440"/>
          </a:xfrm>
          <a:prstGeom prst="rect">
            <a:avLst/>
          </a:prstGeom>
        </p:spPr>
        <p:txBody>
          <a:bodyPr lIns="0" rIns="0" tIns="0" bIns="0"/>
          <a:p>
            <a:pPr>
              <a:buSzPct val="45000"/>
              <a:buFont typeface="StarSymbol"/>
              <a:buChar char=""/>
            </a:pPr>
            <a:r>
              <a:rPr lang="en-IN" sz="3200">
                <a:latin typeface="Arial"/>
              </a:rPr>
              <a:t>There are different kinds of servers – some of the most common ones are - </a:t>
            </a:r>
            <a:endParaRPr/>
          </a:p>
          <a:p>
            <a:pPr lvl="1">
              <a:buSzPct val="75000"/>
              <a:buFont typeface="StarSymbol"/>
              <a:buChar char=""/>
            </a:pPr>
            <a:r>
              <a:rPr lang="en-IN" sz="2800">
                <a:latin typeface="Arial"/>
              </a:rPr>
              <a:t>Database Server</a:t>
            </a:r>
            <a:endParaRPr/>
          </a:p>
          <a:p>
            <a:pPr lvl="1">
              <a:buSzPct val="75000"/>
              <a:buFont typeface="StarSymbol"/>
              <a:buChar char=""/>
            </a:pPr>
            <a:r>
              <a:rPr lang="en-IN" sz="2800">
                <a:latin typeface="Arial"/>
              </a:rPr>
              <a:t>File Server</a:t>
            </a:r>
            <a:endParaRPr/>
          </a:p>
          <a:p>
            <a:pPr lvl="1">
              <a:buSzPct val="75000"/>
              <a:buFont typeface="StarSymbol"/>
              <a:buChar char=""/>
            </a:pPr>
            <a:r>
              <a:rPr lang="en-IN" sz="2800">
                <a:latin typeface="Arial"/>
              </a:rPr>
              <a:t>Mail Server</a:t>
            </a:r>
            <a:endParaRPr/>
          </a:p>
          <a:p>
            <a:pPr lvl="1">
              <a:buSzPct val="75000"/>
              <a:buFont typeface="StarSymbol"/>
              <a:buChar char=""/>
            </a:pPr>
            <a:r>
              <a:rPr lang="en-IN" sz="2800">
                <a:latin typeface="Arial"/>
              </a:rPr>
              <a:t>Print Server</a:t>
            </a:r>
            <a:endParaRPr/>
          </a:p>
          <a:p>
            <a:pPr lvl="1">
              <a:buSzPct val="75000"/>
              <a:buFont typeface="StarSymbol"/>
              <a:buChar char=""/>
            </a:pPr>
            <a:r>
              <a:rPr lang="en-IN" sz="2800">
                <a:latin typeface="Arial"/>
              </a:rPr>
              <a:t>Web Server</a:t>
            </a:r>
            <a:endParaRPr/>
          </a:p>
          <a:p>
            <a:pPr lvl="1">
              <a:buSzPct val="75000"/>
              <a:buFont typeface="StarSymbol"/>
              <a:buChar char=""/>
            </a:pPr>
            <a:r>
              <a:rPr lang="en-IN" sz="2800">
                <a:latin typeface="Arial"/>
              </a:rPr>
              <a:t>Gaming Server</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 name="TextShape 1"/>
          <p:cNvSpPr txBox="1"/>
          <p:nvPr/>
        </p:nvSpPr>
        <p:spPr>
          <a:xfrm>
            <a:off x="504000" y="1769040"/>
            <a:ext cx="9071640" cy="4384440"/>
          </a:xfrm>
          <a:prstGeom prst="rect">
            <a:avLst/>
          </a:prstGeom>
        </p:spPr>
        <p:txBody>
          <a:bodyPr lIns="0" rIns="0" tIns="0" bIns="0"/>
          <a:p>
            <a:pPr>
              <a:buSzPct val="45000"/>
              <a:buFont typeface="StarSymbol"/>
              <a:buChar char=""/>
            </a:pPr>
            <a:r>
              <a:rPr lang="en-IN" sz="3200">
                <a:latin typeface="Arial"/>
              </a:rPr>
              <a:t>Servers can run on any computer – example – Your laptop also – Yes.</a:t>
            </a:r>
            <a:endParaRPr/>
          </a:p>
          <a:p>
            <a:pPr>
              <a:buSzPct val="45000"/>
              <a:buFont typeface="StarSymbol"/>
              <a:buChar char=""/>
            </a:pPr>
            <a:r>
              <a:rPr lang="en-IN" sz="3200">
                <a:latin typeface="Arial"/>
              </a:rPr>
              <a:t>Dedicated Servers – run only those softwares which are relevant for those set of functions which the server performs.</a:t>
            </a:r>
            <a:endParaRPr/>
          </a:p>
          <a:p>
            <a:pPr>
              <a:buSzPct val="45000"/>
              <a:buFont typeface="StarSymbol"/>
              <a:buChar char=""/>
            </a:pPr>
            <a:r>
              <a:rPr lang="en-IN" sz="3200">
                <a:latin typeface="Arial"/>
              </a:rPr>
              <a:t>Why dedicated servers are used? </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TextShape 1"/>
          <p:cNvSpPr txBox="1"/>
          <p:nvPr/>
        </p:nvSpPr>
        <p:spPr>
          <a:xfrm>
            <a:off x="504000" y="1769040"/>
            <a:ext cx="9071640" cy="4384440"/>
          </a:xfrm>
          <a:prstGeom prst="rect">
            <a:avLst/>
          </a:prstGeom>
        </p:spPr>
        <p:txBody>
          <a:bodyPr lIns="0" rIns="0" tIns="0" bIns="0"/>
          <a:p>
            <a:pPr>
              <a:buSzPct val="45000"/>
              <a:buFont typeface="StarSymbol"/>
              <a:buChar char=""/>
            </a:pPr>
            <a:r>
              <a:rPr lang="en-IN" sz="3200">
                <a:latin typeface="Arial"/>
              </a:rPr>
              <a:t>Why do you think that IIIT-B needs a data center to manage its internet whereas at our home we just install a modem and we are done?</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TextShape 1"/>
          <p:cNvSpPr txBox="1"/>
          <p:nvPr/>
        </p:nvSpPr>
        <p:spPr>
          <a:xfrm>
            <a:off x="504000" y="301320"/>
            <a:ext cx="9071640" cy="1262160"/>
          </a:xfrm>
          <a:prstGeom prst="rect">
            <a:avLst/>
          </a:prstGeom>
        </p:spPr>
        <p:txBody>
          <a:bodyPr lIns="0" rIns="0" tIns="0" bIns="0" anchor="ctr"/>
          <a:p>
            <a:pPr algn="ctr"/>
            <a:r>
              <a:rPr lang="en-IN" sz="4400">
                <a:latin typeface="Arial"/>
              </a:rPr>
              <a:t>Cloud</a:t>
            </a:r>
            <a:endParaRPr/>
          </a:p>
        </p:txBody>
      </p:sp>
      <p:sp>
        <p:nvSpPr>
          <p:cNvPr id="45" name="TextShape 2"/>
          <p:cNvSpPr txBox="1"/>
          <p:nvPr/>
        </p:nvSpPr>
        <p:spPr>
          <a:xfrm>
            <a:off x="504000" y="1769040"/>
            <a:ext cx="9071640" cy="4384440"/>
          </a:xfrm>
          <a:prstGeom prst="rect">
            <a:avLst/>
          </a:prstGeom>
        </p:spPr>
        <p:txBody>
          <a:bodyPr lIns="0" rIns="0" tIns="0" bIns="0"/>
          <a:p>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TextShape 1"/>
          <p:cNvSpPr txBox="1"/>
          <p:nvPr/>
        </p:nvSpPr>
        <p:spPr>
          <a:xfrm>
            <a:off x="504000" y="1769040"/>
            <a:ext cx="9071640" cy="4384440"/>
          </a:xfrm>
          <a:prstGeom prst="rect">
            <a:avLst/>
          </a:prstGeom>
        </p:spPr>
        <p:txBody>
          <a:bodyPr lIns="0" rIns="0" tIns="0" bIns="0"/>
          <a:p>
            <a:pPr>
              <a:buSzPct val="45000"/>
              <a:buFont typeface="StarSymbol"/>
              <a:buChar char=""/>
            </a:pPr>
            <a:r>
              <a:rPr lang="en-IN" sz="3200">
                <a:latin typeface="Arial"/>
              </a:rPr>
              <a:t>Imagine all the servers in the data center of  IIITB going out of IIITB and noone at IIITB cares about how the servers are maintained because someone else takes the responsibility and things go smooth as wanted – in layman terms – that's cloud. </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 name="TextShape 1"/>
          <p:cNvSpPr txBox="1"/>
          <p:nvPr/>
        </p:nvSpPr>
        <p:spPr>
          <a:xfrm>
            <a:off x="504000" y="1769040"/>
            <a:ext cx="9071640" cy="4384440"/>
          </a:xfrm>
          <a:prstGeom prst="rect">
            <a:avLst/>
          </a:prstGeom>
        </p:spPr>
        <p:txBody>
          <a:bodyPr lIns="0" rIns="0" tIns="0" bIns="0"/>
          <a:p>
            <a:pPr>
              <a:buSzPct val="45000"/>
              <a:buFont typeface="StarSymbol"/>
              <a:buChar char=""/>
            </a:pPr>
            <a:r>
              <a:rPr lang="en-IN" sz="3200">
                <a:latin typeface="Arial"/>
              </a:rPr>
              <a:t>Imagine all the servers in the data center of  IIITB going out of IIITB and noone at IIITB cares about how the servers are maintained because someone else takes the responsibility and things go smooth as wanted – in layman terms – that's cloud. </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 name="TextShape 1"/>
          <p:cNvSpPr txBox="1"/>
          <p:nvPr/>
        </p:nvSpPr>
        <p:spPr>
          <a:xfrm>
            <a:off x="504000" y="301320"/>
            <a:ext cx="9071640" cy="1262160"/>
          </a:xfrm>
          <a:prstGeom prst="rect">
            <a:avLst/>
          </a:prstGeom>
        </p:spPr>
        <p:txBody>
          <a:bodyPr lIns="0" rIns="0" tIns="0" bIns="0" anchor="ctr"/>
          <a:p>
            <a:pPr algn="ctr"/>
            <a:r>
              <a:rPr lang="en-IN" sz="4400">
                <a:latin typeface="Arial"/>
              </a:rPr>
              <a:t>Why Cloud is a Buzzword these days?</a:t>
            </a:r>
            <a:endParaRPr/>
          </a:p>
        </p:txBody>
      </p:sp>
      <p:sp>
        <p:nvSpPr>
          <p:cNvPr id="49" name="TextShape 2"/>
          <p:cNvSpPr txBox="1"/>
          <p:nvPr/>
        </p:nvSpPr>
        <p:spPr>
          <a:xfrm>
            <a:off x="504000" y="1769040"/>
            <a:ext cx="9071640" cy="4384440"/>
          </a:xfrm>
          <a:prstGeom prst="rect">
            <a:avLst/>
          </a:prstGeom>
        </p:spPr>
        <p:txBody>
          <a:bodyPr lIns="0" rIns="0" tIns="0" bIns="0"/>
          <a:p>
            <a:pPr>
              <a:buSzPct val="45000"/>
              <a:buFont typeface="StarSymbol"/>
              <a:buChar char=""/>
            </a:pPr>
            <a:r>
              <a:rPr lang="en-IN" sz="3200">
                <a:latin typeface="Arial"/>
              </a:rPr>
              <a:t>Suppose I want to have a new website for myself – </a:t>
            </a:r>
            <a:r>
              <a:rPr lang="en-IN" sz="3200">
                <a:latin typeface="Arial"/>
              </a:rPr>
              <a:t>www.example.com</a:t>
            </a:r>
            <a:endParaRPr/>
          </a:p>
          <a:p>
            <a:pPr lvl="1">
              <a:buSzPct val="75000"/>
              <a:buFont typeface="StarSymbol"/>
              <a:buChar char=""/>
            </a:pPr>
            <a:r>
              <a:rPr lang="en-IN" sz="2800">
                <a:latin typeface="Arial"/>
              </a:rPr>
              <a:t>Two Options</a:t>
            </a:r>
            <a:endParaRPr/>
          </a:p>
          <a:p>
            <a:pPr lvl="2">
              <a:buSzPct val="45000"/>
              <a:buFont typeface="StarSymbol"/>
              <a:buChar char=""/>
            </a:pPr>
            <a:r>
              <a:rPr lang="en-IN" sz="2400">
                <a:latin typeface="Arial"/>
              </a:rPr>
              <a:t>1. Buy a new computer to put in my website and make sure that the computer is always on. </a:t>
            </a:r>
            <a:endParaRPr/>
          </a:p>
          <a:p>
            <a:pPr lvl="3">
              <a:buSzPct val="75000"/>
              <a:buFont typeface="StarSymbol"/>
              <a:buChar char=""/>
            </a:pPr>
            <a:r>
              <a:rPr lang="en-IN" sz="2000">
                <a:latin typeface="Arial"/>
              </a:rPr>
              <a:t>Get a internet connection and hope it never fails</a:t>
            </a:r>
            <a:endParaRPr/>
          </a:p>
          <a:p>
            <a:pPr lvl="3">
              <a:buSzPct val="75000"/>
              <a:buFont typeface="StarSymbol"/>
              <a:buChar char=""/>
            </a:pPr>
            <a:r>
              <a:rPr lang="en-IN" sz="2000">
                <a:latin typeface="Arial"/>
              </a:rPr>
              <a:t>Pay 30-40k in the process and also monthly expenditures of the internet connection and maintenance.</a:t>
            </a:r>
            <a:endParaRPr/>
          </a:p>
          <a:p>
            <a:pPr lvl="2">
              <a:buSzPct val="45000"/>
              <a:buFont typeface="StarSymbol"/>
              <a:buChar char=""/>
            </a:pPr>
            <a:r>
              <a:rPr lang="en-IN" sz="2400">
                <a:latin typeface="Arial"/>
              </a:rPr>
              <a:t>2. I rent some space on Internet (with some Cloud provider) and pay them a fraction of what I would have done otherwise.</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 name="TextShape 1"/>
          <p:cNvSpPr txBox="1"/>
          <p:nvPr/>
        </p:nvSpPr>
        <p:spPr>
          <a:xfrm>
            <a:off x="504000" y="301320"/>
            <a:ext cx="9071640" cy="1262160"/>
          </a:xfrm>
          <a:prstGeom prst="rect">
            <a:avLst/>
          </a:prstGeom>
        </p:spPr>
        <p:txBody>
          <a:bodyPr lIns="0" rIns="0" tIns="0" bIns="0" anchor="ctr"/>
          <a:p>
            <a:pPr algn="ctr"/>
            <a:r>
              <a:rPr lang="en-IN" sz="4400">
                <a:latin typeface="Arial"/>
              </a:rPr>
              <a:t>Koding.com</a:t>
            </a:r>
            <a:endParaRPr/>
          </a:p>
        </p:txBody>
      </p:sp>
      <p:sp>
        <p:nvSpPr>
          <p:cNvPr id="51" name="TextShape 2"/>
          <p:cNvSpPr txBox="1"/>
          <p:nvPr/>
        </p:nvSpPr>
        <p:spPr>
          <a:xfrm>
            <a:off x="504000" y="1769040"/>
            <a:ext cx="9071640" cy="4384440"/>
          </a:xfrm>
          <a:prstGeom prst="rect">
            <a:avLst/>
          </a:prstGeom>
        </p:spPr>
        <p:txBody>
          <a:bodyPr lIns="0" rIns="0" tIns="0" bIns="0"/>
          <a:p>
            <a:pPr>
              <a:buSzPct val="45000"/>
              <a:buFont typeface="StarSymbol"/>
              <a:buChar char=""/>
            </a:pPr>
            <a:r>
              <a:rPr lang="en-IN" sz="3200">
                <a:latin typeface="Arial"/>
              </a:rPr>
              <a:t>A computer for you on the cloud, with all the features which your laptop can have except the GUI. </a:t>
            </a:r>
            <a:endParaRPr/>
          </a:p>
          <a:p>
            <a:pPr>
              <a:buSzPct val="45000"/>
              <a:buFont typeface="StarSymbol"/>
              <a:buChar char=""/>
            </a:pPr>
            <a:r>
              <a:rPr lang="en-IN" sz="3200">
                <a:latin typeface="Arial"/>
              </a:rPr>
              <a:t>Btw – we use this and google app engine to bypass the internet restrictions on campus – now that you have to figure out yourself. </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