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800040"/>
    <a:srgbClr val="FFFF66"/>
    <a:srgbClr val="191919"/>
    <a:srgbClr val="FFFFE1"/>
    <a:srgbClr val="FFF3F3"/>
    <a:srgbClr val="004080"/>
    <a:srgbClr val="FF6F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-1260" y="-198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C71FFAA-F7DD-4A6A-85A3-2E5748496175}" type="datetime1">
              <a:rPr lang="en-US"/>
              <a:pPr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FBA5CE3-7C6F-4E9C-BDEC-611639D27F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9600" smtClean="0">
                <a:solidFill>
                  <a:srgbClr val="000000"/>
                </a:solidFill>
              </a:rPr>
              <a:t>Copyright Colin Purrington (</a:t>
            </a:r>
            <a:r>
              <a:rPr lang="en-US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000366-ECBD-4536-85F0-6DD9FDB0EB0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3E825-E2B8-4C89-A751-BE6A5F58A7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B9C0F-5DCB-41A9-B119-2B7E02536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92DB1-8053-4C27-9F26-346B762AAF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A2419-0947-45DE-98B3-149737134D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A54C7-EEFB-4AA1-862C-9BF2956D3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41B15-1630-428D-A500-1C85EC3C33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E59EC-B8DE-43D2-B558-ABBE791DEA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20F7E-3A8C-4F80-A14B-5C9A2DE85B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94F1D-EEB0-4A07-B216-05019FDB24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CC5D0-3FFB-469A-8A29-AEB01DAE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47BC6-3CE3-449C-9B7D-D76C1FFA94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itchFamily="18" charset="0"/>
              </a:defRPr>
            </a:lvl1pPr>
          </a:lstStyle>
          <a:p>
            <a:fld id="{326206B6-F7D6-46A9-845F-5C5A450E2C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itchFamily="34" charset="-128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itchFamily="34" charset="-128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itchFamily="34" charset="-128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itchFamily="34" charset="-128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hyperlink" Target="http://www.oomlout.com/a/products/ardx" TargetMode="External"/><Relationship Id="rId4" Type="http://schemas.openxmlformats.org/officeDocument/2006/relationships/hyperlink" Target="http://www.arduino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0" y="0"/>
            <a:ext cx="51206400" cy="32004000"/>
          </a:xfrm>
          <a:prstGeom prst="rect">
            <a:avLst/>
          </a:prstGeom>
          <a:solidFill>
            <a:srgbClr val="191919">
              <a:alpha val="7843"/>
            </a:srgb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2206504" y="6859100"/>
            <a:ext cx="10454420" cy="974077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algn="just">
              <a:spcBef>
                <a:spcPct val="50000"/>
              </a:spcBef>
              <a:tabLst>
                <a:tab pos="500063" algn="l"/>
              </a:tabLst>
            </a:pP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altLang="ja-JP" sz="4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 the mailbox is across the street from the house and because mailmen don’t walk door-to-door , we never know when a mail is delivered. Sometimes we’d be waiting for something desperately and we’d  really like to know  when it arrive. So we made a </a:t>
            </a:r>
            <a:r>
              <a:rPr lang="en-US" altLang="ja-JP" sz="4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notifier</a:t>
            </a:r>
            <a:r>
              <a:rPr lang="en-US" altLang="ja-JP" sz="4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using </a:t>
            </a:r>
            <a:r>
              <a:rPr lang="en-US" altLang="ja-JP" sz="4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en-US" altLang="ja-JP" sz="4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which notifies us when a mail is delivered.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4800" i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endParaRPr lang="en-US" sz="4800" dirty="0">
              <a:latin typeface="Times New Roman" pitchFamily="18" charset="0"/>
            </a:endParaRP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2136165" y="17124973"/>
            <a:ext cx="10512425" cy="88519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algn="just">
              <a:spcBef>
                <a:spcPct val="50000"/>
              </a:spcBef>
              <a:tabLst>
                <a:tab pos="508000" algn="l"/>
              </a:tabLst>
            </a:pPr>
            <a:r>
              <a:rPr lang="en-US" sz="4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Materials and methods</a:t>
            </a:r>
            <a:r>
              <a:rPr lang="en-US" sz="4800" b="1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 used the following components for our project</a:t>
            </a:r>
          </a:p>
          <a:p>
            <a:pPr marL="914400" indent="-914400">
              <a:spcBef>
                <a:spcPct val="10000"/>
              </a:spcBef>
              <a:buAutoNum type="arabicPeriod"/>
              <a:tabLst>
                <a:tab pos="508000" algn="l"/>
              </a:tabLst>
            </a:pPr>
            <a:r>
              <a:rPr lang="en-US" sz="4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Arduino</a:t>
            </a:r>
            <a:endParaRPr lang="en-US" sz="4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914400" indent="-914400">
              <a:spcBef>
                <a:spcPct val="10000"/>
              </a:spcBef>
              <a:buAutoNum type="arabicPeriod"/>
              <a:tabLst>
                <a:tab pos="508000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Breadboard</a:t>
            </a:r>
          </a:p>
          <a:p>
            <a:pPr marL="914400" indent="-914400">
              <a:spcBef>
                <a:spcPct val="10000"/>
              </a:spcBef>
              <a:buAutoNum type="arabicPeriod"/>
              <a:tabLst>
                <a:tab pos="508000" algn="l"/>
              </a:tabLst>
            </a:pPr>
            <a:r>
              <a:rPr lang="en-US" sz="4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Photoresistor</a:t>
            </a:r>
            <a:r>
              <a:rPr lang="en-US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(light sensor)</a:t>
            </a:r>
          </a:p>
          <a:p>
            <a:pPr marL="914400" indent="-914400">
              <a:spcBef>
                <a:spcPct val="10000"/>
              </a:spcBef>
              <a:buAutoNum type="arabicPeriod"/>
              <a:tabLst>
                <a:tab pos="508000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Power Cable</a:t>
            </a:r>
          </a:p>
          <a:p>
            <a:pPr marL="914400" indent="-914400">
              <a:spcBef>
                <a:spcPct val="10000"/>
              </a:spcBef>
              <a:buAutoNum type="arabicPeriod"/>
              <a:tabLst>
                <a:tab pos="508000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9v battery</a:t>
            </a:r>
          </a:p>
          <a:p>
            <a:pPr marL="914400" indent="-914400">
              <a:spcBef>
                <a:spcPct val="10000"/>
              </a:spcBef>
              <a:buAutoNum type="arabicPeriod"/>
              <a:tabLst>
                <a:tab pos="508000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Transistor, LEDS</a:t>
            </a:r>
          </a:p>
          <a:p>
            <a:pPr marL="914400" indent="-914400">
              <a:spcBef>
                <a:spcPct val="10000"/>
              </a:spcBef>
              <a:buAutoNum type="arabicPeriod"/>
              <a:tabLst>
                <a:tab pos="508000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Resistor and jumper wires</a:t>
            </a:r>
            <a:endParaRPr lang="en-US" sz="4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7150646" y="25532862"/>
            <a:ext cx="10058401" cy="54864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50000"/>
              </a:spcBef>
            </a:pP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Acknowledgments</a:t>
            </a:r>
          </a:p>
          <a:p>
            <a:pPr>
              <a:spcBef>
                <a:spcPct val="50000"/>
              </a:spcBef>
            </a:pPr>
            <a:r>
              <a:rPr lang="en-US" sz="4400" dirty="0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We thank </a:t>
            </a:r>
            <a:r>
              <a:rPr lang="en-US" sz="4400" dirty="0" err="1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Nandeep</a:t>
            </a:r>
            <a:r>
              <a:rPr lang="en-US" sz="4400" dirty="0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 sir for helping us with the project and our professor </a:t>
            </a:r>
            <a:r>
              <a:rPr lang="en-US" sz="4400" dirty="0" err="1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Madhav</a:t>
            </a:r>
            <a:r>
              <a:rPr lang="en-US" sz="4400" dirty="0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Rao</a:t>
            </a:r>
            <a:r>
              <a:rPr lang="en-US" sz="4400" dirty="0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 Sir  for  allowing us to work on our proposed project.</a:t>
            </a:r>
            <a:endParaRPr lang="en-US" sz="4400" dirty="0">
              <a:solidFill>
                <a:srgbClr val="800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13963040" y="6908800"/>
            <a:ext cx="23347362" cy="1828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algn="just">
              <a:tabLst>
                <a:tab pos="500063" algn="l"/>
              </a:tabLst>
            </a:pPr>
            <a:r>
              <a:rPr lang="en-US" sz="4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Results</a:t>
            </a:r>
          </a:p>
          <a:p>
            <a:pPr algn="just">
              <a:tabLst>
                <a:tab pos="500063" algn="l"/>
              </a:tabLst>
            </a:pPr>
            <a:endParaRPr lang="en-US" sz="4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tabLst>
                <a:tab pos="500063" algn="l"/>
              </a:tabLst>
            </a:pPr>
            <a:r>
              <a:rPr lang="en-US" sz="4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Few Lines of our code</a:t>
            </a:r>
          </a:p>
          <a:p>
            <a:pPr algn="just">
              <a:tabLst>
                <a:tab pos="500063" algn="l"/>
              </a:tabLst>
            </a:pPr>
            <a:endParaRPr lang="en-US" sz="4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 loop()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4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value = </a:t>
            </a:r>
            <a:r>
              <a:rPr lang="en-US" sz="4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analogRead</a:t>
            </a: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(0);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4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serial.println</a:t>
            </a: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(value);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if(value &gt; 200</a:t>
            </a: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                     </a:t>
            </a:r>
            <a:endParaRPr lang="en-US" sz="4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                                                                     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Circuit</a:t>
            </a:r>
            <a:endParaRPr lang="en-US" sz="48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4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digitalWrite</a:t>
            </a: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(5, HIGH);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delay(1000);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38826832" y="6902449"/>
            <a:ext cx="10128738" cy="14691459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50000"/>
              </a:spcBef>
              <a:tabLst>
                <a:tab pos="635000" algn="l"/>
              </a:tabLst>
            </a:pPr>
            <a:r>
              <a:rPr lang="en-US" sz="4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Conclusions and future work</a:t>
            </a:r>
            <a:endParaRPr lang="en-US" sz="4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tabLst>
                <a:tab pos="635000" algn="l"/>
              </a:tabLst>
            </a:pPr>
            <a:r>
              <a:rPr lang="en-US" sz="4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Group projects always help us in learning a lot. It was fun working on </a:t>
            </a:r>
            <a:r>
              <a:rPr lang="en-US" sz="4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en-US" sz="4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and also gained a lot of knowledge about the components that we used. We learnt about coding an </a:t>
            </a:r>
            <a:r>
              <a:rPr lang="en-US" sz="4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en-US" sz="4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Before doing this project we thought coding an </a:t>
            </a:r>
            <a:r>
              <a:rPr lang="en-US" sz="4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en-US" sz="4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was difficult, but now we feel it is nothing different from C programming. With the spirit and the knowledge that we gained  through this project, we hope to take up some more projects on electronics in coming years. </a:t>
            </a:r>
            <a:endParaRPr lang="en-US" sz="4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744663" y="3514821"/>
            <a:ext cx="47701200" cy="240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74320" tIns="274320" rIns="274320" bIns="274320" anchor="ctr">
            <a:spAutoFit/>
          </a:bodyPr>
          <a:lstStyle/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6000" b="1" dirty="0" smtClean="0">
                <a:latin typeface="Calibri" pitchFamily="34" charset="0"/>
              </a:rPr>
              <a:t>T </a:t>
            </a:r>
            <a:r>
              <a:rPr lang="en-US" sz="6000" b="1" dirty="0" err="1" smtClean="0">
                <a:latin typeface="Calibri" pitchFamily="34" charset="0"/>
              </a:rPr>
              <a:t>Kaushik</a:t>
            </a:r>
            <a:r>
              <a:rPr lang="en-US" sz="6000" b="1" dirty="0" smtClean="0">
                <a:latin typeface="Calibri" pitchFamily="34" charset="0"/>
              </a:rPr>
              <a:t>, I </a:t>
            </a:r>
            <a:r>
              <a:rPr lang="en-US" sz="6000" b="1" dirty="0" err="1" smtClean="0">
                <a:latin typeface="Calibri" pitchFamily="34" charset="0"/>
              </a:rPr>
              <a:t>Vivek</a:t>
            </a:r>
            <a:r>
              <a:rPr lang="en-US" sz="6000" b="1" dirty="0" smtClean="0">
                <a:latin typeface="Calibri" pitchFamily="34" charset="0"/>
              </a:rPr>
              <a:t>, B Krishna </a:t>
            </a:r>
            <a:r>
              <a:rPr lang="en-US" sz="6000" b="1" dirty="0" err="1" smtClean="0">
                <a:latin typeface="Calibri" pitchFamily="34" charset="0"/>
              </a:rPr>
              <a:t>Chaitanya</a:t>
            </a:r>
            <a:r>
              <a:rPr lang="en-US" sz="6000" b="1" dirty="0" smtClean="0">
                <a:latin typeface="Calibri" pitchFamily="34" charset="0"/>
              </a:rPr>
              <a:t>, R </a:t>
            </a:r>
            <a:r>
              <a:rPr lang="en-US" sz="6000" b="1" dirty="0" err="1" smtClean="0">
                <a:latin typeface="Calibri" pitchFamily="34" charset="0"/>
              </a:rPr>
              <a:t>Karthik</a:t>
            </a:r>
            <a:r>
              <a:rPr lang="en-US" sz="6000" b="1" dirty="0" smtClean="0">
                <a:latin typeface="Calibri" pitchFamily="34" charset="0"/>
              </a:rPr>
              <a:t>, K </a:t>
            </a:r>
            <a:r>
              <a:rPr lang="en-US" sz="6000" b="1" dirty="0" err="1" smtClean="0">
                <a:latin typeface="Calibri" pitchFamily="34" charset="0"/>
              </a:rPr>
              <a:t>Manosree</a:t>
            </a:r>
            <a:r>
              <a:rPr lang="en-US" sz="6000" b="1" dirty="0" smtClean="0">
                <a:latin typeface="Calibri" pitchFamily="34" charset="0"/>
              </a:rPr>
              <a:t/>
            </a:r>
            <a:br>
              <a:rPr lang="en-US" sz="6000" b="1" dirty="0" smtClean="0">
                <a:latin typeface="Calibri" pitchFamily="34" charset="0"/>
              </a:rPr>
            </a:br>
            <a:r>
              <a:rPr lang="en-US" sz="6000" b="1" dirty="0" smtClean="0">
                <a:latin typeface="Calibri" pitchFamily="34" charset="0"/>
              </a:rPr>
              <a:t>International Institute Of Information </a:t>
            </a:r>
            <a:r>
              <a:rPr lang="en-US" sz="6000" b="1" dirty="0" smtClean="0">
                <a:latin typeface="Calibri" pitchFamily="34" charset="0"/>
              </a:rPr>
              <a:t>Technology Bangalore</a:t>
            </a:r>
            <a:endParaRPr lang="en-US" sz="60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925717" y="26587938"/>
            <a:ext cx="23256081" cy="4572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0" tIns="457200" rIns="914400" bIns="914400" numCol="2" spcCol="914400"/>
          <a:lstStyle/>
          <a:p>
            <a:pPr marL="500063" indent="-500063"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111" charset="-128"/>
                <a:cs typeface="Arial" pitchFamily="34" charset="0"/>
              </a:rPr>
              <a:t>References</a:t>
            </a:r>
            <a:endParaRPr lang="en-US" sz="4800" b="1" dirty="0">
              <a:solidFill>
                <a:srgbClr val="000000"/>
              </a:solidFill>
              <a:latin typeface="Arial" pitchFamily="34" charset="0"/>
              <a:ea typeface="ＭＳ Ｐゴシック" pitchFamily="-111" charset="-128"/>
              <a:cs typeface="Arial" pitchFamily="34" charset="0"/>
            </a:endParaRPr>
          </a:p>
          <a:p>
            <a:pPr marL="914400" indent="-914400">
              <a:spcBef>
                <a:spcPct val="10000"/>
              </a:spcBef>
              <a:buAutoNum type="arabicPeriod"/>
              <a:defRPr/>
            </a:pPr>
            <a:r>
              <a:rPr lang="en-US" sz="4800" dirty="0" smtClean="0">
                <a:solidFill>
                  <a:srgbClr val="00B050"/>
                </a:solidFill>
                <a:latin typeface="Arial" pitchFamily="34" charset="0"/>
                <a:ea typeface="ＭＳ Ｐゴシック" pitchFamily="-111" charset="-128"/>
                <a:cs typeface="Arial" pitchFamily="34" charset="0"/>
                <a:hlinkClick r:id="rId4"/>
              </a:rPr>
              <a:t>www.arduino.cc</a:t>
            </a:r>
            <a:endParaRPr lang="en-US" sz="4800" dirty="0" smtClean="0">
              <a:solidFill>
                <a:srgbClr val="00B050"/>
              </a:solidFill>
              <a:latin typeface="Arial" pitchFamily="34" charset="0"/>
              <a:ea typeface="ＭＳ Ｐゴシック" pitchFamily="-111" charset="-128"/>
              <a:cs typeface="Arial" pitchFamily="34" charset="0"/>
            </a:endParaRPr>
          </a:p>
          <a:p>
            <a:pPr marL="914400" indent="-914400">
              <a:spcBef>
                <a:spcPct val="10000"/>
              </a:spcBef>
              <a:buAutoNum type="arabicPeriod"/>
              <a:defRPr/>
            </a:pPr>
            <a:r>
              <a:rPr lang="en-US" sz="4800" dirty="0" smtClean="0">
                <a:solidFill>
                  <a:srgbClr val="00B050"/>
                </a:solidFill>
                <a:latin typeface="Arial" pitchFamily="34" charset="0"/>
                <a:ea typeface="ＭＳ Ｐゴシック" pitchFamily="-111" charset="-128"/>
                <a:cs typeface="Arial" pitchFamily="34" charset="0"/>
                <a:hlinkClick r:id="rId5"/>
              </a:rPr>
              <a:t>www.oomlout.com/a/products/ardx</a:t>
            </a:r>
            <a:endParaRPr lang="en-US" sz="4800" dirty="0" smtClean="0">
              <a:solidFill>
                <a:srgbClr val="00B050"/>
              </a:solidFill>
              <a:latin typeface="Arial" pitchFamily="34" charset="0"/>
              <a:ea typeface="ＭＳ Ｐゴシック" pitchFamily="-111" charset="-128"/>
              <a:cs typeface="Arial" pitchFamily="34" charset="0"/>
            </a:endParaRPr>
          </a:p>
          <a:p>
            <a:pPr marL="914400" indent="-914400">
              <a:spcBef>
                <a:spcPct val="10000"/>
              </a:spcBef>
              <a:buAutoNum type="arabicPeriod"/>
              <a:defRPr/>
            </a:pPr>
            <a:endParaRPr lang="en-US" sz="4800" dirty="0" smtClean="0">
              <a:solidFill>
                <a:srgbClr val="00B050"/>
              </a:solidFill>
              <a:latin typeface="Arial" pitchFamily="34" charset="0"/>
              <a:ea typeface="ＭＳ Ｐゴシック" pitchFamily="-111" charset="-128"/>
              <a:cs typeface="Arial" pitchFamily="34" charset="0"/>
            </a:endParaRPr>
          </a:p>
          <a:p>
            <a:pPr marL="914400" indent="-914400">
              <a:spcBef>
                <a:spcPct val="10000"/>
              </a:spcBef>
              <a:buAutoNum type="arabicPeriod"/>
              <a:defRPr/>
            </a:pPr>
            <a:endParaRPr lang="en-US" sz="4800" dirty="0" smtClean="0">
              <a:solidFill>
                <a:srgbClr val="00B050"/>
              </a:solidFill>
              <a:latin typeface="Arial" pitchFamily="34" charset="0"/>
              <a:ea typeface="ＭＳ Ｐゴシック" pitchFamily="-111" charset="-128"/>
              <a:cs typeface="Arial" pitchFamily="34" charset="0"/>
            </a:endParaRPr>
          </a:p>
          <a:p>
            <a:pPr marL="500063" indent="-500063">
              <a:spcBef>
                <a:spcPct val="10000"/>
              </a:spcBef>
              <a:defRPr/>
            </a:pPr>
            <a:endParaRPr lang="en-US" sz="4800" dirty="0" smtClean="0">
              <a:latin typeface="Arial" pitchFamily="34" charset="0"/>
              <a:ea typeface="ＭＳ Ｐゴシック" pitchFamily="-111" charset="-128"/>
              <a:cs typeface="Arial" pitchFamily="34" charset="0"/>
            </a:endParaRPr>
          </a:p>
          <a:p>
            <a:pPr marL="500063" indent="-500063">
              <a:spcBef>
                <a:spcPct val="10000"/>
              </a:spcBef>
              <a:defRPr/>
            </a:pPr>
            <a:r>
              <a:rPr lang="en-US" sz="4800" dirty="0" smtClean="0">
                <a:latin typeface="Arial" pitchFamily="34" charset="0"/>
                <a:ea typeface="ＭＳ Ｐゴシック" pitchFamily="-111" charset="-128"/>
                <a:cs typeface="Arial" pitchFamily="34" charset="0"/>
              </a:rPr>
              <a:t> </a:t>
            </a:r>
            <a:endParaRPr lang="en-US" sz="4800" dirty="0">
              <a:latin typeface="Arial" pitchFamily="34" charset="0"/>
              <a:ea typeface="ＭＳ Ｐゴシック" pitchFamily="-111" charset="-128"/>
              <a:cs typeface="Arial" pitchFamily="34" charset="0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896938" y="1245017"/>
            <a:ext cx="494506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10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Physical Mail </a:t>
            </a:r>
            <a:r>
              <a:rPr lang="en-US" sz="11000" b="1" dirty="0" err="1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notifier</a:t>
            </a:r>
            <a:endParaRPr lang="en-US" sz="11000" b="1" dirty="0">
              <a:ln>
                <a:solidFill>
                  <a:schemeClr val="bg1"/>
                </a:solidFill>
              </a:ln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 descr="Screenshot from 2014-05-02 16%3a34%3a2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6240" y="16424031"/>
            <a:ext cx="13011150" cy="7315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223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LinksUpToDate>false</LinksUpToDate>
  <SharedDoc>false</SharedDoc>
  <HyperlinkBase>http://colinpurrington.com/tips/academic/posterdesign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ADMIN</cp:lastModifiedBy>
  <cp:revision>560</cp:revision>
  <cp:lastPrinted>2011-10-30T12:54:45Z</cp:lastPrinted>
  <dcterms:created xsi:type="dcterms:W3CDTF">2012-06-12T14:08:55Z</dcterms:created>
  <dcterms:modified xsi:type="dcterms:W3CDTF">2014-05-02T11:08:30Z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