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29"/>
    <p:restoredTop sz="94656"/>
  </p:normalViewPr>
  <p:slideViewPr>
    <p:cSldViewPr snapToGrid="0">
      <p:cViewPr varScale="1">
        <p:scale>
          <a:sx n="176" d="100"/>
          <a:sy n="176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B6D07-C2E2-5935-8F40-3036EA806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E4B87D-60AA-427E-C8D8-B54D88F31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B1E6B-6BC3-796A-43EF-0EB0AAD6E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7F167-A4B3-EB2F-8BA2-E5CC343E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4940C-90B5-1389-C700-08F33092F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1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D87F-E92B-D6EA-41C1-0AD43029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9FF82-18A6-1B72-6FDC-ADB29B21F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654CD-BE6C-3E9B-04A9-98D6C627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4E17A-03BA-0D71-73C8-BE85F132F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FD563-06B4-D044-BDF6-DA37E0A8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5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18845-B81F-B96A-1071-5BEA09033F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D4C1B-8A5B-50B9-8ACD-111B9F611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055B5-46E5-9388-A5D8-DD0F486B4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4B999-9D49-4F32-B67A-792161A24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99E7B-6FD5-2AB6-2394-5E0F9B692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50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B09A-2C08-4E41-B85E-3A2B0342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04696-5732-445F-D2CA-9816A67E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F821A-0BE1-E05C-3AC9-41B75F16C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FC60C-AA62-993F-B035-7B5889FD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DFB8E-D361-421C-03F9-8E6B0DB36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3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ED36B-B1D7-8AED-4D55-5BB408148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59528-5C9E-F905-F4A6-5A4D69EF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71B64-DD14-36C6-FC34-A2CABE756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EFAE9-2F15-4A72-FD5C-46929598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0758-160C-A959-D466-CA8E73F76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B5C8-2EA7-BEBC-9F06-62613DCDB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98766-1120-307F-E0C0-DDBEBCB5E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9EC51-E97E-D5C2-BC04-695BEDC788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F542D-EFFC-1763-4893-43811865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B8C1C-D336-785C-9599-359EBEA6C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D82E3-AAAC-FCD2-4705-A79BEFC01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82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B0F01-1F29-7C08-DB70-D12DB6AE6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7B2D2-4F5E-35F5-DA4C-7DA87775B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DD5D-29BE-C0E3-7C1D-65159144B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8560D3-A80B-31B6-4AED-831F39C80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3099A-B7DF-116F-09B7-64AFC0D2AA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04B4D4-D54A-6135-5A67-B237F540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269EFE-DDA9-0A01-70FF-77000EA9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B5DEAE-C5D8-CEB7-5B7E-64C020FD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713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9272-3DC8-0AB4-85E1-D95BCDB45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B82D45-82DC-EE2B-CDD4-4EA28838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902D6-57FD-7B98-1099-40D7362A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76612-6EC7-DD1B-4028-9328C501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0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25823F-FFF2-2873-CAA1-86698680E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D22BEB-5CA5-7AE4-42A2-20EEE6D24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B0693F-BF56-AA4E-43FC-D3BBE800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38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1F84D-5BFE-BD51-6254-06E780F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3300E-7B24-D51A-87CE-BCC8B044C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21062-E07B-DF39-0D8B-5F9E8211B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7320A-E496-A512-C72E-A8714D3CD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31DC4-F28E-2ACB-E224-D9BB88C3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A56A5-FE14-6769-AFD9-B8174713A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7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7B76-F0FE-2C4B-E07F-AA8C52ADE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121CF-7EA9-D112-344C-7CC7F41740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EC0F78-09B2-E407-1ED3-38C7A6FB46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DD4473-5B7F-0DE5-A5AD-F353AA98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1B1148-B071-8FC8-DBFE-3913A2996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74395-6A63-6C34-BCB8-167DF287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C887A6-2F1E-E4A8-E8E6-EACA1364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AF20F-BD67-4D75-2705-5E05AC02D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E5FE2-333D-70FD-2024-718C544BE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C3848-BDD2-2E49-B5CD-AC979E65154B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B8E8F-481A-6C83-E7BD-6769E70E87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68E1F-D4E9-453B-DA43-CE94A8717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13A23-0704-4647-835F-FFE74E18B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0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1BB8-CB4D-8311-4BAF-8CF63E950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Annotated Plots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/>
              <a:t>Exosims</a:t>
            </a:r>
            <a:r>
              <a:rPr lang="en-US" dirty="0"/>
              <a:t> Sandbox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45923-1E79-2683-8245-59E43859A8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Turmon</a:t>
            </a:r>
          </a:p>
          <a:p>
            <a:r>
              <a:rPr lang="en-US" dirty="0"/>
              <a:t>2023-11-21</a:t>
            </a:r>
          </a:p>
        </p:txBody>
      </p:sp>
    </p:spTree>
    <p:extLst>
      <p:ext uri="{BB962C8B-B14F-4D97-AF65-F5344CB8AC3E}">
        <p14:creationId xmlns:p14="http://schemas.microsoft.com/office/powerpoint/2010/main" val="32339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A0D1AF-46B5-155A-8D22-D6C777539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376"/>
          <a:stretch/>
        </p:blipFill>
        <p:spPr>
          <a:xfrm>
            <a:off x="3009900" y="83890"/>
            <a:ext cx="6879298" cy="67741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6EA16-57C7-60EC-BEC2-5E807F92605C}"/>
              </a:ext>
            </a:extLst>
          </p:cNvPr>
          <p:cNvSpPr txBox="1"/>
          <p:nvPr/>
        </p:nvSpPr>
        <p:spPr>
          <a:xfrm>
            <a:off x="485585" y="679621"/>
            <a:ext cx="274927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Detection Strip</a:t>
            </a:r>
          </a:p>
          <a:p>
            <a:r>
              <a:rPr lang="en-US" sz="1200" dirty="0"/>
              <a:t>Detections in alternating-shade blue bars</a:t>
            </a:r>
            <a:br>
              <a:rPr lang="en-US" sz="1200" dirty="0"/>
            </a:br>
            <a:r>
              <a:rPr lang="en-US" sz="1200" dirty="0"/>
              <a:t>Successful detections have green dot</a:t>
            </a:r>
            <a:br>
              <a:rPr lang="en-US" sz="1200" dirty="0"/>
            </a:br>
            <a:r>
              <a:rPr lang="en-US" sz="1200" dirty="0"/>
              <a:t>and star name (HIP nnnn)</a:t>
            </a:r>
          </a:p>
          <a:p>
            <a:r>
              <a:rPr lang="en-US" sz="1200" dirty="0"/>
              <a:t>Third detection shown with star name</a:t>
            </a:r>
            <a:br>
              <a:rPr lang="en-US" sz="1200" dirty="0"/>
            </a:br>
            <a:r>
              <a:rPr lang="en-US" sz="1200" dirty="0"/>
              <a:t>in green box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F9C3B-AA67-456C-AACD-ED60FA7D2D65}"/>
              </a:ext>
            </a:extLst>
          </p:cNvPr>
          <p:cNvSpPr txBox="1"/>
          <p:nvPr/>
        </p:nvSpPr>
        <p:spPr>
          <a:xfrm>
            <a:off x="485584" y="2056813"/>
            <a:ext cx="2607380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Spectral Characterization Strip</a:t>
            </a:r>
          </a:p>
          <a:p>
            <a:r>
              <a:rPr lang="en-US" sz="1200" dirty="0"/>
              <a:t>Shown in alternating-shade green bars</a:t>
            </a:r>
          </a:p>
          <a:p>
            <a:r>
              <a:rPr lang="en-US" sz="1200" dirty="0"/>
              <a:t>All characterizations show star name</a:t>
            </a:r>
            <a:br>
              <a:rPr lang="en-US" sz="1200" dirty="0"/>
            </a:br>
            <a:r>
              <a:rPr lang="en-US" sz="1200" dirty="0"/>
              <a:t>Successful characterizations: green dot</a:t>
            </a:r>
            <a:br>
              <a:rPr lang="en-US" sz="1200" dirty="0"/>
            </a:br>
            <a:r>
              <a:rPr lang="en-US" sz="1200" dirty="0"/>
              <a:t>Partial characterizations: orange dot</a:t>
            </a:r>
          </a:p>
          <a:p>
            <a:r>
              <a:rPr lang="en-US" sz="1200" dirty="0"/>
              <a:t>Failed characterizations: red dot</a:t>
            </a:r>
          </a:p>
          <a:p>
            <a:r>
              <a:rPr lang="en-US" sz="1200" dirty="0"/>
              <a:t>Missed characterizations: gray dot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1FAC94-3CAB-2B8B-D5E4-0846EB301FAF}"/>
              </a:ext>
            </a:extLst>
          </p:cNvPr>
          <p:cNvSpPr/>
          <p:nvPr/>
        </p:nvSpPr>
        <p:spPr>
          <a:xfrm>
            <a:off x="5356578" y="1591677"/>
            <a:ext cx="1478843" cy="4651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EE52CB-5F6B-8401-DD09-15FC326AA07E}"/>
              </a:ext>
            </a:extLst>
          </p:cNvPr>
          <p:cNvSpPr/>
          <p:nvPr/>
        </p:nvSpPr>
        <p:spPr>
          <a:xfrm>
            <a:off x="3807620" y="4361913"/>
            <a:ext cx="1478843" cy="4651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B017D-8B7C-D51F-48C2-8EC2CCFFF9D1}"/>
              </a:ext>
            </a:extLst>
          </p:cNvPr>
          <p:cNvSpPr txBox="1"/>
          <p:nvPr/>
        </p:nvSpPr>
        <p:spPr>
          <a:xfrm>
            <a:off x="485584" y="4451835"/>
            <a:ext cx="269137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Other Observations Strip</a:t>
            </a:r>
            <a:br>
              <a:rPr lang="en-US" sz="1200" b="1" dirty="0"/>
            </a:br>
            <a:r>
              <a:rPr lang="en-US" sz="1200" dirty="0"/>
              <a:t>Scheduler inserts observations for non-</a:t>
            </a:r>
            <a:br>
              <a:rPr lang="en-US" sz="1200" dirty="0"/>
            </a:br>
            <a:r>
              <a:rPr lang="en-US" sz="1200" dirty="0"/>
              <a:t>exoplanet targets in an implementation-</a:t>
            </a:r>
            <a:br>
              <a:rPr lang="en-US" sz="1200" dirty="0"/>
            </a:br>
            <a:r>
              <a:rPr lang="en-US" sz="1200" dirty="0"/>
              <a:t>defined way.</a:t>
            </a:r>
          </a:p>
          <a:p>
            <a:endParaRPr lang="en-US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3240A9-B176-D629-35BB-33DCE0BF9758}"/>
              </a:ext>
            </a:extLst>
          </p:cNvPr>
          <p:cNvSpPr/>
          <p:nvPr/>
        </p:nvSpPr>
        <p:spPr>
          <a:xfrm>
            <a:off x="6157431" y="73164"/>
            <a:ext cx="1543661" cy="4651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B4E20-244A-730E-1651-CD4EF426AC96}"/>
              </a:ext>
            </a:extLst>
          </p:cNvPr>
          <p:cNvSpPr txBox="1"/>
          <p:nvPr/>
        </p:nvSpPr>
        <p:spPr>
          <a:xfrm>
            <a:off x="485584" y="3618671"/>
            <a:ext cx="294099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Starshade Slews</a:t>
            </a:r>
            <a:br>
              <a:rPr lang="en-US" sz="1200" b="1" dirty="0"/>
            </a:br>
            <a:r>
              <a:rPr lang="en-US" sz="1200" dirty="0"/>
              <a:t>Starshade missions show the slew time</a:t>
            </a:r>
            <a:br>
              <a:rPr lang="en-US" sz="1200" dirty="0"/>
            </a:br>
            <a:r>
              <a:rPr lang="en-US" sz="1200" dirty="0"/>
              <a:t>as a gray bar preceding the characterization.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E54545-0C2D-692D-E8CD-517267893813}"/>
              </a:ext>
            </a:extLst>
          </p:cNvPr>
          <p:cNvSpPr txBox="1"/>
          <p:nvPr/>
        </p:nvSpPr>
        <p:spPr>
          <a:xfrm>
            <a:off x="485584" y="150845"/>
            <a:ext cx="24669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Observation Timeline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678435-B9CE-BD44-8506-D59345BA9627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3234864" y="305732"/>
            <a:ext cx="2922567" cy="97405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692FEE-9521-F24B-D6A2-E7518054BDB2}"/>
              </a:ext>
            </a:extLst>
          </p:cNvPr>
          <p:cNvCxnSpPr>
            <a:cxnSpLocks/>
          </p:cNvCxnSpPr>
          <p:nvPr/>
        </p:nvCxnSpPr>
        <p:spPr>
          <a:xfrm flipV="1">
            <a:off x="3092964" y="1824245"/>
            <a:ext cx="2263614" cy="92506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D2ABA0-5409-8A14-546D-468377A2CA9D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3426582" y="1988695"/>
            <a:ext cx="2146568" cy="190523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4F5E42-03C2-36F0-491E-967714AF0EF8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3176962" y="4594481"/>
            <a:ext cx="630658" cy="365186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42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BB2E76-C644-1D42-00CF-5A45AD92C2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73" t="1066" r="1346" b="5291"/>
          <a:stretch/>
        </p:blipFill>
        <p:spPr>
          <a:xfrm>
            <a:off x="3360056" y="73164"/>
            <a:ext cx="5738981" cy="64219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6EA16-57C7-60EC-BEC2-5E807F92605C}"/>
              </a:ext>
            </a:extLst>
          </p:cNvPr>
          <p:cNvSpPr txBox="1"/>
          <p:nvPr/>
        </p:nvSpPr>
        <p:spPr>
          <a:xfrm>
            <a:off x="463813" y="679621"/>
            <a:ext cx="314066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Detection Observations</a:t>
            </a:r>
          </a:p>
          <a:p>
            <a:r>
              <a:rPr lang="en-US" sz="1200" dirty="0"/>
              <a:t>Detections in squares</a:t>
            </a:r>
            <a:br>
              <a:rPr lang="en-US" sz="1200" dirty="0"/>
            </a:br>
            <a:r>
              <a:rPr lang="en-US" sz="1200" dirty="0"/>
              <a:t>  Successful detections: green</a:t>
            </a:r>
          </a:p>
          <a:p>
            <a:r>
              <a:rPr lang="en-US" sz="1200" dirty="0"/>
              <a:t>  No planet present: red</a:t>
            </a:r>
          </a:p>
          <a:p>
            <a:r>
              <a:rPr lang="en-US" sz="1200" dirty="0"/>
              <a:t>  Planet &amp; IWA/OWA/SNR fail: see legend</a:t>
            </a:r>
          </a:p>
          <a:p>
            <a:r>
              <a:rPr lang="en-US" sz="1200" dirty="0"/>
              <a:t>Detection count coded in blue horizontal trace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4F9C3B-AA67-456C-AACD-ED60FA7D2D65}"/>
              </a:ext>
            </a:extLst>
          </p:cNvPr>
          <p:cNvSpPr txBox="1"/>
          <p:nvPr/>
        </p:nvSpPr>
        <p:spPr>
          <a:xfrm>
            <a:off x="463813" y="2008961"/>
            <a:ext cx="27768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Spectral Characterization Observations</a:t>
            </a:r>
          </a:p>
          <a:p>
            <a:r>
              <a:rPr lang="en-US" sz="1200" dirty="0"/>
              <a:t>Shown as a circle, often after several</a:t>
            </a:r>
          </a:p>
          <a:p>
            <a:r>
              <a:rPr lang="en-US" sz="1200" dirty="0"/>
              <a:t>detection squares</a:t>
            </a:r>
            <a:br>
              <a:rPr lang="en-US" sz="1200" dirty="0"/>
            </a:br>
            <a:r>
              <a:rPr lang="en-US" sz="1200" dirty="0"/>
              <a:t>  Successful: green dot</a:t>
            </a:r>
            <a:br>
              <a:rPr lang="en-US" sz="1200" dirty="0"/>
            </a:br>
            <a:r>
              <a:rPr lang="en-US" sz="1200" dirty="0"/>
              <a:t>  Partial: orange dot</a:t>
            </a:r>
          </a:p>
          <a:p>
            <a:r>
              <a:rPr lang="en-US" sz="1200" dirty="0"/>
              <a:t>  Missed: gray dot</a:t>
            </a:r>
            <a:br>
              <a:rPr lang="en-US" sz="1200" dirty="0"/>
            </a:br>
            <a:r>
              <a:rPr lang="en-US" sz="1200" dirty="0"/>
              <a:t>  Failed: red dot</a:t>
            </a:r>
          </a:p>
          <a:p>
            <a:r>
              <a:rPr lang="en-US" sz="1200" dirty="0"/>
              <a:t>Last status coded in horizontal trace color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1FAC94-3CAB-2B8B-D5E4-0846EB301FAF}"/>
              </a:ext>
            </a:extLst>
          </p:cNvPr>
          <p:cNvSpPr/>
          <p:nvPr/>
        </p:nvSpPr>
        <p:spPr>
          <a:xfrm>
            <a:off x="4224771" y="2010040"/>
            <a:ext cx="1478843" cy="4651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EE52CB-5F6B-8401-DD09-15FC326AA07E}"/>
              </a:ext>
            </a:extLst>
          </p:cNvPr>
          <p:cNvSpPr/>
          <p:nvPr/>
        </p:nvSpPr>
        <p:spPr>
          <a:xfrm>
            <a:off x="3604420" y="5999551"/>
            <a:ext cx="1478843" cy="4651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4B017D-8B7C-D51F-48C2-8EC2CCFFF9D1}"/>
              </a:ext>
            </a:extLst>
          </p:cNvPr>
          <p:cNvSpPr txBox="1"/>
          <p:nvPr/>
        </p:nvSpPr>
        <p:spPr>
          <a:xfrm>
            <a:off x="463813" y="5627650"/>
            <a:ext cx="27266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X Axis</a:t>
            </a:r>
            <a:br>
              <a:rPr lang="en-US" sz="1200" b="1" dirty="0"/>
            </a:br>
            <a:r>
              <a:rPr lang="en-US" sz="1200" dirty="0"/>
              <a:t>Axis is uniform with observation number</a:t>
            </a:r>
          </a:p>
          <a:p>
            <a:r>
              <a:rPr lang="en-US" sz="1200" dirty="0"/>
              <a:t>As a calibration, the mission year of the</a:t>
            </a:r>
          </a:p>
          <a:p>
            <a:r>
              <a:rPr lang="en-US" sz="1200" dirty="0"/>
              <a:t>observations (not uniform) is also shown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23240A9-B176-D629-35BB-33DCE0BF9758}"/>
              </a:ext>
            </a:extLst>
          </p:cNvPr>
          <p:cNvSpPr/>
          <p:nvPr/>
        </p:nvSpPr>
        <p:spPr>
          <a:xfrm>
            <a:off x="3936746" y="1010258"/>
            <a:ext cx="1317426" cy="4651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4B4E20-244A-730E-1651-CD4EF426AC96}"/>
              </a:ext>
            </a:extLst>
          </p:cNvPr>
          <p:cNvSpPr txBox="1"/>
          <p:nvPr/>
        </p:nvSpPr>
        <p:spPr>
          <a:xfrm>
            <a:off x="463813" y="3707632"/>
            <a:ext cx="353968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Observation Count Histogram</a:t>
            </a:r>
            <a:br>
              <a:rPr lang="en-US" sz="1200" b="1" dirty="0"/>
            </a:br>
            <a:r>
              <a:rPr lang="en-US" sz="1200" dirty="0"/>
              <a:t>Far right, histogram of count of detections</a:t>
            </a:r>
            <a:br>
              <a:rPr lang="en-US" sz="1200" dirty="0"/>
            </a:br>
            <a:r>
              <a:rPr lang="en-US" sz="1200" dirty="0"/>
              <a:t>and spectral characterizations (success or fail).</a:t>
            </a:r>
          </a:p>
          <a:p>
            <a:r>
              <a:rPr lang="en-US" sz="1200" dirty="0"/>
              <a:t>Between: light green box if one planet was present, </a:t>
            </a:r>
            <a:br>
              <a:rPr lang="en-US" sz="1200" dirty="0"/>
            </a:br>
            <a:r>
              <a:rPr lang="en-US" sz="1200" dirty="0"/>
              <a:t>dark green if ≥ 2 planets, white area if none.</a:t>
            </a:r>
            <a:br>
              <a:rPr lang="en-US" sz="1200" dirty="0"/>
            </a:br>
            <a:r>
              <a:rPr lang="en-US" sz="1200" dirty="0"/>
              <a:t>Superimposed </a:t>
            </a:r>
            <a:r>
              <a:rPr lang="en-US" sz="1200" dirty="0">
                <a:solidFill>
                  <a:srgbClr val="FF0000"/>
                </a:solidFill>
              </a:rPr>
              <a:t>red X</a:t>
            </a:r>
            <a:r>
              <a:rPr lang="en-US" sz="1200" dirty="0"/>
              <a:t> if a planet was not characterized.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E54545-0C2D-692D-E8CD-517267893813}"/>
              </a:ext>
            </a:extLst>
          </p:cNvPr>
          <p:cNvSpPr txBox="1"/>
          <p:nvPr/>
        </p:nvSpPr>
        <p:spPr>
          <a:xfrm>
            <a:off x="485584" y="150845"/>
            <a:ext cx="26089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Star-Observation Trace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4678435-B9CE-BD44-8506-D59345BA9627}"/>
              </a:ext>
            </a:extLst>
          </p:cNvPr>
          <p:cNvCxnSpPr>
            <a:cxnSpLocks/>
            <a:stCxn id="5" idx="3"/>
            <a:endCxn id="12" idx="2"/>
          </p:cNvCxnSpPr>
          <p:nvPr/>
        </p:nvCxnSpPr>
        <p:spPr>
          <a:xfrm flipV="1">
            <a:off x="3604481" y="1242826"/>
            <a:ext cx="332265" cy="369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692FEE-9521-F24B-D6A2-E7518054BD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40663" y="2289380"/>
            <a:ext cx="984108" cy="50441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D2ABA0-5409-8A14-546D-468377A2CA9D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4003500" y="3429000"/>
            <a:ext cx="4004407" cy="87879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F4F5E42-03C2-36F0-491E-967714AF0EF8}"/>
              </a:ext>
            </a:extLst>
          </p:cNvPr>
          <p:cNvCxnSpPr>
            <a:cxnSpLocks/>
            <a:stCxn id="9" idx="3"/>
            <a:endCxn id="8" idx="2"/>
          </p:cNvCxnSpPr>
          <p:nvPr/>
        </p:nvCxnSpPr>
        <p:spPr>
          <a:xfrm>
            <a:off x="3190457" y="6043149"/>
            <a:ext cx="413963" cy="18897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8A124F1-0261-65EC-624A-E650D90224BA}"/>
              </a:ext>
            </a:extLst>
          </p:cNvPr>
          <p:cNvSpPr txBox="1"/>
          <p:nvPr/>
        </p:nvSpPr>
        <p:spPr>
          <a:xfrm>
            <a:off x="463813" y="5036973"/>
            <a:ext cx="213706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 Axis</a:t>
            </a:r>
            <a:br>
              <a:rPr lang="en-US" sz="1200" b="1" dirty="0"/>
            </a:br>
            <a:r>
              <a:rPr lang="en-US" sz="1200" dirty="0"/>
              <a:t>Only observed stars are shown.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2BC8EFE-4C91-9040-617F-B644AB3E867A}"/>
              </a:ext>
            </a:extLst>
          </p:cNvPr>
          <p:cNvSpPr/>
          <p:nvPr/>
        </p:nvSpPr>
        <p:spPr>
          <a:xfrm>
            <a:off x="8007907" y="2382443"/>
            <a:ext cx="995956" cy="209311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99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EE15B924-C977-C928-D354-26341969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787" y="281291"/>
            <a:ext cx="7772400" cy="42505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3DEC78-5D37-788D-643F-DAB4D11E87FB}"/>
              </a:ext>
            </a:extLst>
          </p:cNvPr>
          <p:cNvSpPr txBox="1"/>
          <p:nvPr/>
        </p:nvSpPr>
        <p:spPr>
          <a:xfrm>
            <a:off x="463813" y="679621"/>
            <a:ext cx="381277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Stars in Target List</a:t>
            </a:r>
          </a:p>
          <a:p>
            <a:r>
              <a:rPr lang="en-US" sz="1200" dirty="0"/>
              <a:t>Target Stars are shown in ecliptic coordinates</a:t>
            </a:r>
            <a:br>
              <a:rPr lang="en-US" sz="1200" dirty="0"/>
            </a:br>
            <a:r>
              <a:rPr lang="en-US" sz="1200" dirty="0"/>
              <a:t>Plotted in gray or black depending on whether</a:t>
            </a:r>
            <a:br>
              <a:rPr lang="en-US" sz="1200" dirty="0"/>
            </a:br>
            <a:r>
              <a:rPr lang="en-US" sz="1200" dirty="0"/>
              <a:t>they satisfy current </a:t>
            </a:r>
            <a:r>
              <a:rPr lang="en-US" sz="1200" b="1" dirty="0"/>
              <a:t>keepout</a:t>
            </a:r>
            <a:r>
              <a:rPr lang="en-US" sz="1200" dirty="0"/>
              <a:t> – keepout is shaded gray</a:t>
            </a:r>
          </a:p>
          <a:p>
            <a:r>
              <a:rPr lang="en-US" sz="1200" dirty="0"/>
              <a:t>Detections shown as open circles (green or red, increasing</a:t>
            </a:r>
            <a:br>
              <a:rPr lang="en-US" sz="1200" dirty="0"/>
            </a:br>
            <a:r>
              <a:rPr lang="en-US" sz="1200" dirty="0"/>
              <a:t>in size for multiple detections)</a:t>
            </a:r>
            <a:br>
              <a:rPr lang="en-US" sz="1200" dirty="0"/>
            </a:br>
            <a:r>
              <a:rPr lang="en-US" sz="1200" dirty="0"/>
              <a:t>Characterizations shown as circles with a black edge</a:t>
            </a:r>
            <a:br>
              <a:rPr lang="en-US" sz="1200" dirty="0"/>
            </a:br>
            <a:r>
              <a:rPr lang="en-US" sz="1200" dirty="0"/>
              <a:t>(border appears when integration begins)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6E759B-7C76-EACF-1D81-D5921752A606}"/>
              </a:ext>
            </a:extLst>
          </p:cNvPr>
          <p:cNvSpPr txBox="1"/>
          <p:nvPr/>
        </p:nvSpPr>
        <p:spPr>
          <a:xfrm>
            <a:off x="463813" y="2328274"/>
            <a:ext cx="361118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Solar System Bodies</a:t>
            </a:r>
          </a:p>
          <a:p>
            <a:r>
              <a:rPr lang="en-US" sz="1200" dirty="0"/>
              <a:t>Shown as if viewed from Observatory</a:t>
            </a:r>
            <a:br>
              <a:rPr lang="en-US" sz="1200" dirty="0"/>
            </a:br>
            <a:r>
              <a:rPr lang="en-US" sz="1200" dirty="0"/>
              <a:t>Sun (S) is along the ecliptic and has a large gray-shaded</a:t>
            </a:r>
            <a:br>
              <a:rPr lang="en-US" sz="1200" dirty="0"/>
            </a:br>
            <a:r>
              <a:rPr lang="en-US" sz="1200" dirty="0"/>
              <a:t>keepout region.</a:t>
            </a:r>
            <a:br>
              <a:rPr lang="en-US" sz="1200" dirty="0"/>
            </a:br>
            <a:r>
              <a:rPr lang="en-US" sz="1200" dirty="0"/>
              <a:t>Earth (E) and Moon (L) move dynamically for L2 orbit</a:t>
            </a:r>
            <a:br>
              <a:rPr lang="en-US" sz="1200" dirty="0"/>
            </a:br>
            <a:r>
              <a:rPr lang="en-US" sz="1200" dirty="0"/>
              <a:t>Inner and outer planets move more slowly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DDFBBC1-2190-4AD4-F7D0-2344E3E45B07}"/>
              </a:ext>
            </a:extLst>
          </p:cNvPr>
          <p:cNvSpPr/>
          <p:nvPr/>
        </p:nvSpPr>
        <p:spPr>
          <a:xfrm>
            <a:off x="5255380" y="1889486"/>
            <a:ext cx="2183593" cy="46513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6381100-3A69-D7C4-0B2E-4281914482C4}"/>
              </a:ext>
            </a:extLst>
          </p:cNvPr>
          <p:cNvSpPr/>
          <p:nvPr/>
        </p:nvSpPr>
        <p:spPr>
          <a:xfrm>
            <a:off x="5130948" y="732971"/>
            <a:ext cx="1317426" cy="907143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75BA13-C649-23E3-5811-1A230F683C49}"/>
              </a:ext>
            </a:extLst>
          </p:cNvPr>
          <p:cNvSpPr txBox="1"/>
          <p:nvPr/>
        </p:nvSpPr>
        <p:spPr>
          <a:xfrm>
            <a:off x="463813" y="3606034"/>
            <a:ext cx="3545522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Characterization Sequence</a:t>
            </a:r>
            <a:br>
              <a:rPr lang="en-US" sz="1200" b="1" dirty="0"/>
            </a:br>
            <a:r>
              <a:rPr lang="en-US" sz="1200" dirty="0"/>
              <a:t>Characterizations are shown by a sequence of black </a:t>
            </a:r>
            <a:br>
              <a:rPr lang="en-US" sz="1200" dirty="0"/>
            </a:br>
            <a:r>
              <a:rPr lang="en-US" sz="1200" dirty="0"/>
              <a:t>arrows, fading to gray for long-ago targets.</a:t>
            </a:r>
          </a:p>
          <a:p>
            <a:r>
              <a:rPr lang="en-US" sz="1200" dirty="0"/>
              <a:t>A future target (perhaps unscheduled at the displayed</a:t>
            </a:r>
            <a:br>
              <a:rPr lang="en-US" sz="1200" dirty="0"/>
            </a:br>
            <a:r>
              <a:rPr lang="en-US" sz="1200" dirty="0"/>
              <a:t>time) is pointed to with a green arrow.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99CF7-4185-5898-B078-50911ECFE48B}"/>
              </a:ext>
            </a:extLst>
          </p:cNvPr>
          <p:cNvSpPr txBox="1"/>
          <p:nvPr/>
        </p:nvSpPr>
        <p:spPr>
          <a:xfrm>
            <a:off x="471070" y="252443"/>
            <a:ext cx="1399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Path Movie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E643C1B-00CE-77DE-6198-D19A7502AE3D}"/>
              </a:ext>
            </a:extLst>
          </p:cNvPr>
          <p:cNvCxnSpPr>
            <a:cxnSpLocks/>
            <a:stCxn id="2" idx="3"/>
            <a:endCxn id="7" idx="2"/>
          </p:cNvCxnSpPr>
          <p:nvPr/>
        </p:nvCxnSpPr>
        <p:spPr>
          <a:xfrm flipV="1">
            <a:off x="4276588" y="1186543"/>
            <a:ext cx="854360" cy="27790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6D8A33-CAF9-A2D2-C4B3-DDC577C810D6}"/>
              </a:ext>
            </a:extLst>
          </p:cNvPr>
          <p:cNvCxnSpPr>
            <a:cxnSpLocks/>
            <a:stCxn id="3" idx="3"/>
            <a:endCxn id="4" idx="2"/>
          </p:cNvCxnSpPr>
          <p:nvPr/>
        </p:nvCxnSpPr>
        <p:spPr>
          <a:xfrm flipV="1">
            <a:off x="4074994" y="2122054"/>
            <a:ext cx="1180386" cy="80638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571F9D5-2172-43A5-4363-511CB6F62C02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4009335" y="2845955"/>
            <a:ext cx="2619835" cy="87105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B1797D9-A0B8-76D3-2957-6BDB7B2EBA16}"/>
              </a:ext>
            </a:extLst>
          </p:cNvPr>
          <p:cNvSpPr/>
          <p:nvPr/>
        </p:nvSpPr>
        <p:spPr>
          <a:xfrm>
            <a:off x="6629170" y="2406556"/>
            <a:ext cx="2282267" cy="878797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2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445</Words>
  <Application>Microsoft Macintosh PowerPoint</Application>
  <PresentationFormat>Widescreen</PresentationFormat>
  <Paragraphs>39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Annotated Plots for Exosims Sandbox documentation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Turmon, Michael J (US 398L)</dc:creator>
  <cp:lastModifiedBy>Turmon, Michael J (US 398L)</cp:lastModifiedBy>
  <cp:revision>17</cp:revision>
  <dcterms:created xsi:type="dcterms:W3CDTF">2023-11-21T19:47:21Z</dcterms:created>
  <dcterms:modified xsi:type="dcterms:W3CDTF">2023-11-22T01:18:55Z</dcterms:modified>
</cp:coreProperties>
</file>