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1" r:id="rId2"/>
    <p:sldId id="303" r:id="rId3"/>
    <p:sldId id="333" r:id="rId4"/>
    <p:sldId id="334" r:id="rId5"/>
    <p:sldId id="320" r:id="rId6"/>
    <p:sldId id="321" r:id="rId7"/>
    <p:sldId id="322" r:id="rId8"/>
    <p:sldId id="323" r:id="rId9"/>
    <p:sldId id="325" r:id="rId10"/>
    <p:sldId id="332" r:id="rId11"/>
    <p:sldId id="319" r:id="rId12"/>
    <p:sldId id="331" r:id="rId13"/>
    <p:sldId id="316" r:id="rId14"/>
    <p:sldId id="318" r:id="rId15"/>
    <p:sldId id="317" r:id="rId16"/>
    <p:sldId id="335" r:id="rId17"/>
    <p:sldId id="33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/>
              <a:t>684504192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2.png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877276" y="2366898"/>
            <a:ext cx="63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原生网络编程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84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830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74650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2"/>
          <p:cNvSpPr/>
          <p:nvPr/>
        </p:nvSpPr>
        <p:spPr>
          <a:xfrm>
            <a:off x="842645" y="1135388"/>
            <a:ext cx="6090285" cy="50452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1.服务端定义接口和服务实现类并且</a:t>
            </a:r>
            <a:r>
              <a:rPr lang="zh-CN" altLang="en-US" sz="1600">
                <a:latin typeface="+mn-ea"/>
                <a:cs typeface="+mn-ea"/>
                <a:sym typeface="+mn-ea"/>
              </a:rPr>
              <a:t>注册服务</a:t>
            </a:r>
            <a:endParaRPr lang="en-US" altLang="zh-CN" sz="160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>
                <a:latin typeface="+mn-ea"/>
                <a:cs typeface="+mn-ea"/>
                <a:sym typeface="+mn-ea"/>
              </a:rPr>
              <a:t>2.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客户端使用动态代理调用服务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(</a:t>
            </a:r>
            <a:r>
              <a:rPr lang="zh-CN" altLang="zh-CN" sz="1600" dirty="0">
                <a:latin typeface="+mn-ea"/>
                <a:cs typeface="+mn-ea"/>
                <a:sym typeface="+mn-ea"/>
              </a:rPr>
              <a:t>动态</a:t>
            </a:r>
            <a:r>
              <a:rPr lang="zh-CN" altLang="zh-CN" sz="1600">
                <a:latin typeface="+mn-ea"/>
                <a:cs typeface="+mn-ea"/>
                <a:sym typeface="+mn-ea"/>
              </a:rPr>
              <a:t>代理</a:t>
            </a:r>
            <a:r>
              <a:rPr lang="en-US" altLang="zh-CN" sz="1600">
                <a:latin typeface="+mn-ea"/>
                <a:cs typeface="+mn-ea"/>
                <a:sym typeface="+mn-ea"/>
              </a:rPr>
              <a:t>)</a:t>
            </a: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>
                <a:latin typeface="+mn-ea"/>
                <a:cs typeface="+mn-ea"/>
                <a:sym typeface="+mn-ea"/>
              </a:rPr>
              <a:t>3</a:t>
            </a:r>
            <a:r>
              <a:rPr lang="zh-CN" altLang="en-US" sz="1600">
                <a:latin typeface="+mn-ea"/>
                <a:cs typeface="+mn-ea"/>
                <a:sym typeface="+mn-ea"/>
              </a:rPr>
              <a:t>.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客户端代理把调用对象、方法、参数序列化</a:t>
            </a:r>
            <a:r>
              <a:rPr lang="zh-CN" altLang="en-US" sz="1600">
                <a:latin typeface="+mn-ea"/>
                <a:cs typeface="+mn-ea"/>
                <a:sym typeface="+mn-ea"/>
              </a:rPr>
              <a:t>成数据</a:t>
            </a:r>
            <a:endParaRPr lang="en-US" altLang="zh-CN" sz="160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endParaRPr lang="en-US" altLang="zh-CN" sz="1600" dirty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>
                <a:latin typeface="+mn-ea"/>
                <a:cs typeface="+mn-ea"/>
                <a:sym typeface="+mn-ea"/>
              </a:rPr>
              <a:t>4</a:t>
            </a:r>
            <a:r>
              <a:rPr lang="zh-CN" altLang="en-US" sz="1600">
                <a:latin typeface="+mn-ea"/>
                <a:cs typeface="+mn-ea"/>
                <a:sym typeface="+mn-ea"/>
              </a:rPr>
              <a:t>.客户端代理与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服务端通过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Socket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通讯</a:t>
            </a:r>
            <a:r>
              <a:rPr lang="zh-CN" altLang="en-US" sz="1600">
                <a:latin typeface="+mn-ea"/>
                <a:cs typeface="+mn-ea"/>
                <a:sym typeface="+mn-ea"/>
              </a:rPr>
              <a:t>传输数据</a:t>
            </a:r>
            <a:endParaRPr lang="en-US" altLang="zh-CN" sz="160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>
                <a:latin typeface="+mn-ea"/>
                <a:cs typeface="+mn-ea"/>
                <a:sym typeface="+mn-ea"/>
              </a:rPr>
              <a:t>5.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服务端反序列化数据成对象、方法、</a:t>
            </a:r>
            <a:r>
              <a:rPr lang="zh-CN" altLang="en-US" sz="1600">
                <a:latin typeface="+mn-ea"/>
                <a:cs typeface="+mn-ea"/>
                <a:sym typeface="+mn-ea"/>
              </a:rPr>
              <a:t>参数。</a:t>
            </a:r>
            <a:endParaRPr lang="en-US" altLang="zh-CN" sz="160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>
                <a:latin typeface="+mn-ea"/>
                <a:cs typeface="+mn-ea"/>
                <a:sym typeface="+mn-ea"/>
              </a:rPr>
              <a:t>6.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服务端代理拿到这些对象和参数后通过反射的机制调用服务的实例。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079" y="380567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9697" name="矩形 2"/>
          <p:cNvSpPr/>
          <p:nvPr/>
        </p:nvSpPr>
        <p:spPr>
          <a:xfrm>
            <a:off x="183515" y="1099820"/>
            <a:ext cx="1103249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基于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RPC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实现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en-US" altLang="zh-CN" b="1" dirty="0">
                <a:latin typeface="+mn-ea"/>
                <a:cs typeface="+mn-ea"/>
                <a:sym typeface="+mn-ea"/>
              </a:rPr>
              <a:t>Dubbo:</a:t>
            </a: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阿里巴巴公司开源的一个高性能优秀的服务框架，使得应用可通过高性能的RPC实现服务的输出和输入功能，可以和Spring框架无缝集成。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7" name="PA_组合 47"/>
          <p:cNvGrpSpPr/>
          <p:nvPr/>
        </p:nvGrpSpPr>
        <p:grpSpPr>
          <a:xfrm>
            <a:off x="298450" y="942975"/>
            <a:ext cx="2171700" cy="76200"/>
            <a:chOff x="0" y="2842590"/>
            <a:chExt cx="7054752" cy="89199"/>
          </a:xfrm>
        </p:grpSpPr>
        <p:sp>
          <p:nvSpPr>
            <p:cNvPr id="2" name="矩形 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 descr="435188-20180412214011124-18591295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70" y="2806700"/>
            <a:ext cx="5863590" cy="3657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4950" y="2851815"/>
            <a:ext cx="5429885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b="1"/>
              <a:t>Provider: </a:t>
            </a:r>
            <a:r>
              <a:rPr lang="zh-CN" altLang="en-US"/>
              <a:t>暴露服务的服务提供方。</a:t>
            </a:r>
          </a:p>
          <a:p>
            <a:pPr>
              <a:lnSpc>
                <a:spcPct val="160000"/>
              </a:lnSpc>
            </a:pPr>
            <a:r>
              <a:rPr lang="zh-CN" altLang="en-US" b="1"/>
              <a:t>Consumer: </a:t>
            </a:r>
            <a:r>
              <a:rPr lang="zh-CN" altLang="en-US"/>
              <a:t>调用远程服务的服务消费方。</a:t>
            </a:r>
          </a:p>
          <a:p>
            <a:pPr>
              <a:lnSpc>
                <a:spcPct val="160000"/>
              </a:lnSpc>
            </a:pPr>
            <a:r>
              <a:rPr lang="zh-CN" altLang="en-US" b="1"/>
              <a:t>Registry:</a:t>
            </a:r>
            <a:r>
              <a:rPr lang="zh-CN" altLang="en-US"/>
              <a:t> 服务注册与发现的注册中心。</a:t>
            </a:r>
          </a:p>
          <a:p>
            <a:pPr>
              <a:lnSpc>
                <a:spcPct val="160000"/>
              </a:lnSpc>
            </a:pPr>
            <a:r>
              <a:rPr lang="zh-CN" altLang="en-US" b="1"/>
              <a:t>Monitor:</a:t>
            </a:r>
            <a:r>
              <a:rPr lang="zh-CN" altLang="en-US"/>
              <a:t> 统计服务的调用次调和调用时间的监控中心。</a:t>
            </a:r>
          </a:p>
          <a:p>
            <a:pPr>
              <a:lnSpc>
                <a:spcPct val="160000"/>
              </a:lnSpc>
            </a:pPr>
            <a:r>
              <a:rPr lang="zh-CN" altLang="en-US" b="1"/>
              <a:t>Container: </a:t>
            </a:r>
            <a:r>
              <a:rPr lang="zh-CN" altLang="en-US"/>
              <a:t>服务运行容器。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E4CAE8DB-1964-4F3C-B751-9D030D57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" y="5758180"/>
            <a:ext cx="585933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>
                <a:latin typeface="微软雅黑 Light" pitchFamily="34" charset="-122"/>
                <a:ea typeface="微软雅黑 Light" pitchFamily="34" charset="-122"/>
              </a:rPr>
              <a:t>给我们的</a:t>
            </a:r>
            <a:r>
              <a:rPr lang="en-US" altLang="zh-CN" sz="1800" b="1">
                <a:latin typeface="微软雅黑 Light" pitchFamily="34" charset="-122"/>
                <a:ea typeface="微软雅黑 Light" pitchFamily="34" charset="-122"/>
              </a:rPr>
              <a:t>RPC</a:t>
            </a:r>
            <a:r>
              <a:rPr lang="zh-CN" altLang="en-US" sz="1800" b="1">
                <a:latin typeface="微软雅黑 Light" pitchFamily="34" charset="-122"/>
                <a:ea typeface="微软雅黑 Light" pitchFamily="34" charset="-122"/>
              </a:rPr>
              <a:t>框架增加注册中心！</a:t>
            </a:r>
            <a:endParaRPr lang="en-US" altLang="zh-CN" sz="1800" b="1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160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圆角矩形​​ 34"/>
          <p:cNvSpPr/>
          <p:nvPr/>
        </p:nvSpPr>
        <p:spPr>
          <a:xfrm>
            <a:off x="466700" y="1098056"/>
            <a:ext cx="11096650" cy="508366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798640" y="1363008"/>
            <a:ext cx="96883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TCP(Dubbo)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HTTP(SpringCloud)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哪个更好？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2974" y="2200186"/>
            <a:ext cx="81248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Blip>
                <a:blip r:embed="rId4"/>
              </a:buBlip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通用性</a:t>
            </a:r>
            <a:endParaRPr lang="en-US" altLang="zh-CN"/>
          </a:p>
          <a:p>
            <a:pPr lvl="1">
              <a:buBlip>
                <a:blip r:embed="rId4"/>
              </a:buBlip>
            </a:pPr>
            <a:endParaRPr lang="zh-CN" altLang="en-US"/>
          </a:p>
          <a:p>
            <a:pPr lvl="1">
              <a:buBlip>
                <a:blip r:embed="rId4"/>
              </a:buBlip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性能</a:t>
            </a:r>
            <a:endParaRPr lang="en-US" altLang="zh-CN"/>
          </a:p>
          <a:p>
            <a:pPr lvl="1">
              <a:buBlip>
                <a:blip r:embed="rId4"/>
              </a:buBlip>
            </a:pPr>
            <a:endParaRPr lang="zh-CN" altLang="en-US"/>
          </a:p>
          <a:p>
            <a:pPr lvl="1">
              <a:buBlip>
                <a:blip r:embed="rId4"/>
              </a:buBlip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服务的全面性</a:t>
            </a:r>
            <a:endParaRPr lang="en-US" altLang="zh-CN"/>
          </a:p>
          <a:p>
            <a:pPr lvl="1">
              <a:buBlip>
                <a:blip r:embed="rId4"/>
              </a:buBlip>
            </a:pPr>
            <a:endParaRPr lang="zh-CN" altLang="en-US"/>
          </a:p>
          <a:p>
            <a:pPr lvl="1">
              <a:buBlip>
                <a:blip r:embed="rId4"/>
              </a:buBlip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热度？来查查百度指数</a:t>
            </a: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7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NIO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2095500"/>
            <a:ext cx="272415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三大核心组件及关系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/>
              <a:t>Selector</a:t>
            </a: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/>
              <a:t>Channel</a:t>
            </a:r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/>
              <a:t>Buffer</a:t>
            </a:r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4675" y="271463"/>
            <a:ext cx="6569075" cy="61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09599" y="1285875"/>
            <a:ext cx="4714875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NIO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？</a:t>
            </a:r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297D56-4912-454D-8BEA-5388F4CA3C79}"/>
              </a:ext>
            </a:extLst>
          </p:cNvPr>
          <p:cNvSpPr txBox="1"/>
          <p:nvPr/>
        </p:nvSpPr>
        <p:spPr>
          <a:xfrm>
            <a:off x="609599" y="4479921"/>
            <a:ext cx="2847976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zh-CN" altLang="en-US"/>
              <a:t>操作类型</a:t>
            </a:r>
            <a:r>
              <a:rPr lang="en-US" altLang="zh-CN"/>
              <a:t>SelectionKey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AFDE4-2521-4B97-AEAB-8988352DB53F}"/>
              </a:ext>
            </a:extLst>
          </p:cNvPr>
          <p:cNvSpPr txBox="1"/>
          <p:nvPr/>
        </p:nvSpPr>
        <p:spPr>
          <a:xfrm>
            <a:off x="554877" y="4152136"/>
            <a:ext cx="3150348" cy="46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重要概念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14" y="3780347"/>
            <a:ext cx="6517290" cy="250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649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NIO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Buffer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1746" name="Picture 2" descr="http://ifeve.com/wp-content/uploads/2013/06/buffers-mod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417256"/>
            <a:ext cx="5059225" cy="341947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28650" y="1190625"/>
            <a:ext cx="1419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重要属性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en-US"/>
              <a:t>capacity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en-US"/>
              <a:t>position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en-US"/>
              <a:t>limit</a:t>
            </a:r>
          </a:p>
        </p:txBody>
      </p:sp>
      <p:pic>
        <p:nvPicPr>
          <p:cNvPr id="16" name="Picture 5" descr="D://Data/YNote/maoke_cn@163.com/e929dde4d13e474b8ec3ef9283c88f38/nels-buffer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12091" y="4171950"/>
            <a:ext cx="3219450" cy="2200275"/>
          </a:xfrm>
          <a:prstGeom prst="rect">
            <a:avLst/>
          </a:prstGeom>
          <a:noFill/>
        </p:spPr>
      </p:pic>
      <p:sp>
        <p:nvSpPr>
          <p:cNvPr id="19" name="右箭头 18"/>
          <p:cNvSpPr/>
          <p:nvPr/>
        </p:nvSpPr>
        <p:spPr>
          <a:xfrm>
            <a:off x="9709221" y="4735831"/>
            <a:ext cx="704850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0800000">
            <a:off x="9709221" y="5823219"/>
            <a:ext cx="7048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7224" y="3000375"/>
            <a:ext cx="47148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Buffer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的分配、读写和常用操作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6AC219-9DC7-42F7-8027-81A602099050}"/>
              </a:ext>
            </a:extLst>
          </p:cNvPr>
          <p:cNvSpPr/>
          <p:nvPr/>
        </p:nvSpPr>
        <p:spPr>
          <a:xfrm>
            <a:off x="10515600" y="4347211"/>
            <a:ext cx="1314450" cy="180975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应用程序</a:t>
            </a:r>
          </a:p>
        </p:txBody>
      </p:sp>
      <p:sp>
        <p:nvSpPr>
          <p:cNvPr id="5" name="右箭头 19">
            <a:extLst>
              <a:ext uri="{FF2B5EF4-FFF2-40B4-BE49-F238E27FC236}">
                <a16:creationId xmlns:a16="http://schemas.microsoft.com/office/drawing/2014/main" id="{D7676157-2BFE-4111-88A3-7A5C552ED68E}"/>
              </a:ext>
            </a:extLst>
          </p:cNvPr>
          <p:cNvSpPr/>
          <p:nvPr/>
        </p:nvSpPr>
        <p:spPr>
          <a:xfrm rot="10800000">
            <a:off x="9709221" y="4864266"/>
            <a:ext cx="7048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19">
            <a:extLst>
              <a:ext uri="{FF2B5EF4-FFF2-40B4-BE49-F238E27FC236}">
                <a16:creationId xmlns:a16="http://schemas.microsoft.com/office/drawing/2014/main" id="{D0D6E648-118E-4CED-A498-D05DBDEB913F}"/>
              </a:ext>
            </a:extLst>
          </p:cNvPr>
          <p:cNvSpPr/>
          <p:nvPr/>
        </p:nvSpPr>
        <p:spPr>
          <a:xfrm rot="10800000">
            <a:off x="8042346" y="4846015"/>
            <a:ext cx="482563" cy="45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18">
            <a:extLst>
              <a:ext uri="{FF2B5EF4-FFF2-40B4-BE49-F238E27FC236}">
                <a16:creationId xmlns:a16="http://schemas.microsoft.com/office/drawing/2014/main" id="{CA2EFC8A-3AD9-4E4C-B22E-62A2A27D99CE}"/>
              </a:ext>
            </a:extLst>
          </p:cNvPr>
          <p:cNvSpPr/>
          <p:nvPr/>
        </p:nvSpPr>
        <p:spPr>
          <a:xfrm>
            <a:off x="9709221" y="5694784"/>
            <a:ext cx="704850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18">
            <a:extLst>
              <a:ext uri="{FF2B5EF4-FFF2-40B4-BE49-F238E27FC236}">
                <a16:creationId xmlns:a16="http://schemas.microsoft.com/office/drawing/2014/main" id="{7D8D0443-7BB8-499D-838D-0BA26D21EB0A}"/>
              </a:ext>
            </a:extLst>
          </p:cNvPr>
          <p:cNvSpPr/>
          <p:nvPr/>
        </p:nvSpPr>
        <p:spPr>
          <a:xfrm>
            <a:off x="8042346" y="5601135"/>
            <a:ext cx="482563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8" y="371042"/>
            <a:ext cx="6265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NIO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Reactor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Picture 2" descr="https://upload-images.jianshu.io/upload_images/4235178-4047d3c78bb467c9.png?imageMogr2/auto-orient/strip%7CimageView2/2/w/7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4605" y="1450521"/>
            <a:ext cx="8531127" cy="4213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8" y="371042"/>
            <a:ext cx="6265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NIO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Reactor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 descr="https://upload-images.jianshu.io/upload_images/4235178-d570de7505817605.png?imageMogr2/auto-orient/strip%7CimageView2/2/w/7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7056" y="1247832"/>
            <a:ext cx="6502461" cy="5239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73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8" y="371042"/>
            <a:ext cx="6265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 NIO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Reactor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https://upload-images.jianshu.io/upload_images/4235178-929a4d5e00c5e779.png?imageMogr2/auto-orient/strip%7CimageView2/2/w/7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8253" y="1178162"/>
            <a:ext cx="6779845" cy="5443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1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网络通信基本常识</a:t>
            </a:r>
          </a:p>
        </p:txBody>
      </p:sp>
      <p:sp>
        <p:nvSpPr>
          <p:cNvPr id="9" name="矩形 8"/>
          <p:cNvSpPr/>
          <p:nvPr/>
        </p:nvSpPr>
        <p:spPr>
          <a:xfrm>
            <a:off x="657049" y="1108870"/>
            <a:ext cx="11136845" cy="1368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编程中的</a:t>
            </a:r>
            <a:r>
              <a:rPr lang="en-US" altLang="zh-CN" b="1">
                <a:latin typeface="微软雅黑 Light" pitchFamily="34" charset="-122"/>
                <a:ea typeface="微软雅黑 Light" pitchFamily="34" charset="-122"/>
              </a:rPr>
              <a:t>Socket</a:t>
            </a: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是什么？</a:t>
            </a:r>
            <a:endParaRPr lang="en-US" altLang="zh-CN" b="1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/>
              <a:t>Socket</a:t>
            </a:r>
            <a:r>
              <a:rPr lang="zh-CN" altLang="en-US"/>
              <a:t>是应用层与</a:t>
            </a:r>
            <a:r>
              <a:rPr lang="en-US" altLang="zh-CN"/>
              <a:t>TCP/IP</a:t>
            </a:r>
            <a:r>
              <a:rPr lang="zh-CN" altLang="en-US"/>
              <a:t>协议族通信的中间软件抽象层，它是一组接口，其实就是一个门面模式。</a:t>
            </a:r>
            <a:r>
              <a:rPr lang="en-US" altLang="zh-CN" sz="1800">
                <a:latin typeface="+mn-ea"/>
                <a:cs typeface="+mn-ea"/>
                <a:sym typeface="+mn-ea"/>
              </a:rPr>
              <a:t>TCP用主机的IP地址加上主机上的端口号作为TCP连接的端点，这种端点就叫做套接字（socket）</a:t>
            </a:r>
            <a:r>
              <a:rPr lang="zh-CN" altLang="en-US" sz="1800">
                <a:latin typeface="+mn-ea"/>
                <a:cs typeface="+mn-ea"/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9218" name="Picture 2" descr="http://dl.iteye.com/upload/attachment/0067/1466/62a4e2ce-4b4e-3e13-a296-8683a5639dc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84194" y="2873444"/>
            <a:ext cx="7450757" cy="3077488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57049" y="2540428"/>
            <a:ext cx="1964853" cy="956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短连接</a:t>
            </a:r>
            <a:endParaRPr lang="en-US" altLang="zh-CN" b="1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/>
              <a:t>  </a:t>
            </a: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长连接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25EE94-72E3-4D0E-B461-5CD9D83988E6}"/>
              </a:ext>
            </a:extLst>
          </p:cNvPr>
          <p:cNvSpPr txBox="1"/>
          <p:nvPr/>
        </p:nvSpPr>
        <p:spPr>
          <a:xfrm>
            <a:off x="554877" y="4693298"/>
            <a:ext cx="3046739" cy="96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InetAddress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NetoworkInterface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D34EC879-9E7F-420C-9367-0B99702A2D58}"/>
              </a:ext>
            </a:extLst>
          </p:cNvPr>
          <p:cNvSpPr/>
          <p:nvPr/>
        </p:nvSpPr>
        <p:spPr>
          <a:xfrm>
            <a:off x="554877" y="6075189"/>
            <a:ext cx="5283324" cy="41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>
                <a:latin typeface="+mn-ea"/>
                <a:cs typeface="+mn-ea"/>
                <a:sym typeface="+mn-ea"/>
              </a:rPr>
              <a:t>服务端、客户端、通信编程关注的三件事</a:t>
            </a:r>
            <a:endParaRPr lang="en-US" altLang="zh-CN" sz="1600" dirty="0">
              <a:latin typeface="+mn-ea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9169457" y="2371691"/>
            <a:ext cx="828676" cy="14858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883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-BIO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圆角矩形​​ 34"/>
          <p:cNvSpPr/>
          <p:nvPr/>
        </p:nvSpPr>
        <p:spPr>
          <a:xfrm>
            <a:off x="466699" y="1057276"/>
            <a:ext cx="11411169" cy="5679426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4461" y="1158662"/>
            <a:ext cx="4814782" cy="516202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6750107" y="2609815"/>
            <a:ext cx="1733550" cy="723900"/>
          </a:xfrm>
          <a:prstGeom prst="left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</a:t>
            </a:r>
          </a:p>
        </p:txBody>
      </p:sp>
      <p:sp>
        <p:nvSpPr>
          <p:cNvPr id="18" name="右箭头标注 17"/>
          <p:cNvSpPr/>
          <p:nvPr/>
        </p:nvSpPr>
        <p:spPr>
          <a:xfrm>
            <a:off x="8664632" y="2447891"/>
            <a:ext cx="1181099" cy="514350"/>
          </a:xfrm>
          <a:prstGeom prst="rightArrowCallou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输入</a:t>
            </a:r>
          </a:p>
        </p:txBody>
      </p:sp>
      <p:sp>
        <p:nvSpPr>
          <p:cNvPr id="19" name="左箭头标注 18"/>
          <p:cNvSpPr/>
          <p:nvPr/>
        </p:nvSpPr>
        <p:spPr>
          <a:xfrm>
            <a:off x="8664632" y="3238466"/>
            <a:ext cx="1104900" cy="514350"/>
          </a:xfrm>
          <a:prstGeom prst="leftArrowCallou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4375495" y="2243103"/>
            <a:ext cx="1143000" cy="1714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832695" y="2457415"/>
            <a:ext cx="1162050" cy="1400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标注 19"/>
          <p:cNvSpPr/>
          <p:nvPr/>
        </p:nvSpPr>
        <p:spPr>
          <a:xfrm>
            <a:off x="4946994" y="2576478"/>
            <a:ext cx="1362076" cy="438150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21" name="左箭头标注 20"/>
          <p:cNvSpPr/>
          <p:nvPr/>
        </p:nvSpPr>
        <p:spPr>
          <a:xfrm>
            <a:off x="4832694" y="3338477"/>
            <a:ext cx="1285876" cy="466725"/>
          </a:xfrm>
          <a:prstGeom prst="leftArrowCallou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输入</a:t>
            </a:r>
          </a:p>
        </p:txBody>
      </p:sp>
      <p:sp>
        <p:nvSpPr>
          <p:cNvPr id="23" name="矩形 22"/>
          <p:cNvSpPr/>
          <p:nvPr/>
        </p:nvSpPr>
        <p:spPr>
          <a:xfrm>
            <a:off x="1862396" y="1418692"/>
            <a:ext cx="1562100" cy="3000375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ServerSocket</a:t>
            </a:r>
            <a:endParaRPr lang="zh-CN" alt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2251939" y="6344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服务器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179107" y="2886040"/>
            <a:ext cx="1024639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/>
              <a:t>客户端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179630" y="2891874"/>
            <a:ext cx="817853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socket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880968" y="2977599"/>
            <a:ext cx="859531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socket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38043" y="2272749"/>
            <a:ext cx="646332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线程</a:t>
            </a:r>
          </a:p>
        </p:txBody>
      </p:sp>
      <p:sp>
        <p:nvSpPr>
          <p:cNvPr id="55" name="椭圆 54"/>
          <p:cNvSpPr/>
          <p:nvPr/>
        </p:nvSpPr>
        <p:spPr>
          <a:xfrm>
            <a:off x="2090774" y="1473913"/>
            <a:ext cx="3049609" cy="6409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accept()</a:t>
            </a:r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3362682">
            <a:off x="3842845" y="2267797"/>
            <a:ext cx="571500" cy="381000"/>
          </a:xfrm>
          <a:prstGeom prst="rightArrow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-BIO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2" name="Picture 4" descr="http://blog.anxpp.com/usr/uploads/2016/05/61416902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401" y="1158662"/>
            <a:ext cx="8075939" cy="5460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260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7731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-RPC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81025" y="2333626"/>
            <a:ext cx="150495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76274" y="2371725"/>
            <a:ext cx="1323975" cy="495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订单服务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57224" y="3124200"/>
            <a:ext cx="1323975" cy="495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库存服务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47699" y="3867150"/>
            <a:ext cx="1323975" cy="495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短信服务</a:t>
            </a:r>
          </a:p>
        </p:txBody>
      </p:sp>
      <p:sp>
        <p:nvSpPr>
          <p:cNvPr id="15" name="下箭头 14"/>
          <p:cNvSpPr/>
          <p:nvPr/>
        </p:nvSpPr>
        <p:spPr>
          <a:xfrm>
            <a:off x="1190625" y="2895600"/>
            <a:ext cx="238125" cy="1905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171575" y="3667125"/>
            <a:ext cx="238125" cy="1905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76726" y="2295525"/>
            <a:ext cx="2333624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362449" y="2352674"/>
            <a:ext cx="2201979" cy="6055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订单服务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333874" y="3162299"/>
            <a:ext cx="2201979" cy="781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333874" y="4114799"/>
            <a:ext cx="2201979" cy="733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25" name="椭圆 24"/>
          <p:cNvSpPr/>
          <p:nvPr/>
        </p:nvSpPr>
        <p:spPr>
          <a:xfrm>
            <a:off x="5010149" y="3238500"/>
            <a:ext cx="1381125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库存服务</a:t>
            </a:r>
          </a:p>
        </p:txBody>
      </p:sp>
      <p:sp>
        <p:nvSpPr>
          <p:cNvPr id="26" name="椭圆 25"/>
          <p:cNvSpPr/>
          <p:nvPr/>
        </p:nvSpPr>
        <p:spPr>
          <a:xfrm>
            <a:off x="5076824" y="4181475"/>
            <a:ext cx="1381125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短信服务</a:t>
            </a:r>
          </a:p>
        </p:txBody>
      </p:sp>
      <p:sp>
        <p:nvSpPr>
          <p:cNvPr id="27" name="右箭头 26"/>
          <p:cNvSpPr/>
          <p:nvPr/>
        </p:nvSpPr>
        <p:spPr>
          <a:xfrm>
            <a:off x="2609850" y="3067050"/>
            <a:ext cx="742950" cy="6381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7086600" y="3124200"/>
            <a:ext cx="742950" cy="6381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33400" y="19526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单</a:t>
            </a:r>
            <a:r>
              <a:rPr lang="en-US" altLang="zh-CN"/>
              <a:t>WEB</a:t>
            </a:r>
            <a:r>
              <a:rPr lang="zh-CN" altLang="en-US"/>
              <a:t>单线程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8150" y="18573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单</a:t>
            </a:r>
            <a:r>
              <a:rPr lang="en-US" altLang="zh-CN"/>
              <a:t>WEB</a:t>
            </a:r>
            <a:r>
              <a:rPr lang="zh-CN" altLang="en-US"/>
              <a:t>多线程</a:t>
            </a:r>
          </a:p>
        </p:txBody>
      </p:sp>
      <p:sp>
        <p:nvSpPr>
          <p:cNvPr id="46" name="矩形​​ 30"/>
          <p:cNvSpPr>
            <a:spLocks noChangeArrowheads="1"/>
          </p:cNvSpPr>
          <p:nvPr/>
        </p:nvSpPr>
        <p:spPr bwMode="auto">
          <a:xfrm>
            <a:off x="7906491" y="3667112"/>
            <a:ext cx="29520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用户数越来越多，并发并发量越来越高怎么办？</a:t>
            </a:r>
          </a:p>
        </p:txBody>
      </p:sp>
      <p:pic>
        <p:nvPicPr>
          <p:cNvPr id="48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39" y="247413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529300" y="1225034"/>
            <a:ext cx="524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为什么千万级流量分布式、微服务架构都有</a:t>
            </a:r>
            <a:r>
              <a:rPr lang="en-US" altLang="zh-CN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3095625" y="4514850"/>
            <a:ext cx="2314575" cy="103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095625" y="4514850"/>
            <a:ext cx="2314575" cy="103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90501" y="4572000"/>
            <a:ext cx="2276474" cy="98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90501" y="4572000"/>
            <a:ext cx="2276474" cy="98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76300" y="1828800"/>
            <a:ext cx="36195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23900" y="1676400"/>
            <a:ext cx="36195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 descr="C:\Users\dev\Desktop\互联网架构_gaitubao_com_watermark 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755033"/>
            <a:ext cx="6677025" cy="590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7731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为什么千万级流量分布式、微服务架构都有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71500" y="1524000"/>
            <a:ext cx="36195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28650" y="1590675"/>
            <a:ext cx="1333500" cy="333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订单服务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47700" y="2143124"/>
            <a:ext cx="1733550" cy="5524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436696" y="2143124"/>
            <a:ext cx="1725729" cy="590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32" name="椭圆 31"/>
          <p:cNvSpPr/>
          <p:nvPr/>
        </p:nvSpPr>
        <p:spPr>
          <a:xfrm>
            <a:off x="1247774" y="2171700"/>
            <a:ext cx="1028701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库存接口</a:t>
            </a:r>
          </a:p>
        </p:txBody>
      </p:sp>
      <p:sp>
        <p:nvSpPr>
          <p:cNvPr id="33" name="椭圆 32"/>
          <p:cNvSpPr/>
          <p:nvPr/>
        </p:nvSpPr>
        <p:spPr>
          <a:xfrm>
            <a:off x="3074871" y="2190750"/>
            <a:ext cx="103040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短信接口</a:t>
            </a:r>
          </a:p>
        </p:txBody>
      </p:sp>
      <p:sp>
        <p:nvSpPr>
          <p:cNvPr id="34" name="矩形 33"/>
          <p:cNvSpPr/>
          <p:nvPr/>
        </p:nvSpPr>
        <p:spPr>
          <a:xfrm>
            <a:off x="38101" y="4419600"/>
            <a:ext cx="2276474" cy="98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5724" y="4505324"/>
            <a:ext cx="2201979" cy="781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36" name="椭圆 35"/>
          <p:cNvSpPr/>
          <p:nvPr/>
        </p:nvSpPr>
        <p:spPr>
          <a:xfrm>
            <a:off x="752474" y="4572000"/>
            <a:ext cx="1381125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库存服务</a:t>
            </a:r>
          </a:p>
        </p:txBody>
      </p:sp>
      <p:sp>
        <p:nvSpPr>
          <p:cNvPr id="37" name="矩形 36"/>
          <p:cNvSpPr/>
          <p:nvPr/>
        </p:nvSpPr>
        <p:spPr>
          <a:xfrm>
            <a:off x="2943225" y="4362450"/>
            <a:ext cx="2314575" cy="103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990849" y="4514849"/>
            <a:ext cx="2201979" cy="781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39" name="椭圆 38"/>
          <p:cNvSpPr/>
          <p:nvPr/>
        </p:nvSpPr>
        <p:spPr>
          <a:xfrm>
            <a:off x="3657599" y="4581525"/>
            <a:ext cx="1381125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短信服务</a:t>
            </a:r>
          </a:p>
        </p:txBody>
      </p:sp>
      <p:cxnSp>
        <p:nvCxnSpPr>
          <p:cNvPr id="42" name="直接箭头连接符 41"/>
          <p:cNvCxnSpPr>
            <a:stCxn id="32" idx="4"/>
            <a:endCxn id="36" idx="0"/>
          </p:cNvCxnSpPr>
          <p:nvPr/>
        </p:nvCxnSpPr>
        <p:spPr>
          <a:xfrm rot="5400000">
            <a:off x="616744" y="3426618"/>
            <a:ext cx="1971675" cy="3190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3" idx="4"/>
            <a:endCxn id="39" idx="0"/>
          </p:cNvCxnSpPr>
          <p:nvPr/>
        </p:nvCxnSpPr>
        <p:spPr>
          <a:xfrm rot="16200000" flipH="1">
            <a:off x="3002330" y="3235692"/>
            <a:ext cx="1933575" cy="75808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4933951" y="3390900"/>
            <a:ext cx="704850" cy="5715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8574" y="553402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B1</a:t>
            </a:r>
            <a:r>
              <a:rPr lang="zh-CN" altLang="en-US"/>
              <a:t>，</a:t>
            </a:r>
            <a:r>
              <a:rPr lang="en-US" altLang="zh-CN"/>
              <a:t>B2……</a:t>
            </a:r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914650" y="5543550"/>
            <a:ext cx="272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</a:t>
            </a:r>
            <a:r>
              <a:rPr lang="en-US" altLang="zh-CN"/>
              <a:t>C</a:t>
            </a:r>
            <a:r>
              <a:rPr lang="zh-CN" altLang="en-US"/>
              <a:t> ，</a:t>
            </a:r>
            <a:r>
              <a:rPr lang="en-US" altLang="zh-CN"/>
              <a:t>C1 </a:t>
            </a:r>
            <a:r>
              <a:rPr lang="zh-CN" altLang="en-US"/>
              <a:t>，</a:t>
            </a:r>
            <a:r>
              <a:rPr lang="en-US" altLang="zh-CN"/>
              <a:t>C2……</a:t>
            </a:r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000500" y="357187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RPC</a:t>
            </a:r>
            <a:endParaRPr lang="zh-CN" altLang="en-US" b="1"/>
          </a:p>
        </p:txBody>
      </p:sp>
      <p:sp>
        <p:nvSpPr>
          <p:cNvPr id="62" name="TextBox 61"/>
          <p:cNvSpPr txBox="1"/>
          <p:nvPr/>
        </p:nvSpPr>
        <p:spPr>
          <a:xfrm>
            <a:off x="781049" y="1123950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订单服务器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A1</a:t>
            </a:r>
            <a:r>
              <a:rPr lang="zh-CN" altLang="en-US"/>
              <a:t>，</a:t>
            </a:r>
            <a:r>
              <a:rPr lang="en-US" altLang="zh-CN"/>
              <a:t>A2……</a:t>
            </a:r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09650" y="364807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RPC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2244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372466" y="1333487"/>
            <a:ext cx="85812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Remote Procedure Call ——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远程过程调用），它是一种通过网络从远程计算机程序上请求服务，而不需要了解底层网络的技术。                       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来自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百度百科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39" y="125493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pic>
        <p:nvPicPr>
          <p:cNvPr id="1026" name="Picture 2" descr="https://obrxbqjbi.qnssl.com/blog/image/rpc-architectur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79700" y="2357437"/>
            <a:ext cx="6400322" cy="386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8" y="1222375"/>
            <a:ext cx="2100262" cy="389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7013" y="1214438"/>
            <a:ext cx="3752343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581775" y="1666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81775" y="32670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81775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81775" y="422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4" name="矩形​​ 30"/>
          <p:cNvSpPr>
            <a:spLocks noChangeArrowheads="1"/>
          </p:cNvSpPr>
          <p:nvPr/>
        </p:nvSpPr>
        <p:spPr bwMode="auto">
          <a:xfrm>
            <a:off x="8401791" y="2914637"/>
            <a:ext cx="27996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在哪一层？</a:t>
            </a:r>
          </a:p>
        </p:txBody>
      </p:sp>
      <p:sp>
        <p:nvSpPr>
          <p:cNvPr id="25" name="右箭头 24"/>
          <p:cNvSpPr/>
          <p:nvPr/>
        </p:nvSpPr>
        <p:spPr>
          <a:xfrm rot="12573202">
            <a:off x="6971574" y="2190750"/>
            <a:ext cx="12382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9618050">
            <a:off x="6991349" y="3028951"/>
            <a:ext cx="12382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9337836">
            <a:off x="6984293" y="3476623"/>
            <a:ext cx="12382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8520203">
            <a:off x="6940133" y="4067176"/>
            <a:ext cx="123825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>
            <a:spLocks noChangeArrowheads="1"/>
          </p:cNvSpPr>
          <p:nvPr/>
        </p:nvSpPr>
        <p:spPr bwMode="auto">
          <a:xfrm>
            <a:off x="627190" y="5573058"/>
            <a:ext cx="585933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>
                <a:latin typeface="微软雅黑 Light" pitchFamily="34" charset="-122"/>
                <a:ea typeface="微软雅黑 Light" pitchFamily="34" charset="-122"/>
              </a:rPr>
              <a:t>仔细辨析</a:t>
            </a:r>
            <a:r>
              <a:rPr lang="en-US" altLang="zh-CN" sz="1800" b="1">
                <a:latin typeface="微软雅黑 Light" pitchFamily="34" charset="-122"/>
                <a:ea typeface="微软雅黑 Light" pitchFamily="34" charset="-122"/>
              </a:rPr>
              <a:t>RPC</a:t>
            </a:r>
            <a:r>
              <a:rPr lang="zh-CN" altLang="en-US" sz="1800" b="1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b="1">
                <a:latin typeface="微软雅黑 Light" pitchFamily="34" charset="-122"/>
                <a:ea typeface="微软雅黑 Light" pitchFamily="34" charset="-122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7982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框架需要解决的那些问题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741490" y="1536046"/>
            <a:ext cx="10650410" cy="450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/>
              <a:t>一个</a:t>
            </a:r>
            <a:r>
              <a:rPr lang="en-US" altLang="zh-CN" sz="2000" b="1"/>
              <a:t>RPC</a:t>
            </a:r>
            <a:r>
              <a:rPr lang="zh-CN" altLang="en-US" sz="2000" b="1"/>
              <a:t>框架需要解决哪些问题？</a:t>
            </a:r>
            <a:endParaRPr lang="en-US" altLang="zh-CN" sz="2000" b="1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通信问题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代理问题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序列化问题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服务实例化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​​ 34"/>
          <p:cNvSpPr/>
          <p:nvPr/>
        </p:nvSpPr>
        <p:spPr>
          <a:xfrm>
            <a:off x="466700" y="1221881"/>
            <a:ext cx="11096650" cy="508366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B5343-59B3-423E-9168-E8570F783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455" y="2121318"/>
            <a:ext cx="5653550" cy="365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30738</TotalTime>
  <Words>618</Words>
  <Application>Microsoft Office PowerPoint</Application>
  <PresentationFormat>宽屏</PresentationFormat>
  <Paragraphs>120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宋体</vt:lpstr>
      <vt:lpstr>微软雅黑</vt:lpstr>
      <vt:lpstr>微软雅黑 Light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毛 轲</cp:lastModifiedBy>
  <cp:revision>6118</cp:revision>
  <dcterms:created xsi:type="dcterms:W3CDTF">2016-08-30T15:34:45Z</dcterms:created>
  <dcterms:modified xsi:type="dcterms:W3CDTF">2020-10-22T06:00:21Z</dcterms:modified>
  <cp:category>锐旗设计;https://9ppt.taobao.com</cp:category>
</cp:coreProperties>
</file>