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91" r:id="rId2"/>
    <p:sldId id="333" r:id="rId3"/>
    <p:sldId id="292" r:id="rId4"/>
    <p:sldId id="334" r:id="rId5"/>
    <p:sldId id="401" r:id="rId6"/>
    <p:sldId id="433" r:id="rId7"/>
    <p:sldId id="293" r:id="rId8"/>
    <p:sldId id="314" r:id="rId9"/>
    <p:sldId id="294" r:id="rId10"/>
    <p:sldId id="318" r:id="rId11"/>
    <p:sldId id="319" r:id="rId12"/>
    <p:sldId id="315" r:id="rId13"/>
    <p:sldId id="316" r:id="rId14"/>
    <p:sldId id="317" r:id="rId15"/>
    <p:sldId id="299" r:id="rId16"/>
    <p:sldId id="300" r:id="rId17"/>
    <p:sldId id="310" r:id="rId18"/>
    <p:sldId id="312" r:id="rId19"/>
    <p:sldId id="604" r:id="rId20"/>
    <p:sldId id="605" r:id="rId21"/>
    <p:sldId id="606" r:id="rId22"/>
    <p:sldId id="607" r:id="rId23"/>
    <p:sldId id="608" r:id="rId24"/>
    <p:sldId id="609" r:id="rId25"/>
    <p:sldId id="610" r:id="rId26"/>
    <p:sldId id="611" r:id="rId27"/>
    <p:sldId id="612" r:id="rId28"/>
    <p:sldId id="613" r:id="rId29"/>
    <p:sldId id="61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07" autoAdjust="0"/>
    <p:restoredTop sz="94660"/>
  </p:normalViewPr>
  <p:slideViewPr>
    <p:cSldViewPr snapToGrid="0" showGuides="1">
      <p:cViewPr varScale="1">
        <p:scale>
          <a:sx n="105" d="100"/>
          <a:sy n="105" d="100"/>
        </p:scale>
        <p:origin x="126" y="294"/>
      </p:cViewPr>
      <p:guideLst>
        <p:guide orient="horz" pos="2160"/>
        <p:guide pos="384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2020/11/7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extLst>
      <p:ext uri="{BB962C8B-B14F-4D97-AF65-F5344CB8AC3E}">
        <p14:creationId xmlns:p14="http://schemas.microsoft.com/office/powerpoint/2010/main" val="836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pPr/>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val="26473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99AFBB1-740D-47DC-8951-AD5910958B3B}"/>
              </a:ext>
            </a:extLst>
          </p:cNvPr>
          <p:cNvSpPr>
            <a:spLocks noGrp="1"/>
          </p:cNvSpPr>
          <p:nvPr>
            <p:ph type="dt" sz="half" idx="10"/>
          </p:nvPr>
        </p:nvSpPr>
        <p:spPr/>
        <p:txBody>
          <a:bodyPr/>
          <a:lstStyle/>
          <a:p>
            <a:fld id="{5D001350-E321-44A0-9483-363D51B41BA5}" type="datetimeFigureOut">
              <a:rPr lang="zh-CN" altLang="en-US" smtClean="0"/>
              <a:pPr/>
              <a:t>2020/11/7</a:t>
            </a:fld>
            <a:endParaRPr lang="zh-CN" altLang="en-US"/>
          </a:p>
        </p:txBody>
      </p:sp>
      <p:sp>
        <p:nvSpPr>
          <p:cNvPr id="5" name="页脚占位符 4">
            <a:extLst>
              <a:ext uri="{FF2B5EF4-FFF2-40B4-BE49-F238E27FC236}">
                <a16:creationId xmlns:a16="http://schemas.microsoft.com/office/drawing/2014/main"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479BB-6347-4147-A123-F61D7BDEFE80}"/>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a:solidFill>
                  <a:srgbClr val="7030A0"/>
                </a:solidFill>
                <a:latin typeface="微软雅黑" pitchFamily="34" charset="-122"/>
                <a:ea typeface="微软雅黑" pitchFamily="34" charset="-122"/>
              </a:rPr>
              <a:t>享 学 课 堂：</a:t>
            </a:r>
            <a:r>
              <a:rPr lang="en-US" altLang="zh-CN">
                <a:hlinkClick r:id="rId3"/>
              </a:rPr>
              <a:t>http://enjoy.ke.qq.com/</a:t>
            </a:r>
            <a:endParaRPr lang="zh-CN" altLang="en-US"/>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a:solidFill>
                  <a:srgbClr val="7030A0"/>
                </a:solidFill>
                <a:latin typeface="微软雅黑" pitchFamily="34" charset="-122"/>
                <a:ea typeface="微软雅黑" pitchFamily="34" charset="-122"/>
              </a:rPr>
              <a:t>享 学 官 方 群：</a:t>
            </a:r>
            <a:r>
              <a:rPr lang="en-US" altLang="zh-CN"/>
              <a:t>684504192</a:t>
            </a:r>
            <a:endParaRPr lang="zh-CN" altLang="en-US"/>
          </a:p>
        </p:txBody>
      </p:sp>
    </p:spTree>
    <p:extLst>
      <p:ext uri="{BB962C8B-B14F-4D97-AF65-F5344CB8AC3E}">
        <p14:creationId xmlns:p14="http://schemas.microsoft.com/office/powerpoint/2010/main" val="1448481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pPr/>
              <a:t>2020/11/7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val="378471817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image" Target="../media/image21.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gi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3039201" y="2347848"/>
            <a:ext cx="6076224" cy="830997"/>
          </a:xfrm>
          <a:prstGeom prst="rect">
            <a:avLst/>
          </a:prstGeom>
          <a:noFill/>
        </p:spPr>
        <p:txBody>
          <a:bodyPr wrap="square" rtlCol="0">
            <a:spAutoFit/>
          </a:bodyPr>
          <a:lstStyle/>
          <a:p>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4800" b="1">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Netty</a:t>
            </a:r>
            <a:r>
              <a:rPr lang="zh-CN" altLang="en-US" sz="4800" b="1">
                <a:solidFill>
                  <a:schemeClr val="tx1">
                    <a:lumMod val="75000"/>
                    <a:lumOff val="25000"/>
                  </a:schemeClr>
                </a:solidFill>
                <a:latin typeface="微软雅黑" panose="020B0503020204020204" pitchFamily="34" charset="-122"/>
                <a:ea typeface="微软雅黑" panose="020B0503020204020204" pitchFamily="34" charset="-122"/>
              </a:rPr>
              <a:t>进阶和实战</a:t>
            </a: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170"/>
            <a:r>
              <a:rPr lang="en-US" altLang="zh-CN" sz="1333">
                <a:solidFill>
                  <a:srgbClr val="FFFFFF">
                    <a:lumMod val="50000"/>
                  </a:srgbClr>
                </a:solidFill>
                <a:latin typeface="Calibri"/>
                <a:ea typeface="宋体" panose="02010600030101010101" pitchFamily="2" charset="-122"/>
              </a:rPr>
              <a:t>THANK </a:t>
            </a:r>
            <a:r>
              <a:rPr lang="en-US" altLang="zh-CN" sz="1333" dirty="0">
                <a:solidFill>
                  <a:srgbClr val="FFFFFF">
                    <a:lumMod val="50000"/>
                  </a:srgbClr>
                </a:solidFill>
                <a:latin typeface="Calibri"/>
                <a:ea typeface="宋体" panose="02010600030101010101" pitchFamily="2" charset="-122"/>
              </a:rPr>
              <a:t>YOU FOR WATCHING</a:t>
            </a:r>
            <a:endParaRPr lang="zh-CN" altLang="en-US" sz="1333"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4555591" y="5502632"/>
            <a:ext cx="3477336" cy="369332"/>
            <a:chOff x="1139058" y="5604513"/>
            <a:chExt cx="3477336" cy="369332"/>
          </a:xfrm>
        </p:grpSpPr>
        <p:grpSp>
          <p:nvGrpSpPr>
            <p:cNvPr id="24" name="PA_组合 23"/>
            <p:cNvGrpSpPr/>
            <p:nvPr>
              <p:custDataLst>
                <p:tags r:id="rId4"/>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grpSp>
        <p:sp>
          <p:nvSpPr>
            <p:cNvPr id="34" name="PA_文本框 19"/>
            <p:cNvSpPr txBox="1">
              <a:spLocks noChangeArrowheads="1"/>
            </p:cNvSpPr>
            <p:nvPr>
              <p:custDataLst>
                <p:tags r:id="rId5"/>
              </p:custDataLst>
            </p:nvPr>
          </p:nvSpPr>
          <p:spPr bwMode="auto">
            <a:xfrm>
              <a:off x="1498233" y="5604513"/>
              <a:ext cx="31181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a:solidFill>
                    <a:srgbClr val="333333">
                      <a:lumMod val="65000"/>
                      <a:lumOff val="35000"/>
                    </a:srgbClr>
                  </a:solidFill>
                  <a:latin typeface="微软雅黑" pitchFamily="34" charset="-122"/>
                  <a:ea typeface="微软雅黑" pitchFamily="34" charset="-122"/>
                </a:rPr>
                <a:t>主讲老师</a:t>
              </a:r>
              <a:r>
                <a:rPr lang="en-US" altLang="zh-CN">
                  <a:solidFill>
                    <a:srgbClr val="333333">
                      <a:lumMod val="65000"/>
                      <a:lumOff val="35000"/>
                    </a:srgbClr>
                  </a:solidFill>
                  <a:latin typeface="微软雅黑" pitchFamily="34" charset="-122"/>
                  <a:ea typeface="微软雅黑" pitchFamily="34" charset="-122"/>
                </a:rPr>
                <a:t>Mark</a:t>
              </a:r>
              <a:r>
                <a:rPr lang="zh-CN" altLang="en-US">
                  <a:solidFill>
                    <a:srgbClr val="333333">
                      <a:lumMod val="65000"/>
                      <a:lumOff val="35000"/>
                    </a:srgbClr>
                  </a:solidFill>
                  <a:latin typeface="微软雅黑" pitchFamily="34" charset="-122"/>
                  <a:ea typeface="微软雅黑" pitchFamily="34" charset="-122"/>
                </a:rPr>
                <a:t>：</a:t>
              </a:r>
              <a:r>
                <a:rPr lang="en-US" altLang="zh-CN">
                  <a:solidFill>
                    <a:srgbClr val="333333">
                      <a:lumMod val="65000"/>
                      <a:lumOff val="35000"/>
                    </a:srgbClr>
                  </a:solidFill>
                  <a:latin typeface="微软雅黑" pitchFamily="34" charset="-122"/>
                  <a:ea typeface="微软雅黑" pitchFamily="34" charset="-122"/>
                </a:rPr>
                <a:t>446106311</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21" name="PA_组合 20"/>
          <p:cNvGrpSpPr/>
          <p:nvPr>
            <p:custDataLst>
              <p:tags r:id="rId3"/>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6" name="Picture 5" descr="C:\Users\dev\Desktop\x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314" y="393262"/>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876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3"/>
                                        </p:tgtEl>
                                        <p:attrNameLst>
                                          <p:attrName>ppt_w</p:attrName>
                                        </p:attrNameLst>
                                      </p:cBhvr>
                                      <p:tavLst>
                                        <p:tav tm="0" fmla="#ppt_w-(-#ppt_w)*((1.5-1.5*$)^2-(1.5-1.5*$)^3)">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1347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各种推送方式比较</a:t>
            </a:r>
            <a:endParaRPr lang="en-US" altLang="zh-CN" sz="2667">
              <a:solidFill>
                <a:srgbClr val="1D69A3"/>
              </a:solidFill>
              <a:latin typeface="微软雅黑" pitchFamily="34" charset="-122"/>
              <a:ea typeface="微软雅黑" pitchFamily="34" charset="-122"/>
            </a:endParaRPr>
          </a:p>
        </p:txBody>
      </p:sp>
      <p:sp>
        <p:nvSpPr>
          <p:cNvPr id="31746" name="AutoShape 2" descr="http://img5.imgtn.bdimg.com/it/u=4256283369,3179378958&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1" name="表格 10"/>
          <p:cNvGraphicFramePr>
            <a:graphicFrameLocks noGrp="1"/>
          </p:cNvGraphicFramePr>
          <p:nvPr/>
        </p:nvGraphicFramePr>
        <p:xfrm>
          <a:off x="1022350" y="1386522"/>
          <a:ext cx="10026650" cy="4569708"/>
        </p:xfrm>
        <a:graphic>
          <a:graphicData uri="http://schemas.openxmlformats.org/drawingml/2006/table">
            <a:tbl>
              <a:tblPr firstRow="1" bandRow="1">
                <a:tableStyleId>{5C22544A-7EE6-4342-B048-85BDC9FD1C3A}</a:tableStyleId>
              </a:tblPr>
              <a:tblGrid>
                <a:gridCol w="2299080">
                  <a:extLst>
                    <a:ext uri="{9D8B030D-6E8A-4147-A177-3AD203B41FA5}">
                      <a16:colId xmlns:a16="http://schemas.microsoft.com/office/drawing/2014/main" val="20000"/>
                    </a:ext>
                  </a:extLst>
                </a:gridCol>
                <a:gridCol w="1711580">
                  <a:extLst>
                    <a:ext uri="{9D8B030D-6E8A-4147-A177-3AD203B41FA5}">
                      <a16:colId xmlns:a16="http://schemas.microsoft.com/office/drawing/2014/main" val="20001"/>
                    </a:ext>
                  </a:extLst>
                </a:gridCol>
                <a:gridCol w="2005330">
                  <a:extLst>
                    <a:ext uri="{9D8B030D-6E8A-4147-A177-3AD203B41FA5}">
                      <a16:colId xmlns:a16="http://schemas.microsoft.com/office/drawing/2014/main" val="20002"/>
                    </a:ext>
                  </a:extLst>
                </a:gridCol>
                <a:gridCol w="2005330">
                  <a:extLst>
                    <a:ext uri="{9D8B030D-6E8A-4147-A177-3AD203B41FA5}">
                      <a16:colId xmlns:a16="http://schemas.microsoft.com/office/drawing/2014/main" val="20003"/>
                    </a:ext>
                  </a:extLst>
                </a:gridCol>
                <a:gridCol w="2005330">
                  <a:extLst>
                    <a:ext uri="{9D8B030D-6E8A-4147-A177-3AD203B41FA5}">
                      <a16:colId xmlns:a16="http://schemas.microsoft.com/office/drawing/2014/main" val="20004"/>
                    </a:ext>
                  </a:extLst>
                </a:gridCol>
              </a:tblGrid>
              <a:tr h="546770">
                <a:tc>
                  <a:txBody>
                    <a:bodyPr/>
                    <a:lstStyle/>
                    <a:p>
                      <a:endParaRPr lang="zh-CN" altLang="en-US" sz="1800"/>
                    </a:p>
                  </a:txBody>
                  <a:tcPr/>
                </a:tc>
                <a:tc>
                  <a:txBody>
                    <a:bodyPr/>
                    <a:lstStyle/>
                    <a:p>
                      <a:pPr algn="ctr"/>
                      <a:r>
                        <a:rPr lang="en-US" altLang="zh-CN" sz="1800"/>
                        <a:t>1</a:t>
                      </a:r>
                      <a:r>
                        <a:rPr lang="zh-CN" altLang="en-US" sz="1800"/>
                        <a:t>、短轮询</a:t>
                      </a:r>
                    </a:p>
                  </a:txBody>
                  <a:tcPr/>
                </a:tc>
                <a:tc>
                  <a:txBody>
                    <a:bodyPr/>
                    <a:lstStyle/>
                    <a:p>
                      <a:pPr algn="ctr"/>
                      <a:r>
                        <a:rPr lang="en-US" altLang="zh-CN" sz="1800"/>
                        <a:t>2</a:t>
                      </a:r>
                      <a:r>
                        <a:rPr lang="zh-CN" altLang="en-US" sz="1800"/>
                        <a:t>、长轮询</a:t>
                      </a:r>
                    </a:p>
                  </a:txBody>
                  <a:tcPr/>
                </a:tc>
                <a:tc>
                  <a:txBody>
                    <a:bodyPr/>
                    <a:lstStyle/>
                    <a:p>
                      <a:pPr algn="ctr"/>
                      <a:r>
                        <a:rPr lang="en-US" altLang="zh-CN" sz="1800"/>
                        <a:t>3</a:t>
                      </a:r>
                      <a:r>
                        <a:rPr lang="zh-CN" altLang="en-US" sz="1800"/>
                        <a:t>、</a:t>
                      </a:r>
                      <a:r>
                        <a:rPr lang="en-US" altLang="zh-CN" sz="1800"/>
                        <a:t>SSE</a:t>
                      </a:r>
                      <a:endParaRPr lang="zh-CN" altLang="en-US" sz="1800"/>
                    </a:p>
                  </a:txBody>
                  <a:tcPr/>
                </a:tc>
                <a:tc>
                  <a:txBody>
                    <a:bodyPr/>
                    <a:lstStyle/>
                    <a:p>
                      <a:pPr algn="ctr"/>
                      <a:r>
                        <a:rPr lang="en-US" altLang="zh-CN" sz="1800"/>
                        <a:t>4</a:t>
                      </a:r>
                      <a:r>
                        <a:rPr lang="zh-CN" altLang="en-US" sz="1800"/>
                        <a:t>、</a:t>
                      </a:r>
                      <a:r>
                        <a:rPr lang="en-US" altLang="zh-CN" sz="1800"/>
                        <a:t>WebSocket</a:t>
                      </a:r>
                      <a:endParaRPr lang="zh-CN" altLang="en-US" sz="1800"/>
                    </a:p>
                  </a:txBody>
                  <a:tcPr/>
                </a:tc>
                <a:extLst>
                  <a:ext uri="{0D108BD9-81ED-4DB2-BD59-A6C34878D82A}">
                    <a16:rowId xmlns:a16="http://schemas.microsoft.com/office/drawing/2014/main" val="10000"/>
                  </a:ext>
                </a:extLst>
              </a:tr>
              <a:tr h="546770">
                <a:tc>
                  <a:txBody>
                    <a:bodyPr/>
                    <a:lstStyle/>
                    <a:p>
                      <a:r>
                        <a:rPr lang="zh-CN" altLang="en-US" sz="1800"/>
                        <a:t>浏览器支持度</a:t>
                      </a:r>
                    </a:p>
                  </a:txBody>
                  <a:tcPr/>
                </a:tc>
                <a:tc>
                  <a:txBody>
                    <a:bodyPr/>
                    <a:lstStyle/>
                    <a:p>
                      <a:pPr algn="ctr"/>
                      <a:r>
                        <a:rPr lang="zh-CN" altLang="en-US" sz="1800"/>
                        <a:t>最高</a:t>
                      </a:r>
                    </a:p>
                  </a:txBody>
                  <a:tcPr/>
                </a:tc>
                <a:tc>
                  <a:txBody>
                    <a:bodyPr/>
                    <a:lstStyle/>
                    <a:p>
                      <a:pPr algn="ctr"/>
                      <a:r>
                        <a:rPr lang="zh-CN" altLang="en-US" sz="1800"/>
                        <a:t>很高</a:t>
                      </a:r>
                    </a:p>
                  </a:txBody>
                  <a:tcPr/>
                </a:tc>
                <a:tc>
                  <a:txBody>
                    <a:bodyPr/>
                    <a:lstStyle/>
                    <a:p>
                      <a:pPr algn="ctr"/>
                      <a:r>
                        <a:rPr lang="zh-CN" altLang="en-US" sz="1800"/>
                        <a:t>中</a:t>
                      </a:r>
                      <a:r>
                        <a:rPr lang="en-US" altLang="zh-CN" sz="1800"/>
                        <a:t>(</a:t>
                      </a:r>
                      <a:r>
                        <a:rPr lang="en-US" sz="1800" b="0" i="0" kern="1200">
                          <a:solidFill>
                            <a:schemeClr val="dk1"/>
                          </a:solidFill>
                          <a:latin typeface="+mn-lt"/>
                          <a:ea typeface="+mn-ea"/>
                          <a:cs typeface="+mn-cs"/>
                        </a:rPr>
                        <a:t>IE</a:t>
                      </a:r>
                      <a:r>
                        <a:rPr lang="zh-CN" altLang="en-US" sz="1800" b="0" i="0" kern="1200">
                          <a:solidFill>
                            <a:schemeClr val="dk1"/>
                          </a:solidFill>
                          <a:latin typeface="+mn-lt"/>
                          <a:ea typeface="+mn-ea"/>
                          <a:cs typeface="+mn-cs"/>
                        </a:rPr>
                        <a:t>和</a:t>
                      </a:r>
                      <a:r>
                        <a:rPr lang="en-US" sz="1800" b="0" i="0" kern="1200">
                          <a:solidFill>
                            <a:schemeClr val="dk1"/>
                          </a:solidFill>
                          <a:latin typeface="+mn-lt"/>
                          <a:ea typeface="+mn-ea"/>
                          <a:cs typeface="+mn-cs"/>
                        </a:rPr>
                        <a:t>Edge</a:t>
                      </a:r>
                      <a:r>
                        <a:rPr lang="zh-CN" altLang="en-US" sz="1800" b="0" i="0" kern="1200">
                          <a:solidFill>
                            <a:schemeClr val="dk1"/>
                          </a:solidFill>
                          <a:latin typeface="+mn-lt"/>
                          <a:ea typeface="+mn-ea"/>
                          <a:cs typeface="+mn-cs"/>
                        </a:rPr>
                        <a:t>均不支持</a:t>
                      </a:r>
                      <a:r>
                        <a:rPr lang="en-US" altLang="zh-CN" sz="1800"/>
                        <a:t>)</a:t>
                      </a:r>
                      <a:endParaRPr lang="zh-CN" altLang="en-US" sz="1800"/>
                    </a:p>
                  </a:txBody>
                  <a:tcPr/>
                </a:tc>
                <a:tc>
                  <a:txBody>
                    <a:bodyPr/>
                    <a:lstStyle/>
                    <a:p>
                      <a:pPr algn="ctr"/>
                      <a:r>
                        <a:rPr lang="zh-CN" altLang="en-US" sz="1800"/>
                        <a:t>中</a:t>
                      </a:r>
                      <a:r>
                        <a:rPr lang="en-US" altLang="zh-CN" sz="1800"/>
                        <a:t>(</a:t>
                      </a:r>
                      <a:r>
                        <a:rPr lang="zh-CN" altLang="en-US" sz="1800" kern="1200">
                          <a:solidFill>
                            <a:schemeClr val="dk1"/>
                          </a:solidFill>
                          <a:latin typeface="+mn-lt"/>
                          <a:ea typeface="+mn-ea"/>
                          <a:cs typeface="+mn-cs"/>
                        </a:rPr>
                        <a:t>早期的浏览器不支持</a:t>
                      </a:r>
                      <a:r>
                        <a:rPr lang="en-US" altLang="zh-CN" sz="1800"/>
                        <a:t>)</a:t>
                      </a:r>
                      <a:endParaRPr lang="zh-CN" altLang="en-US" sz="1800"/>
                    </a:p>
                  </a:txBody>
                  <a:tcPr/>
                </a:tc>
                <a:extLst>
                  <a:ext uri="{0D108BD9-81ED-4DB2-BD59-A6C34878D82A}">
                    <a16:rowId xmlns:a16="http://schemas.microsoft.com/office/drawing/2014/main" val="10001"/>
                  </a:ext>
                </a:extLst>
              </a:tr>
              <a:tr h="434195">
                <a:tc>
                  <a:txBody>
                    <a:bodyPr/>
                    <a:lstStyle/>
                    <a:p>
                      <a:r>
                        <a:rPr lang="zh-CN" altLang="en-US" sz="1800"/>
                        <a:t>实时性</a:t>
                      </a:r>
                    </a:p>
                  </a:txBody>
                  <a:tcPr/>
                </a:tc>
                <a:tc>
                  <a:txBody>
                    <a:bodyPr/>
                    <a:lstStyle/>
                    <a:p>
                      <a:pPr algn="ctr"/>
                      <a:r>
                        <a:rPr lang="zh-CN" altLang="en-US" sz="1800"/>
                        <a:t>最低</a:t>
                      </a:r>
                    </a:p>
                  </a:txBody>
                  <a:tcPr/>
                </a:tc>
                <a:tc>
                  <a:txBody>
                    <a:bodyPr/>
                    <a:lstStyle/>
                    <a:p>
                      <a:pPr algn="ctr"/>
                      <a:r>
                        <a:rPr lang="zh-CN" altLang="en-US" sz="1800"/>
                        <a:t>较高</a:t>
                      </a:r>
                    </a:p>
                  </a:txBody>
                  <a:tcPr/>
                </a:tc>
                <a:tc>
                  <a:txBody>
                    <a:bodyPr/>
                    <a:lstStyle/>
                    <a:p>
                      <a:pPr algn="ctr"/>
                      <a:r>
                        <a:rPr lang="zh-CN" altLang="en-US" sz="1800"/>
                        <a:t>很高</a:t>
                      </a:r>
                    </a:p>
                  </a:txBody>
                  <a:tcPr/>
                </a:tc>
                <a:tc>
                  <a:txBody>
                    <a:bodyPr/>
                    <a:lstStyle/>
                    <a:p>
                      <a:pPr algn="ctr"/>
                      <a:r>
                        <a:rPr lang="zh-CN" altLang="en-US" sz="1800"/>
                        <a:t>很高</a:t>
                      </a:r>
                    </a:p>
                  </a:txBody>
                  <a:tcPr/>
                </a:tc>
                <a:extLst>
                  <a:ext uri="{0D108BD9-81ED-4DB2-BD59-A6C34878D82A}">
                    <a16:rowId xmlns:a16="http://schemas.microsoft.com/office/drawing/2014/main" val="10002"/>
                  </a:ext>
                </a:extLst>
              </a:tr>
              <a:tr h="546770">
                <a:tc>
                  <a:txBody>
                    <a:bodyPr/>
                    <a:lstStyle/>
                    <a:p>
                      <a:r>
                        <a:rPr lang="zh-CN" altLang="en-US" sz="1800"/>
                        <a:t>代码实现复杂度</a:t>
                      </a:r>
                    </a:p>
                  </a:txBody>
                  <a:tcPr/>
                </a:tc>
                <a:tc>
                  <a:txBody>
                    <a:bodyPr/>
                    <a:lstStyle/>
                    <a:p>
                      <a:pPr algn="ctr"/>
                      <a:r>
                        <a:rPr lang="zh-CN" altLang="en-US" sz="1800"/>
                        <a:t>最容易</a:t>
                      </a:r>
                    </a:p>
                  </a:txBody>
                  <a:tcPr/>
                </a:tc>
                <a:tc>
                  <a:txBody>
                    <a:bodyPr/>
                    <a:lstStyle/>
                    <a:p>
                      <a:pPr algn="ctr"/>
                      <a:r>
                        <a:rPr lang="zh-CN" altLang="en-US" sz="1800"/>
                        <a:t>较容易</a:t>
                      </a:r>
                    </a:p>
                  </a:txBody>
                  <a:tcPr/>
                </a:tc>
                <a:tc>
                  <a:txBody>
                    <a:bodyPr/>
                    <a:lstStyle/>
                    <a:p>
                      <a:pPr algn="ctr"/>
                      <a:r>
                        <a:rPr lang="zh-CN" altLang="en-US" sz="1800"/>
                        <a:t>容易</a:t>
                      </a:r>
                    </a:p>
                  </a:txBody>
                  <a:tcPr/>
                </a:tc>
                <a:tc>
                  <a:txBody>
                    <a:bodyPr/>
                    <a:lstStyle/>
                    <a:p>
                      <a:pPr algn="ctr"/>
                      <a:r>
                        <a:rPr lang="zh-CN" altLang="en-US" sz="1800"/>
                        <a:t>最复杂</a:t>
                      </a:r>
                    </a:p>
                  </a:txBody>
                  <a:tcPr/>
                </a:tc>
                <a:extLst>
                  <a:ext uri="{0D108BD9-81ED-4DB2-BD59-A6C34878D82A}">
                    <a16:rowId xmlns:a16="http://schemas.microsoft.com/office/drawing/2014/main" val="10003"/>
                  </a:ext>
                </a:extLst>
              </a:tr>
              <a:tr h="546770">
                <a:tc>
                  <a:txBody>
                    <a:bodyPr/>
                    <a:lstStyle/>
                    <a:p>
                      <a:r>
                        <a:rPr lang="zh-CN" altLang="en-US" sz="1800"/>
                        <a:t>连接性质</a:t>
                      </a:r>
                    </a:p>
                  </a:txBody>
                  <a:tcPr/>
                </a:tc>
                <a:tc>
                  <a:txBody>
                    <a:bodyPr/>
                    <a:lstStyle/>
                    <a:p>
                      <a:pPr algn="ctr"/>
                      <a:r>
                        <a:rPr lang="zh-CN" altLang="en-US" sz="1800"/>
                        <a:t>短连接</a:t>
                      </a:r>
                    </a:p>
                  </a:txBody>
                  <a:tcPr/>
                </a:tc>
                <a:tc>
                  <a:txBody>
                    <a:bodyPr/>
                    <a:lstStyle/>
                    <a:p>
                      <a:pPr algn="ctr"/>
                      <a:r>
                        <a:rPr lang="zh-CN" altLang="en-US" sz="1800"/>
                        <a:t>长连接</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a:t>长连接</a:t>
                      </a:r>
                    </a:p>
                    <a:p>
                      <a:pPr algn="ctr"/>
                      <a:endParaRPr lang="zh-CN" altLang="en-US" sz="18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a:t>长连接</a:t>
                      </a:r>
                    </a:p>
                    <a:p>
                      <a:pPr algn="ctr"/>
                      <a:endParaRPr lang="zh-CN" altLang="en-US" sz="1800"/>
                    </a:p>
                  </a:txBody>
                  <a:tcPr/>
                </a:tc>
                <a:extLst>
                  <a:ext uri="{0D108BD9-81ED-4DB2-BD59-A6C34878D82A}">
                    <a16:rowId xmlns:a16="http://schemas.microsoft.com/office/drawing/2014/main" val="10004"/>
                  </a:ext>
                </a:extLst>
              </a:tr>
              <a:tr h="1761813">
                <a:tc>
                  <a:txBody>
                    <a:bodyPr/>
                    <a:lstStyle/>
                    <a:p>
                      <a:r>
                        <a:rPr lang="zh-CN" altLang="en-US" sz="1800"/>
                        <a:t>适用</a:t>
                      </a:r>
                    </a:p>
                  </a:txBody>
                  <a:tcPr/>
                </a:tc>
                <a:tc>
                  <a:txBody>
                    <a:bodyPr/>
                    <a:lstStyle/>
                    <a:p>
                      <a:pPr algn="ctr"/>
                      <a:r>
                        <a:rPr lang="zh-CN" altLang="en-US" sz="1800"/>
                        <a:t>需要服务极大量或极小量的用户，实时性要求不高</a:t>
                      </a:r>
                    </a:p>
                  </a:txBody>
                  <a:tcPr/>
                </a:tc>
                <a:tc>
                  <a:txBody>
                    <a:bodyPr/>
                    <a:lstStyle/>
                    <a:p>
                      <a:pPr lvl="1" algn="ctr"/>
                      <a:r>
                        <a:rPr lang="zh-CN" altLang="en-US" sz="1800"/>
                        <a:t>准实时性的应用，比较关注浏览器的兼容性</a:t>
                      </a:r>
                    </a:p>
                  </a:txBody>
                  <a:tcPr/>
                </a:tc>
                <a:tc>
                  <a:txBody>
                    <a:bodyPr/>
                    <a:lstStyle/>
                    <a:p>
                      <a:pPr algn="ctr"/>
                      <a:r>
                        <a:rPr lang="zh-CN" altLang="en-US" sz="1800"/>
                        <a:t>实时，基本都是文本交互的应用</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a:t>实时，需要支持多样化的用户数据类型的应用或者是原生程序</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240552" y="152327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250080" y="199592"/>
            <a:ext cx="1816846" cy="123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一线互联网</a:t>
            </a:r>
            <a:endParaRPr lang="en-US" altLang="zh-CN" sz="2667">
              <a:solidFill>
                <a:srgbClr val="1D69A3"/>
              </a:solidFill>
              <a:latin typeface="微软雅黑" pitchFamily="34" charset="-122"/>
              <a:ea typeface="微软雅黑" pitchFamily="34" charset="-122"/>
            </a:endParaRPr>
          </a:p>
          <a:p>
            <a:pPr defTabSz="1219170"/>
            <a:r>
              <a:rPr lang="zh-CN" altLang="en-US" sz="2667">
                <a:solidFill>
                  <a:srgbClr val="1D69A3"/>
                </a:solidFill>
                <a:latin typeface="微软雅黑" pitchFamily="34" charset="-122"/>
                <a:ea typeface="微软雅黑" pitchFamily="34" charset="-122"/>
              </a:rPr>
              <a:t>公司会用</a:t>
            </a:r>
            <a:endParaRPr lang="en-US" altLang="zh-CN" sz="2667">
              <a:solidFill>
                <a:srgbClr val="1D69A3"/>
              </a:solidFill>
              <a:latin typeface="微软雅黑" pitchFamily="34" charset="-122"/>
              <a:ea typeface="微软雅黑" pitchFamily="34" charset="-122"/>
            </a:endParaRPr>
          </a:p>
          <a:p>
            <a:pPr defTabSz="1219170"/>
            <a:r>
              <a:rPr lang="zh-CN" altLang="en-US" sz="2667">
                <a:solidFill>
                  <a:srgbClr val="1D69A3"/>
                </a:solidFill>
                <a:latin typeface="微软雅黑" pitchFamily="34" charset="-122"/>
                <a:ea typeface="微软雅黑" pitchFamily="34" charset="-122"/>
              </a:rPr>
              <a:t>什么？</a:t>
            </a:r>
            <a:endParaRPr lang="en-US" altLang="zh-CN" sz="2667">
              <a:solidFill>
                <a:srgbClr val="1D69A3"/>
              </a:solidFill>
              <a:latin typeface="微软雅黑" pitchFamily="34" charset="-122"/>
              <a:ea typeface="微软雅黑" pitchFamily="34" charset="-122"/>
            </a:endParaRPr>
          </a:p>
        </p:txBody>
      </p:sp>
      <p:sp>
        <p:nvSpPr>
          <p:cNvPr id="31746" name="AutoShape 2" descr="http://img5.imgtn.bdimg.com/it/u=4256283369,3179378958&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D:\XiangXue\publicLesson\服务器推送\京东付款页面.png"/>
          <p:cNvPicPr>
            <a:picLocks noChangeAspect="1" noChangeArrowheads="1"/>
          </p:cNvPicPr>
          <p:nvPr/>
        </p:nvPicPr>
        <p:blipFill>
          <a:blip r:embed="rId4"/>
          <a:srcRect/>
          <a:stretch>
            <a:fillRect/>
          </a:stretch>
        </p:blipFill>
        <p:spPr bwMode="auto">
          <a:xfrm>
            <a:off x="2200274" y="190500"/>
            <a:ext cx="9134476" cy="6620167"/>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cstate="print"/>
          <a:srcRect/>
          <a:stretch>
            <a:fillRect/>
          </a:stretch>
        </p:blipFill>
        <p:spPr bwMode="auto">
          <a:xfrm>
            <a:off x="342899" y="2810966"/>
            <a:ext cx="4675777" cy="3056433"/>
          </a:xfrm>
          <a:prstGeom prst="rect">
            <a:avLst/>
          </a:prstGeom>
          <a:noFill/>
          <a:ln w="9525">
            <a:noFill/>
            <a:miter lim="800000"/>
            <a:headEnd/>
            <a:tailEnd/>
          </a:ln>
          <a:effectLst/>
        </p:spPr>
      </p:pic>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6458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a:solidFill>
                  <a:srgbClr val="1D69A3"/>
                </a:solidFill>
                <a:latin typeface="微软雅黑" pitchFamily="34" charset="-122"/>
                <a:ea typeface="微软雅黑" pitchFamily="34" charset="-122"/>
              </a:rPr>
              <a:t>WebSocket</a:t>
            </a:r>
            <a:r>
              <a:rPr lang="zh-CN" altLang="en-US" sz="2667">
                <a:solidFill>
                  <a:srgbClr val="1D69A3"/>
                </a:solidFill>
                <a:latin typeface="微软雅黑" pitchFamily="34" charset="-122"/>
                <a:ea typeface="微软雅黑" pitchFamily="34" charset="-122"/>
              </a:rPr>
              <a:t>通信</a:t>
            </a:r>
          </a:p>
        </p:txBody>
      </p:sp>
      <p:sp>
        <p:nvSpPr>
          <p:cNvPr id="1026" name="AutoShape 2"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2" name="AutoShape 8"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4" name="AutoShape 10"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1734620" y="1293515"/>
            <a:ext cx="3466030" cy="1200329"/>
          </a:xfrm>
          <a:prstGeom prst="rect">
            <a:avLst/>
          </a:prstGeom>
          <a:noFill/>
        </p:spPr>
        <p:txBody>
          <a:bodyPr wrap="square" rtlCol="0">
            <a:spAutoFit/>
          </a:bodyPr>
          <a:lstStyle/>
          <a:p>
            <a:pPr>
              <a:lnSpc>
                <a:spcPct val="150000"/>
              </a:lnSpc>
            </a:pPr>
            <a:r>
              <a:rPr lang="en-US" altLang="zh-CN" sz="2400">
                <a:latin typeface="+mn-ea"/>
              </a:rPr>
              <a:t>Websocket</a:t>
            </a:r>
            <a:r>
              <a:rPr lang="zh-CN" altLang="en-US" sz="2400">
                <a:latin typeface="+mn-ea"/>
              </a:rPr>
              <a:t>借用了</a:t>
            </a:r>
            <a:r>
              <a:rPr lang="en-US" altLang="zh-CN" sz="2400">
                <a:latin typeface="+mn-ea"/>
              </a:rPr>
              <a:t>HTTP</a:t>
            </a:r>
            <a:r>
              <a:rPr lang="zh-CN" altLang="en-US" sz="2400">
                <a:latin typeface="+mn-ea"/>
              </a:rPr>
              <a:t>的协议来完成一部分握手</a:t>
            </a:r>
            <a:endParaRPr lang="zh-CN" altLang="en-US" sz="2400">
              <a:latin typeface="+mn-ea"/>
              <a:ea typeface="+mn-ea"/>
            </a:endParaRPr>
          </a:p>
        </p:txBody>
      </p:sp>
      <p:grpSp>
        <p:nvGrpSpPr>
          <p:cNvPr id="3" name="组合 14"/>
          <p:cNvGrpSpPr/>
          <p:nvPr/>
        </p:nvGrpSpPr>
        <p:grpSpPr>
          <a:xfrm>
            <a:off x="685916" y="1196365"/>
            <a:ext cx="885710" cy="813410"/>
            <a:chOff x="779103" y="1866166"/>
            <a:chExt cx="1333073" cy="1152128"/>
          </a:xfrm>
          <a:solidFill>
            <a:schemeClr val="accent1">
              <a:lumMod val="75000"/>
            </a:schemeClr>
          </a:solidFill>
        </p:grpSpPr>
        <p:sp>
          <p:nvSpPr>
            <p:cNvPr id="16" name="等腰三角形 2"/>
            <p:cNvSpPr/>
            <p:nvPr/>
          </p:nvSpPr>
          <p:spPr bwMode="auto">
            <a:xfrm rot="2747878">
              <a:off x="869576" y="1775693"/>
              <a:ext cx="1152128" cy="133307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pFill/>
            <a:ln>
              <a:noFill/>
            </a:ln>
          </p:spPr>
          <p:txBody>
            <a:bodyPr wrap="none" anchor="ctr"/>
            <a:lstStyle/>
            <a:p>
              <a:pPr algn="ctr"/>
              <a:endParaRPr lang="zh-CN" altLang="en-US" sz="2000" kern="0">
                <a:solidFill>
                  <a:srgbClr val="FFFFFF"/>
                </a:solidFill>
                <a:latin typeface="微软雅黑" pitchFamily="34" charset="-122"/>
                <a:ea typeface="微软雅黑" pitchFamily="34" charset="-122"/>
              </a:endParaRPr>
            </a:p>
          </p:txBody>
        </p:sp>
        <p:sp>
          <p:nvSpPr>
            <p:cNvPr id="17" name="TextBox 16"/>
            <p:cNvSpPr txBox="1"/>
            <p:nvPr/>
          </p:nvSpPr>
          <p:spPr>
            <a:xfrm>
              <a:off x="1057821" y="2242175"/>
              <a:ext cx="697627" cy="400110"/>
            </a:xfrm>
            <a:prstGeom prst="rect">
              <a:avLst/>
            </a:prstGeom>
            <a:grpFill/>
            <a:ln>
              <a:noFill/>
            </a:ln>
          </p:spPr>
          <p:txBody>
            <a:bodyPr wrap="none"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a:t>握手</a:t>
              </a:r>
            </a:p>
          </p:txBody>
        </p:sp>
      </p:grpSp>
      <p:pic>
        <p:nvPicPr>
          <p:cNvPr id="1029" name="Picture 5"/>
          <p:cNvPicPr>
            <a:picLocks noChangeAspect="1" noChangeArrowheads="1"/>
          </p:cNvPicPr>
          <p:nvPr/>
        </p:nvPicPr>
        <p:blipFill>
          <a:blip r:embed="rId5"/>
          <a:srcRect/>
          <a:stretch>
            <a:fillRect/>
          </a:stretch>
        </p:blipFill>
        <p:spPr bwMode="auto">
          <a:xfrm>
            <a:off x="5213350" y="528638"/>
            <a:ext cx="4540250" cy="3410058"/>
          </a:xfrm>
          <a:prstGeom prst="rect">
            <a:avLst/>
          </a:prstGeom>
          <a:noFill/>
          <a:ln w="9525">
            <a:noFill/>
            <a:miter lim="800000"/>
            <a:headEnd/>
            <a:tailEnd/>
          </a:ln>
          <a:effectLst/>
        </p:spPr>
      </p:pic>
      <p:pic>
        <p:nvPicPr>
          <p:cNvPr id="6" name="Picture 6"/>
          <p:cNvPicPr>
            <a:picLocks noChangeAspect="1" noChangeArrowheads="1"/>
          </p:cNvPicPr>
          <p:nvPr/>
        </p:nvPicPr>
        <p:blipFill>
          <a:blip r:embed="rId6"/>
          <a:srcRect/>
          <a:stretch>
            <a:fillRect/>
          </a:stretch>
        </p:blipFill>
        <p:spPr bwMode="auto">
          <a:xfrm>
            <a:off x="6689724" y="4024313"/>
            <a:ext cx="4394935" cy="2233612"/>
          </a:xfrm>
          <a:prstGeom prst="rect">
            <a:avLst/>
          </a:prstGeom>
          <a:noFill/>
          <a:ln w="9525">
            <a:noFill/>
            <a:miter lim="800000"/>
            <a:headEnd/>
            <a:tailEnd/>
          </a:ln>
          <a:effectLst/>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400"/>
                            </p:stCondLst>
                            <p:childTnLst>
                              <p:par>
                                <p:cTn id="18" presetID="26"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290">
                                          <p:stCondLst>
                                            <p:cond delay="0"/>
                                          </p:stCondLst>
                                        </p:cTn>
                                        <p:tgtEl>
                                          <p:spTgt spid="3"/>
                                        </p:tgtEl>
                                      </p:cBhvr>
                                    </p:animEffect>
                                    <p:anim calcmode="lin" valueType="num">
                                      <p:cBhvr>
                                        <p:cTn id="21"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26" dur="13">
                                          <p:stCondLst>
                                            <p:cond delay="325"/>
                                          </p:stCondLst>
                                        </p:cTn>
                                        <p:tgtEl>
                                          <p:spTgt spid="3"/>
                                        </p:tgtEl>
                                      </p:cBhvr>
                                      <p:to x="100000" y="60000"/>
                                    </p:animScale>
                                    <p:animScale>
                                      <p:cBhvr>
                                        <p:cTn id="27" dur="83" decel="50000">
                                          <p:stCondLst>
                                            <p:cond delay="338"/>
                                          </p:stCondLst>
                                        </p:cTn>
                                        <p:tgtEl>
                                          <p:spTgt spid="3"/>
                                        </p:tgtEl>
                                      </p:cBhvr>
                                      <p:to x="100000" y="100000"/>
                                    </p:animScale>
                                    <p:animScale>
                                      <p:cBhvr>
                                        <p:cTn id="28" dur="13">
                                          <p:stCondLst>
                                            <p:cond delay="656"/>
                                          </p:stCondLst>
                                        </p:cTn>
                                        <p:tgtEl>
                                          <p:spTgt spid="3"/>
                                        </p:tgtEl>
                                      </p:cBhvr>
                                      <p:to x="100000" y="80000"/>
                                    </p:animScale>
                                    <p:animScale>
                                      <p:cBhvr>
                                        <p:cTn id="29" dur="83" decel="50000">
                                          <p:stCondLst>
                                            <p:cond delay="669"/>
                                          </p:stCondLst>
                                        </p:cTn>
                                        <p:tgtEl>
                                          <p:spTgt spid="3"/>
                                        </p:tgtEl>
                                      </p:cBhvr>
                                      <p:to x="100000" y="100000"/>
                                    </p:animScale>
                                    <p:animScale>
                                      <p:cBhvr>
                                        <p:cTn id="30" dur="13">
                                          <p:stCondLst>
                                            <p:cond delay="821"/>
                                          </p:stCondLst>
                                        </p:cTn>
                                        <p:tgtEl>
                                          <p:spTgt spid="3"/>
                                        </p:tgtEl>
                                      </p:cBhvr>
                                      <p:to x="100000" y="90000"/>
                                    </p:animScale>
                                    <p:animScale>
                                      <p:cBhvr>
                                        <p:cTn id="31" dur="83" decel="50000">
                                          <p:stCondLst>
                                            <p:cond delay="834"/>
                                          </p:stCondLst>
                                        </p:cTn>
                                        <p:tgtEl>
                                          <p:spTgt spid="3"/>
                                        </p:tgtEl>
                                      </p:cBhvr>
                                      <p:to x="100000" y="100000"/>
                                    </p:animScale>
                                    <p:animScale>
                                      <p:cBhvr>
                                        <p:cTn id="32" dur="13">
                                          <p:stCondLst>
                                            <p:cond delay="904"/>
                                          </p:stCondLst>
                                        </p:cTn>
                                        <p:tgtEl>
                                          <p:spTgt spid="3"/>
                                        </p:tgtEl>
                                      </p:cBhvr>
                                      <p:to x="100000" y="95000"/>
                                    </p:animScale>
                                    <p:animScale>
                                      <p:cBhvr>
                                        <p:cTn id="33" dur="83" decel="50000">
                                          <p:stCondLst>
                                            <p:cond delay="917"/>
                                          </p:stCondLst>
                                        </p:cTn>
                                        <p:tgtEl>
                                          <p:spTgt spid="3"/>
                                        </p:tgtEl>
                                      </p:cBhvr>
                                      <p:to x="100000" y="100000"/>
                                    </p:animScale>
                                  </p:childTnLst>
                                </p:cTn>
                              </p:par>
                            </p:childTnLst>
                          </p:cTn>
                        </p:par>
                        <p:par>
                          <p:cTn id="34" fill="hold">
                            <p:stCondLst>
                              <p:cond delay="24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6458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a:solidFill>
                  <a:srgbClr val="1D69A3"/>
                </a:solidFill>
                <a:latin typeface="微软雅黑" pitchFamily="34" charset="-122"/>
                <a:ea typeface="微软雅黑" pitchFamily="34" charset="-122"/>
              </a:rPr>
              <a:t>WebSocket</a:t>
            </a:r>
            <a:r>
              <a:rPr lang="zh-CN" altLang="en-US" sz="2667">
                <a:solidFill>
                  <a:srgbClr val="1D69A3"/>
                </a:solidFill>
                <a:latin typeface="微软雅黑" pitchFamily="34" charset="-122"/>
                <a:ea typeface="微软雅黑" pitchFamily="34" charset="-122"/>
              </a:rPr>
              <a:t>通信</a:t>
            </a:r>
            <a:r>
              <a:rPr lang="en-US" altLang="zh-CN" sz="2667">
                <a:solidFill>
                  <a:srgbClr val="1D69A3"/>
                </a:solidFill>
                <a:latin typeface="微软雅黑" pitchFamily="34" charset="-122"/>
                <a:ea typeface="微软雅黑" pitchFamily="34" charset="-122"/>
              </a:rPr>
              <a:t>-STOMP</a:t>
            </a:r>
            <a:endParaRPr lang="zh-CN" altLang="en-US" sz="2667">
              <a:solidFill>
                <a:srgbClr val="1D69A3"/>
              </a:solidFill>
              <a:latin typeface="微软雅黑" pitchFamily="34" charset="-122"/>
              <a:ea typeface="微软雅黑" pitchFamily="34" charset="-122"/>
            </a:endParaRPr>
          </a:p>
        </p:txBody>
      </p:sp>
      <p:sp>
        <p:nvSpPr>
          <p:cNvPr id="1026" name="AutoShape 2"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2" name="AutoShape 8"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4" name="AutoShape 10"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9" name="TextBox 18"/>
          <p:cNvSpPr txBox="1"/>
          <p:nvPr/>
        </p:nvSpPr>
        <p:spPr>
          <a:xfrm>
            <a:off x="771526" y="1181100"/>
            <a:ext cx="10210800" cy="707886"/>
          </a:xfrm>
          <a:prstGeom prst="rect">
            <a:avLst/>
          </a:prstGeom>
          <a:noFill/>
        </p:spPr>
        <p:txBody>
          <a:bodyPr wrap="square" rtlCol="0">
            <a:spAutoFit/>
          </a:bodyPr>
          <a:lstStyle/>
          <a:p>
            <a:r>
              <a:rPr lang="en-US" sz="2000"/>
              <a:t>WebSocket</a:t>
            </a:r>
            <a:r>
              <a:rPr lang="zh-CN" altLang="en-US" sz="2000"/>
              <a:t>是个规范，在实际的实现中有</a:t>
            </a:r>
            <a:r>
              <a:rPr lang="en-US" sz="2000"/>
              <a:t>HTML5</a:t>
            </a:r>
            <a:r>
              <a:rPr lang="zh-CN" altLang="en-US" sz="2000"/>
              <a:t>规范中的</a:t>
            </a:r>
            <a:r>
              <a:rPr lang="en-US" sz="2000"/>
              <a:t>WebSocket API</a:t>
            </a:r>
            <a:r>
              <a:rPr lang="zh-CN" altLang="en-US" sz="2000"/>
              <a:t>和</a:t>
            </a:r>
            <a:r>
              <a:rPr lang="en-US" sz="2000"/>
              <a:t>WebSocket</a:t>
            </a:r>
            <a:r>
              <a:rPr lang="zh-CN" altLang="en-US" sz="2000"/>
              <a:t>的子协议</a:t>
            </a:r>
            <a:r>
              <a:rPr lang="en-US" sz="2000"/>
              <a:t>STOMP</a:t>
            </a:r>
            <a:r>
              <a:rPr lang="zh-CN" altLang="en-US" sz="2000"/>
              <a:t>。</a:t>
            </a:r>
          </a:p>
        </p:txBody>
      </p:sp>
      <p:sp>
        <p:nvSpPr>
          <p:cNvPr id="20" name="矩形 2"/>
          <p:cNvSpPr>
            <a:spLocks noChangeArrowheads="1"/>
          </p:cNvSpPr>
          <p:nvPr/>
        </p:nvSpPr>
        <p:spPr bwMode="auto">
          <a:xfrm>
            <a:off x="717149" y="1992187"/>
            <a:ext cx="1077000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285750" indent="-285750">
              <a:spcBef>
                <a:spcPct val="20000"/>
              </a:spcBef>
              <a:buChar char="–"/>
              <a:defRPr sz="2800">
                <a:solidFill>
                  <a:schemeClr val="tx1"/>
                </a:solidFill>
                <a:latin typeface="Arial" pitchFamily="34" charset="0"/>
                <a:ea typeface="宋体" pitchFamily="2" charset="-122"/>
              </a:defRPr>
            </a:lvl2pPr>
            <a:lvl3pPr marL="6858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1">
              <a:lnSpc>
                <a:spcPct val="200000"/>
              </a:lnSpc>
              <a:spcBef>
                <a:spcPct val="0"/>
              </a:spcBef>
              <a:buClr>
                <a:srgbClr val="FFC000"/>
              </a:buClr>
              <a:buFont typeface="Wingdings" pitchFamily="2" charset="2"/>
              <a:buChar char="n"/>
            </a:pPr>
            <a:r>
              <a:rPr lang="en-US" altLang="zh-CN" sz="2400">
                <a:solidFill>
                  <a:srgbClr val="1D69A3"/>
                </a:solidFill>
                <a:latin typeface="微软雅黑" pitchFamily="34" charset="-122"/>
                <a:ea typeface="微软雅黑" pitchFamily="34" charset="-122"/>
              </a:rPr>
              <a:t>STOMP(Simple Text Oriented Messaging Protocol)</a:t>
            </a:r>
            <a:endParaRPr lang="en-US" altLang="zh-CN" sz="2400" b="1">
              <a:solidFill>
                <a:srgbClr val="FFC000"/>
              </a:solidFill>
              <a:latin typeface="微软雅黑" pitchFamily="34" charset="-122"/>
              <a:ea typeface="微软雅黑" pitchFamily="34" charset="-122"/>
            </a:endParaRPr>
          </a:p>
          <a:p>
            <a:pPr lvl="1">
              <a:lnSpc>
                <a:spcPct val="200000"/>
              </a:lnSpc>
              <a:spcBef>
                <a:spcPct val="0"/>
              </a:spcBef>
              <a:buClr>
                <a:srgbClr val="FFC000"/>
              </a:buClr>
              <a:buFont typeface="Wingdings" pitchFamily="2" charset="2"/>
              <a:buChar char="ü"/>
            </a:pPr>
            <a:r>
              <a:rPr lang="zh-CN" altLang="en-US" sz="2000" b="1">
                <a:latin typeface="微软雅黑 Light" pitchFamily="34" charset="-122"/>
                <a:ea typeface="微软雅黑 Light" pitchFamily="34" charset="-122"/>
              </a:rPr>
              <a:t>简单</a:t>
            </a:r>
            <a:r>
              <a:rPr lang="en-US" altLang="zh-CN" sz="2000" b="1">
                <a:latin typeface="微软雅黑 Light" pitchFamily="34" charset="-122"/>
                <a:ea typeface="微软雅黑 Light" pitchFamily="34" charset="-122"/>
              </a:rPr>
              <a:t>(</a:t>
            </a:r>
            <a:r>
              <a:rPr lang="zh-CN" altLang="en-US" sz="2000" b="1">
                <a:latin typeface="微软雅黑 Light" pitchFamily="34" charset="-122"/>
                <a:ea typeface="微软雅黑 Light" pitchFamily="34" charset="-122"/>
              </a:rPr>
              <a:t>流</a:t>
            </a:r>
            <a:r>
              <a:rPr lang="en-US" altLang="zh-CN" sz="2000" b="1">
                <a:latin typeface="微软雅黑 Light" pitchFamily="34" charset="-122"/>
                <a:ea typeface="微软雅黑 Light" pitchFamily="34" charset="-122"/>
              </a:rPr>
              <a:t>)</a:t>
            </a:r>
            <a:r>
              <a:rPr lang="zh-CN" altLang="en-US" sz="2000" b="1">
                <a:latin typeface="微软雅黑 Light" pitchFamily="34" charset="-122"/>
                <a:ea typeface="微软雅黑 Light" pitchFamily="34" charset="-122"/>
              </a:rPr>
              <a:t>文本定向消息协议</a:t>
            </a:r>
          </a:p>
          <a:p>
            <a:pPr lvl="1">
              <a:lnSpc>
                <a:spcPct val="200000"/>
              </a:lnSpc>
              <a:spcBef>
                <a:spcPct val="0"/>
              </a:spcBef>
              <a:buClr>
                <a:srgbClr val="FFC000"/>
              </a:buClr>
              <a:buFont typeface="Wingdings" pitchFamily="2" charset="2"/>
              <a:buChar char="ü"/>
            </a:pPr>
            <a:r>
              <a:rPr lang="en-US" altLang="zh-CN" sz="2000" b="1">
                <a:latin typeface="微软雅黑 Light" pitchFamily="34" charset="-122"/>
                <a:ea typeface="微软雅黑 Light" pitchFamily="34" charset="-122"/>
              </a:rPr>
              <a:t>STOMP</a:t>
            </a:r>
            <a:r>
              <a:rPr lang="zh-CN" altLang="en-US" sz="2000" b="1">
                <a:latin typeface="微软雅黑 Light" pitchFamily="34" charset="-122"/>
                <a:ea typeface="微软雅黑 Light" pitchFamily="34" charset="-122"/>
              </a:rPr>
              <a:t>协议的前身是</a:t>
            </a:r>
            <a:r>
              <a:rPr lang="en-US" altLang="zh-CN" sz="2000" b="1">
                <a:latin typeface="微软雅黑 Light" pitchFamily="34" charset="-122"/>
                <a:ea typeface="微软雅黑 Light" pitchFamily="34" charset="-122"/>
              </a:rPr>
              <a:t>TTMP</a:t>
            </a:r>
            <a:r>
              <a:rPr lang="zh-CN" altLang="en-US" sz="2000" b="1">
                <a:latin typeface="微软雅黑 Light" pitchFamily="34" charset="-122"/>
                <a:ea typeface="微软雅黑 Light" pitchFamily="34" charset="-122"/>
              </a:rPr>
              <a:t>协议（一个简单的基于文本的协议），专为消息中间件设计。是属于消息队列的一种协议</a:t>
            </a:r>
            <a:r>
              <a:rPr lang="en-US" altLang="zh-CN" sz="2000" b="1">
                <a:latin typeface="微软雅黑 Light" pitchFamily="34" charset="-122"/>
                <a:ea typeface="微软雅黑 Light" pitchFamily="34" charset="-122"/>
              </a:rPr>
              <a:t>, </a:t>
            </a:r>
            <a:r>
              <a:rPr lang="zh-CN" altLang="en-US" sz="2000" b="1">
                <a:latin typeface="微软雅黑 Light" pitchFamily="34" charset="-122"/>
                <a:ea typeface="微软雅黑 Light" pitchFamily="34" charset="-122"/>
              </a:rPr>
              <a:t>和</a:t>
            </a:r>
            <a:r>
              <a:rPr lang="en-US" altLang="zh-CN" sz="2000" b="1">
                <a:latin typeface="微软雅黑 Light" pitchFamily="34" charset="-122"/>
                <a:ea typeface="微软雅黑 Light" pitchFamily="34" charset="-122"/>
              </a:rPr>
              <a:t>AMQP, JMS</a:t>
            </a:r>
            <a:r>
              <a:rPr lang="zh-CN" altLang="en-US" sz="2000" b="1">
                <a:latin typeface="微软雅黑 Light" pitchFamily="34" charset="-122"/>
                <a:ea typeface="微软雅黑 Light" pitchFamily="34" charset="-122"/>
              </a:rPr>
              <a:t>平级</a:t>
            </a:r>
            <a:r>
              <a:rPr lang="en-US" altLang="zh-CN" sz="2000" b="1">
                <a:latin typeface="微软雅黑 Light" pitchFamily="34" charset="-122"/>
                <a:ea typeface="微软雅黑 Light" pitchFamily="34" charset="-122"/>
              </a:rPr>
              <a:t>. </a:t>
            </a:r>
            <a:r>
              <a:rPr lang="zh-CN" altLang="en-US" sz="2000" b="1">
                <a:latin typeface="微软雅黑 Light" pitchFamily="34" charset="-122"/>
                <a:ea typeface="微软雅黑 Light" pitchFamily="34" charset="-122"/>
              </a:rPr>
              <a:t>它的简单性恰巧可以用于定义</a:t>
            </a:r>
            <a:r>
              <a:rPr lang="en-US" altLang="zh-CN" sz="2000" b="1">
                <a:latin typeface="微软雅黑 Light" pitchFamily="34" charset="-122"/>
                <a:ea typeface="微软雅黑 Light" pitchFamily="34" charset="-122"/>
              </a:rPr>
              <a:t>websocket</a:t>
            </a:r>
            <a:r>
              <a:rPr lang="zh-CN" altLang="en-US" sz="2000" b="1">
                <a:latin typeface="微软雅黑 Light" pitchFamily="34" charset="-122"/>
                <a:ea typeface="微软雅黑 Light" pitchFamily="34" charset="-122"/>
              </a:rPr>
              <a:t>的消息体格式</a:t>
            </a:r>
            <a:r>
              <a:rPr lang="en-US" altLang="zh-CN" sz="2000" b="1">
                <a:latin typeface="微软雅黑 Light" pitchFamily="34" charset="-122"/>
                <a:ea typeface="微软雅黑 Light" pitchFamily="34" charset="-122"/>
              </a:rPr>
              <a:t>. STOMP</a:t>
            </a:r>
            <a:r>
              <a:rPr lang="zh-CN" altLang="en-US" sz="2000" b="1">
                <a:latin typeface="微软雅黑 Light" pitchFamily="34" charset="-122"/>
                <a:ea typeface="微软雅黑 Light" pitchFamily="34" charset="-122"/>
              </a:rPr>
              <a:t>协议很多</a:t>
            </a:r>
            <a:r>
              <a:rPr lang="en-US" altLang="zh-CN" sz="2000" b="1">
                <a:latin typeface="微软雅黑 Light" pitchFamily="34" charset="-122"/>
                <a:ea typeface="微软雅黑 Light" pitchFamily="34" charset="-122"/>
              </a:rPr>
              <a:t>MQ</a:t>
            </a:r>
            <a:r>
              <a:rPr lang="zh-CN" altLang="en-US" sz="2000" b="1">
                <a:latin typeface="微软雅黑 Light" pitchFamily="34" charset="-122"/>
                <a:ea typeface="微软雅黑 Light" pitchFamily="34" charset="-122"/>
              </a:rPr>
              <a:t>都已支持</a:t>
            </a:r>
            <a:r>
              <a:rPr lang="en-US" altLang="zh-CN" sz="2000" b="1">
                <a:latin typeface="微软雅黑 Light" pitchFamily="34" charset="-122"/>
                <a:ea typeface="微软雅黑 Light" pitchFamily="34" charset="-122"/>
              </a:rPr>
              <a:t>, </a:t>
            </a:r>
            <a:r>
              <a:rPr lang="zh-CN" altLang="en-US" sz="2000" b="1">
                <a:latin typeface="微软雅黑 Light" pitchFamily="34" charset="-122"/>
                <a:ea typeface="微软雅黑 Light" pitchFamily="34" charset="-122"/>
              </a:rPr>
              <a:t>比如</a:t>
            </a:r>
            <a:r>
              <a:rPr lang="en-US" altLang="zh-CN" sz="2000" b="1">
                <a:latin typeface="微软雅黑 Light" pitchFamily="34" charset="-122"/>
                <a:ea typeface="微软雅黑 Light" pitchFamily="34" charset="-122"/>
              </a:rPr>
              <a:t>RabbitMq, ActiveMq</a:t>
            </a:r>
            <a:r>
              <a:rPr lang="zh-CN" altLang="en-US" sz="2000" b="1">
                <a:latin typeface="微软雅黑 Light" pitchFamily="34" charset="-122"/>
                <a:ea typeface="微软雅黑 Light" pitchFamily="34" charset="-122"/>
              </a:rPr>
              <a:t>。</a:t>
            </a:r>
            <a:endParaRPr lang="en-US" altLang="zh-CN" sz="2000" b="1">
              <a:latin typeface="微软雅黑 Light" pitchFamily="34" charset="-122"/>
              <a:ea typeface="微软雅黑 Light" pitchFamily="34" charset="-122"/>
            </a:endParaRPr>
          </a:p>
          <a:p>
            <a:pPr lvl="1">
              <a:lnSpc>
                <a:spcPct val="200000"/>
              </a:lnSpc>
              <a:spcBef>
                <a:spcPct val="0"/>
              </a:spcBef>
              <a:buClr>
                <a:srgbClr val="FFC000"/>
              </a:buClr>
              <a:buFont typeface="Wingdings" pitchFamily="2" charset="2"/>
              <a:buChar char="ü"/>
            </a:pPr>
            <a:r>
              <a:rPr lang="zh-CN" altLang="en-US" sz="2000" b="1">
                <a:latin typeface="微软雅黑 Light" pitchFamily="34" charset="-122"/>
                <a:ea typeface="微软雅黑 Light" pitchFamily="34" charset="-122"/>
              </a:rPr>
              <a:t>生产者（发送消息）、消息代理、消费者（订阅然后收到消息）</a:t>
            </a:r>
            <a:endParaRPr lang="en-US" altLang="zh-CN" sz="2000" b="1">
              <a:latin typeface="微软雅黑 Light" pitchFamily="34" charset="-122"/>
              <a:ea typeface="微软雅黑 Light" pitchFamily="34" charset="-122"/>
            </a:endParaRPr>
          </a:p>
          <a:p>
            <a:pPr lvl="1">
              <a:lnSpc>
                <a:spcPct val="200000"/>
              </a:lnSpc>
              <a:spcBef>
                <a:spcPct val="0"/>
              </a:spcBef>
              <a:buClr>
                <a:srgbClr val="FFC000"/>
              </a:buClr>
              <a:buFont typeface="Wingdings" pitchFamily="2" charset="2"/>
              <a:buChar char="ü"/>
            </a:pPr>
            <a:r>
              <a:rPr lang="en-US" altLang="zh-CN" sz="2000" b="1">
                <a:latin typeface="微软雅黑 Light" pitchFamily="34" charset="-122"/>
                <a:ea typeface="微软雅黑 Light" pitchFamily="34" charset="-122"/>
              </a:rPr>
              <a:t>STOMP</a:t>
            </a:r>
            <a:r>
              <a:rPr lang="zh-CN" altLang="en-US" sz="2000" b="1">
                <a:latin typeface="微软雅黑 Light" pitchFamily="34" charset="-122"/>
                <a:ea typeface="微软雅黑 Light" pitchFamily="34" charset="-122"/>
              </a:rPr>
              <a:t>是基于帧的协议</a:t>
            </a: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6458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a:solidFill>
                  <a:srgbClr val="1D69A3"/>
                </a:solidFill>
                <a:latin typeface="微软雅黑" pitchFamily="34" charset="-122"/>
                <a:ea typeface="微软雅黑" pitchFamily="34" charset="-122"/>
              </a:rPr>
              <a:t>WebSocket</a:t>
            </a:r>
            <a:r>
              <a:rPr lang="zh-CN" altLang="en-US" sz="2667">
                <a:solidFill>
                  <a:srgbClr val="1D69A3"/>
                </a:solidFill>
                <a:latin typeface="微软雅黑" pitchFamily="34" charset="-122"/>
                <a:ea typeface="微软雅黑" pitchFamily="34" charset="-122"/>
              </a:rPr>
              <a:t>通信实现</a:t>
            </a:r>
          </a:p>
        </p:txBody>
      </p:sp>
      <p:sp>
        <p:nvSpPr>
          <p:cNvPr id="1026" name="AutoShape 2"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2" name="AutoShape 8"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4" name="AutoShape 10"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1029770" y="1207790"/>
            <a:ext cx="3485080" cy="2862322"/>
          </a:xfrm>
          <a:prstGeom prst="rect">
            <a:avLst/>
          </a:prstGeom>
          <a:noFill/>
        </p:spPr>
        <p:txBody>
          <a:bodyPr wrap="square" rtlCol="0">
            <a:spAutoFit/>
          </a:bodyPr>
          <a:lstStyle/>
          <a:p>
            <a:pPr>
              <a:lnSpc>
                <a:spcPct val="150000"/>
              </a:lnSpc>
            </a:pPr>
            <a:r>
              <a:rPr lang="en-US" altLang="zh-CN" sz="2400">
                <a:solidFill>
                  <a:srgbClr val="1D69A3"/>
                </a:solidFill>
                <a:latin typeface="微软雅黑" pitchFamily="34" charset="-122"/>
                <a:ea typeface="微软雅黑" pitchFamily="34" charset="-122"/>
              </a:rPr>
              <a:t>SpringBoot</a:t>
            </a:r>
          </a:p>
          <a:p>
            <a:pPr>
              <a:lnSpc>
                <a:spcPct val="150000"/>
              </a:lnSpc>
              <a:buFont typeface="Wingdings" pitchFamily="2" charset="2"/>
              <a:buChar char="p"/>
            </a:pPr>
            <a:r>
              <a:rPr lang="zh-CN" altLang="en-US" sz="2400">
                <a:latin typeface="微软雅黑" pitchFamily="34" charset="-122"/>
                <a:ea typeface="微软雅黑" pitchFamily="34" charset="-122"/>
              </a:rPr>
              <a:t>基于</a:t>
            </a:r>
            <a:r>
              <a:rPr lang="en-US" altLang="zh-CN" sz="2400">
                <a:latin typeface="微软雅黑" pitchFamily="34" charset="-122"/>
                <a:ea typeface="微软雅黑" pitchFamily="34" charset="-122"/>
              </a:rPr>
              <a:t>Stomp</a:t>
            </a:r>
            <a:r>
              <a:rPr lang="zh-CN" altLang="en-US" sz="2400">
                <a:latin typeface="微软雅黑" pitchFamily="34" charset="-122"/>
                <a:ea typeface="微软雅黑" pitchFamily="34" charset="-122"/>
              </a:rPr>
              <a:t>的</a:t>
            </a:r>
            <a:br>
              <a:rPr lang="en-US" altLang="zh-CN" sz="2400">
                <a:latin typeface="微软雅黑" pitchFamily="34" charset="-122"/>
                <a:ea typeface="微软雅黑" pitchFamily="34" charset="-122"/>
              </a:rPr>
            </a:b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聊天室</a:t>
            </a:r>
            <a:r>
              <a:rPr lang="en-US" altLang="zh-CN" sz="2400">
                <a:latin typeface="微软雅黑" pitchFamily="34" charset="-122"/>
                <a:ea typeface="微软雅黑" pitchFamily="34" charset="-122"/>
              </a:rPr>
              <a:t>/IM</a:t>
            </a:r>
            <a:r>
              <a:rPr lang="zh-CN" altLang="en-US" sz="2400">
                <a:latin typeface="微软雅黑" pitchFamily="34" charset="-122"/>
                <a:ea typeface="微软雅黑" pitchFamily="34" charset="-122"/>
              </a:rPr>
              <a:t>的实现</a:t>
            </a:r>
            <a:endParaRPr lang="en-US" altLang="zh-CN" sz="2400">
              <a:latin typeface="微软雅黑" pitchFamily="34" charset="-122"/>
              <a:ea typeface="微软雅黑" pitchFamily="34" charset="-122"/>
            </a:endParaRPr>
          </a:p>
          <a:p>
            <a:pPr>
              <a:lnSpc>
                <a:spcPct val="150000"/>
              </a:lnSpc>
              <a:buFont typeface="Wingdings" pitchFamily="2" charset="2"/>
              <a:buChar char="p"/>
            </a:pPr>
            <a:endParaRPr lang="en-US" altLang="zh-CN" sz="2400">
              <a:latin typeface="微软雅黑" pitchFamily="34" charset="-122"/>
              <a:ea typeface="微软雅黑" pitchFamily="34" charset="-122"/>
            </a:endParaRPr>
          </a:p>
          <a:p>
            <a:pPr>
              <a:lnSpc>
                <a:spcPct val="150000"/>
              </a:lnSpc>
              <a:buFont typeface="Wingdings" pitchFamily="2" charset="2"/>
              <a:buChar char="p"/>
            </a:pPr>
            <a:r>
              <a:rPr lang="zh-CN" altLang="en-US" sz="2400">
                <a:latin typeface="微软雅黑" pitchFamily="34" charset="-122"/>
                <a:ea typeface="微软雅黑" pitchFamily="34" charset="-122"/>
              </a:rPr>
              <a:t>和</a:t>
            </a:r>
            <a:r>
              <a:rPr lang="en-US" altLang="zh-CN" sz="2400">
                <a:latin typeface="微软雅黑" pitchFamily="34" charset="-122"/>
                <a:ea typeface="微软雅黑" pitchFamily="34" charset="-122"/>
              </a:rPr>
              <a:t>WebSocket</a:t>
            </a:r>
            <a:r>
              <a:rPr lang="zh-CN" altLang="en-US" sz="2400">
                <a:latin typeface="微软雅黑" pitchFamily="34" charset="-122"/>
                <a:ea typeface="微软雅黑" pitchFamily="34" charset="-122"/>
              </a:rPr>
              <a:t>的集成</a:t>
            </a:r>
          </a:p>
        </p:txBody>
      </p:sp>
      <p:sp>
        <p:nvSpPr>
          <p:cNvPr id="16" name="等腰三角形 2"/>
          <p:cNvSpPr/>
          <p:nvPr/>
        </p:nvSpPr>
        <p:spPr bwMode="auto">
          <a:xfrm rot="2747878">
            <a:off x="469490" y="1239543"/>
            <a:ext cx="538041" cy="590594"/>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lumMod val="75000"/>
            </a:schemeClr>
          </a:solidFill>
          <a:ln>
            <a:noFill/>
          </a:ln>
        </p:spPr>
        <p:txBody>
          <a:bodyPr wrap="none" anchor="ctr"/>
          <a:lstStyle/>
          <a:p>
            <a:pPr algn="ctr"/>
            <a:endParaRPr lang="zh-CN" altLang="en-US" sz="2000" kern="0">
              <a:solidFill>
                <a:srgbClr val="FFFFFF"/>
              </a:solidFill>
              <a:latin typeface="微软雅黑" pitchFamily="34" charset="-122"/>
              <a:ea typeface="微软雅黑" pitchFamily="34" charset="-122"/>
            </a:endParaRPr>
          </a:p>
        </p:txBody>
      </p:sp>
      <p:sp>
        <p:nvSpPr>
          <p:cNvPr id="18" name="TextBox 17"/>
          <p:cNvSpPr txBox="1"/>
          <p:nvPr/>
        </p:nvSpPr>
        <p:spPr>
          <a:xfrm>
            <a:off x="1182170" y="4522490"/>
            <a:ext cx="1275280" cy="646331"/>
          </a:xfrm>
          <a:prstGeom prst="rect">
            <a:avLst/>
          </a:prstGeom>
          <a:noFill/>
        </p:spPr>
        <p:txBody>
          <a:bodyPr wrap="square" rtlCol="0">
            <a:spAutoFit/>
          </a:bodyPr>
          <a:lstStyle/>
          <a:p>
            <a:pPr>
              <a:lnSpc>
                <a:spcPct val="150000"/>
              </a:lnSpc>
            </a:pPr>
            <a:r>
              <a:rPr lang="en-US" altLang="zh-CN" sz="2400">
                <a:latin typeface="微软雅黑" pitchFamily="34" charset="-122"/>
                <a:ea typeface="微软雅黑" pitchFamily="34" charset="-122"/>
              </a:rPr>
              <a:t>Netty</a:t>
            </a:r>
            <a:endParaRPr lang="zh-CN" altLang="en-US" sz="2400">
              <a:latin typeface="微软雅黑" pitchFamily="34" charset="-122"/>
              <a:ea typeface="微软雅黑" pitchFamily="34" charset="-122"/>
            </a:endParaRPr>
          </a:p>
        </p:txBody>
      </p:sp>
      <p:sp>
        <p:nvSpPr>
          <p:cNvPr id="20" name="等腰三角形 2"/>
          <p:cNvSpPr/>
          <p:nvPr/>
        </p:nvSpPr>
        <p:spPr bwMode="auto">
          <a:xfrm rot="2747878">
            <a:off x="446838" y="4542215"/>
            <a:ext cx="545244" cy="62417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3">
              <a:lumMod val="75000"/>
            </a:schemeClr>
          </a:solidFill>
          <a:ln>
            <a:noFill/>
          </a:ln>
        </p:spPr>
        <p:txBody>
          <a:bodyPr wrap="none" anchor="ctr"/>
          <a:lstStyle/>
          <a:p>
            <a:pPr algn="ctr"/>
            <a:endParaRPr lang="zh-CN" altLang="en-US" sz="2000" kern="0">
              <a:solidFill>
                <a:srgbClr val="FFFFFF"/>
              </a:solidFill>
              <a:latin typeface="微软雅黑" pitchFamily="34" charset="-122"/>
              <a:ea typeface="微软雅黑" pitchFamily="34" charset="-122"/>
            </a:endParaRPr>
          </a:p>
        </p:txBody>
      </p:sp>
      <p:sp>
        <p:nvSpPr>
          <p:cNvPr id="17" name="矩形 16"/>
          <p:cNvSpPr/>
          <p:nvPr/>
        </p:nvSpPr>
        <p:spPr>
          <a:xfrm>
            <a:off x="9001125" y="1609725"/>
            <a:ext cx="3019425" cy="402907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724901" y="1704974"/>
            <a:ext cx="533399" cy="2105026"/>
          </a:xfrm>
          <a:prstGeom prst="rect">
            <a:avLst/>
          </a:prstGeom>
          <a:solidFill>
            <a:schemeClr val="tx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t>Endpoint</a:t>
            </a:r>
            <a:endParaRPr lang="zh-CN" altLang="en-US"/>
          </a:p>
        </p:txBody>
      </p:sp>
      <p:sp>
        <p:nvSpPr>
          <p:cNvPr id="21" name="圆角矩形 20"/>
          <p:cNvSpPr/>
          <p:nvPr/>
        </p:nvSpPr>
        <p:spPr>
          <a:xfrm>
            <a:off x="9763125" y="3981450"/>
            <a:ext cx="196215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SimpleBroker</a:t>
            </a:r>
            <a:br>
              <a:rPr lang="en-US"/>
            </a:br>
            <a:endParaRPr lang="zh-CN" altLang="en-US"/>
          </a:p>
        </p:txBody>
      </p:sp>
      <p:sp>
        <p:nvSpPr>
          <p:cNvPr id="22" name="椭圆 21"/>
          <p:cNvSpPr/>
          <p:nvPr/>
        </p:nvSpPr>
        <p:spPr>
          <a:xfrm>
            <a:off x="10210800" y="4038600"/>
            <a:ext cx="933450" cy="4191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mass</a:t>
            </a:r>
            <a:endParaRPr lang="zh-CN" altLang="en-US">
              <a:solidFill>
                <a:schemeClr val="tx1"/>
              </a:solidFill>
            </a:endParaRPr>
          </a:p>
        </p:txBody>
      </p:sp>
      <p:sp>
        <p:nvSpPr>
          <p:cNvPr id="24" name="椭圆 23"/>
          <p:cNvSpPr/>
          <p:nvPr/>
        </p:nvSpPr>
        <p:spPr>
          <a:xfrm>
            <a:off x="10077450" y="4886325"/>
            <a:ext cx="1238250" cy="4191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queue</a:t>
            </a:r>
            <a:endParaRPr lang="zh-CN" altLang="en-US">
              <a:solidFill>
                <a:schemeClr val="tx1"/>
              </a:solidFill>
            </a:endParaRPr>
          </a:p>
        </p:txBody>
      </p:sp>
      <p:sp>
        <p:nvSpPr>
          <p:cNvPr id="25" name="矩形 24"/>
          <p:cNvSpPr/>
          <p:nvPr/>
        </p:nvSpPr>
        <p:spPr>
          <a:xfrm>
            <a:off x="5267325" y="1600199"/>
            <a:ext cx="1952625" cy="2505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浏览器</a:t>
            </a:r>
            <a:endParaRPr lang="en-US" altLang="zh-CN" b="1">
              <a:solidFill>
                <a:schemeClr val="tx1"/>
              </a:solidFill>
            </a:endParaRPr>
          </a:p>
          <a:p>
            <a:pPr algn="ctr"/>
            <a:endParaRPr lang="en-US" altLang="zh-CN" b="1">
              <a:solidFill>
                <a:schemeClr val="tx1"/>
              </a:solidFill>
            </a:endParaRPr>
          </a:p>
          <a:p>
            <a:pPr algn="ctr"/>
            <a:endParaRPr lang="en-US" altLang="zh-CN" b="1">
              <a:solidFill>
                <a:schemeClr val="tx1"/>
              </a:solidFill>
            </a:endParaRPr>
          </a:p>
          <a:p>
            <a:pPr algn="ctr"/>
            <a:endParaRPr lang="en-US" altLang="zh-CN" b="1">
              <a:solidFill>
                <a:schemeClr val="tx1"/>
              </a:solidFill>
            </a:endParaRPr>
          </a:p>
          <a:p>
            <a:pPr algn="ctr"/>
            <a:endParaRPr lang="en-US" altLang="zh-CN" b="1">
              <a:solidFill>
                <a:schemeClr val="tx1"/>
              </a:solidFill>
            </a:endParaRPr>
          </a:p>
          <a:p>
            <a:pPr algn="ctr"/>
            <a:endParaRPr lang="zh-CN" altLang="en-US">
              <a:solidFill>
                <a:schemeClr val="tx1"/>
              </a:solidFill>
            </a:endParaRPr>
          </a:p>
        </p:txBody>
      </p:sp>
      <p:sp>
        <p:nvSpPr>
          <p:cNvPr id="26" name="矩形 25"/>
          <p:cNvSpPr/>
          <p:nvPr/>
        </p:nvSpPr>
        <p:spPr>
          <a:xfrm>
            <a:off x="5276850" y="4286250"/>
            <a:ext cx="1952625" cy="6000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浏览器</a:t>
            </a:r>
            <a:endParaRPr lang="zh-CN" altLang="en-US"/>
          </a:p>
        </p:txBody>
      </p:sp>
      <p:sp>
        <p:nvSpPr>
          <p:cNvPr id="27" name="矩形 26"/>
          <p:cNvSpPr/>
          <p:nvPr/>
        </p:nvSpPr>
        <p:spPr>
          <a:xfrm>
            <a:off x="5276850" y="5038725"/>
            <a:ext cx="1952625"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浏览器</a:t>
            </a:r>
            <a:endParaRPr lang="zh-CN" altLang="en-US"/>
          </a:p>
        </p:txBody>
      </p:sp>
      <p:sp>
        <p:nvSpPr>
          <p:cNvPr id="30" name="右箭头 29"/>
          <p:cNvSpPr/>
          <p:nvPr/>
        </p:nvSpPr>
        <p:spPr>
          <a:xfrm>
            <a:off x="7286625" y="1743075"/>
            <a:ext cx="1400175" cy="209550"/>
          </a:xfrm>
          <a:prstGeom prst="rightArrow">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rgbClr val="C00000"/>
                </a:solidFill>
              </a:rPr>
              <a:t>1</a:t>
            </a:r>
            <a:r>
              <a:rPr lang="zh-CN" altLang="en-US" sz="1600" b="1">
                <a:solidFill>
                  <a:srgbClr val="C00000"/>
                </a:solidFill>
              </a:rPr>
              <a:t>、建立连接</a:t>
            </a:r>
          </a:p>
        </p:txBody>
      </p:sp>
      <p:sp>
        <p:nvSpPr>
          <p:cNvPr id="32" name="右箭头 31"/>
          <p:cNvSpPr/>
          <p:nvPr/>
        </p:nvSpPr>
        <p:spPr>
          <a:xfrm rot="1345403">
            <a:off x="7064030" y="3610275"/>
            <a:ext cx="3099797" cy="243363"/>
          </a:xfrm>
          <a:prstGeom prst="rightArrow">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C00000"/>
                </a:solidFill>
              </a:rPr>
              <a:t>2</a:t>
            </a:r>
            <a:r>
              <a:rPr lang="zh-CN" altLang="en-US">
                <a:solidFill>
                  <a:srgbClr val="C00000"/>
                </a:solidFill>
              </a:rPr>
              <a:t>、订阅</a:t>
            </a:r>
          </a:p>
        </p:txBody>
      </p:sp>
      <p:sp>
        <p:nvSpPr>
          <p:cNvPr id="34" name="右箭头 33"/>
          <p:cNvSpPr/>
          <p:nvPr/>
        </p:nvSpPr>
        <p:spPr>
          <a:xfrm>
            <a:off x="7286625" y="2066925"/>
            <a:ext cx="2476500" cy="228600"/>
          </a:xfrm>
          <a:prstGeom prst="rightArrow">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C00000"/>
                </a:solidFill>
              </a:rPr>
              <a:t>3</a:t>
            </a:r>
            <a:r>
              <a:rPr lang="zh-CN" altLang="en-US">
                <a:solidFill>
                  <a:srgbClr val="C00000"/>
                </a:solidFill>
              </a:rPr>
              <a:t>、发出请求</a:t>
            </a:r>
          </a:p>
        </p:txBody>
      </p:sp>
      <p:sp>
        <p:nvSpPr>
          <p:cNvPr id="35" name="矩形 34"/>
          <p:cNvSpPr/>
          <p:nvPr/>
        </p:nvSpPr>
        <p:spPr>
          <a:xfrm>
            <a:off x="9772650" y="1924050"/>
            <a:ext cx="20764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@MessageMapping</a:t>
            </a:r>
            <a:endParaRPr lang="zh-CN" altLang="en-US"/>
          </a:p>
        </p:txBody>
      </p:sp>
      <p:sp>
        <p:nvSpPr>
          <p:cNvPr id="36" name="下箭头 35"/>
          <p:cNvSpPr/>
          <p:nvPr/>
        </p:nvSpPr>
        <p:spPr>
          <a:xfrm>
            <a:off x="10496550" y="2600325"/>
            <a:ext cx="390525" cy="1257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处理结果</a:t>
            </a:r>
          </a:p>
        </p:txBody>
      </p:sp>
      <p:cxnSp>
        <p:nvCxnSpPr>
          <p:cNvPr id="38" name="直接箭头连接符 37"/>
          <p:cNvCxnSpPr/>
          <p:nvPr/>
        </p:nvCxnSpPr>
        <p:spPr>
          <a:xfrm rot="10800000" flipV="1">
            <a:off x="7286625" y="5391150"/>
            <a:ext cx="24003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753350" y="5438775"/>
            <a:ext cx="877163" cy="369332"/>
          </a:xfrm>
          <a:prstGeom prst="rect">
            <a:avLst/>
          </a:prstGeom>
          <a:noFill/>
        </p:spPr>
        <p:txBody>
          <a:bodyPr wrap="none" rtlCol="0">
            <a:spAutoFit/>
          </a:bodyPr>
          <a:lstStyle/>
          <a:p>
            <a:r>
              <a:rPr lang="zh-CN" altLang="en-US"/>
              <a:t>一对一</a:t>
            </a:r>
          </a:p>
        </p:txBody>
      </p:sp>
      <p:cxnSp>
        <p:nvCxnSpPr>
          <p:cNvPr id="41" name="直接箭头连接符 40"/>
          <p:cNvCxnSpPr/>
          <p:nvPr/>
        </p:nvCxnSpPr>
        <p:spPr>
          <a:xfrm rot="10800000" flipV="1">
            <a:off x="7286628" y="4686299"/>
            <a:ext cx="2390773" cy="45719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981950" y="4772025"/>
            <a:ext cx="646331" cy="369332"/>
          </a:xfrm>
          <a:prstGeom prst="rect">
            <a:avLst/>
          </a:prstGeom>
          <a:noFill/>
        </p:spPr>
        <p:txBody>
          <a:bodyPr wrap="none" rtlCol="0">
            <a:spAutoFit/>
          </a:bodyPr>
          <a:lstStyle/>
          <a:p>
            <a:r>
              <a:rPr lang="zh-CN" altLang="en-US"/>
              <a:t>广播</a:t>
            </a:r>
          </a:p>
        </p:txBody>
      </p:sp>
      <p:sp>
        <p:nvSpPr>
          <p:cNvPr id="54" name="圆角矩形 53"/>
          <p:cNvSpPr/>
          <p:nvPr/>
        </p:nvSpPr>
        <p:spPr>
          <a:xfrm>
            <a:off x="5381625" y="2514600"/>
            <a:ext cx="1762125" cy="86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solidFill>
              </a:rPr>
              <a:t>sockjs.min.js stomp.min.js</a:t>
            </a:r>
          </a:p>
          <a:p>
            <a:pPr algn="ctr"/>
            <a:r>
              <a:rPr lang="en-US" b="1">
                <a:solidFill>
                  <a:schemeClr val="bg2"/>
                </a:solidFill>
              </a:rPr>
              <a:t> jquery.js</a:t>
            </a:r>
            <a:endParaRPr lang="zh-CN" altLang="en-US">
              <a:solidFill>
                <a:schemeClr val="bg2"/>
              </a:solidFill>
            </a:endParaRPr>
          </a:p>
        </p:txBody>
      </p:sp>
      <p:cxnSp>
        <p:nvCxnSpPr>
          <p:cNvPr id="43" name="直接箭头连接符 42"/>
          <p:cNvCxnSpPr/>
          <p:nvPr/>
        </p:nvCxnSpPr>
        <p:spPr>
          <a:xfrm rot="10800000" flipV="1">
            <a:off x="7286626" y="4581524"/>
            <a:ext cx="2409825" cy="2857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020050" y="4419600"/>
            <a:ext cx="646331" cy="369332"/>
          </a:xfrm>
          <a:prstGeom prst="rect">
            <a:avLst/>
          </a:prstGeom>
          <a:noFill/>
        </p:spPr>
        <p:txBody>
          <a:bodyPr wrap="none" rtlCol="0">
            <a:spAutoFit/>
          </a:bodyPr>
          <a:lstStyle/>
          <a:p>
            <a:r>
              <a:rPr lang="zh-CN" altLang="en-US"/>
              <a:t>广播</a:t>
            </a:r>
          </a:p>
        </p:txBody>
      </p:sp>
      <p:cxnSp>
        <p:nvCxnSpPr>
          <p:cNvPr id="45" name="直接箭头连接符 44"/>
          <p:cNvCxnSpPr/>
          <p:nvPr/>
        </p:nvCxnSpPr>
        <p:spPr>
          <a:xfrm rot="10800000">
            <a:off x="7210428" y="3752850"/>
            <a:ext cx="2447923" cy="72390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81950" y="3895725"/>
            <a:ext cx="646331" cy="369332"/>
          </a:xfrm>
          <a:prstGeom prst="rect">
            <a:avLst/>
          </a:prstGeom>
          <a:noFill/>
        </p:spPr>
        <p:txBody>
          <a:bodyPr wrap="square" rtlCol="0">
            <a:spAutoFit/>
          </a:bodyPr>
          <a:lstStyle/>
          <a:p>
            <a:r>
              <a:rPr lang="zh-CN" altLang="en-US"/>
              <a:t>广播</a:t>
            </a: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540"/>
                            </p:stCondLst>
                            <p:childTnLst>
                              <p:par>
                                <p:cTn id="18" presetID="42"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childTnLst>
                          </p:cTn>
                        </p:par>
                        <p:par>
                          <p:cTn id="23" fill="hold">
                            <p:stCondLst>
                              <p:cond delay="2040"/>
                            </p:stCondLst>
                            <p:childTnLst>
                              <p:par>
                                <p:cTn id="24" presetID="42"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anim calcmode="lin" valueType="num">
                                      <p:cBhvr>
                                        <p:cTn id="27" dur="500" fill="hold"/>
                                        <p:tgtEl>
                                          <p:spTgt spid="18"/>
                                        </p:tgtEl>
                                        <p:attrNameLst>
                                          <p:attrName>ppt_x</p:attrName>
                                        </p:attrNameLst>
                                      </p:cBhvr>
                                      <p:tavLst>
                                        <p:tav tm="0">
                                          <p:val>
                                            <p:strVal val="#ppt_x"/>
                                          </p:val>
                                        </p:tav>
                                        <p:tav tm="100000">
                                          <p:val>
                                            <p:strVal val="#ppt_x"/>
                                          </p:val>
                                        </p:tav>
                                      </p:tavLst>
                                    </p:anim>
                                    <p:anim calcmode="lin" valueType="num">
                                      <p:cBhvr>
                                        <p:cTn id="28"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80" y="371042"/>
            <a:ext cx="4091012"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实战</a:t>
            </a:r>
            <a:r>
              <a:rPr lang="en-US" altLang="zh-CN" sz="2667">
                <a:solidFill>
                  <a:srgbClr val="1D69A3"/>
                </a:solidFill>
                <a:latin typeface="微软雅黑" pitchFamily="34" charset="-122"/>
                <a:ea typeface="微软雅黑" pitchFamily="34" charset="-122"/>
              </a:rPr>
              <a:t>-</a:t>
            </a:r>
            <a:r>
              <a:rPr lang="zh-CN" altLang="en-US" sz="2667">
                <a:solidFill>
                  <a:srgbClr val="1D69A3"/>
                </a:solidFill>
                <a:latin typeface="微软雅黑" pitchFamily="34" charset="-122"/>
                <a:ea typeface="微软雅黑" pitchFamily="34" charset="-122"/>
              </a:rPr>
              <a:t>实现自己的通信框架</a:t>
            </a:r>
          </a:p>
        </p:txBody>
      </p:sp>
      <p:sp>
        <p:nvSpPr>
          <p:cNvPr id="18" name="TextBox 17"/>
          <p:cNvSpPr txBox="1"/>
          <p:nvPr/>
        </p:nvSpPr>
        <p:spPr>
          <a:xfrm>
            <a:off x="2096569" y="1417340"/>
            <a:ext cx="9304855" cy="1754326"/>
          </a:xfrm>
          <a:prstGeom prst="rect">
            <a:avLst/>
          </a:prstGeom>
          <a:noFill/>
        </p:spPr>
        <p:txBody>
          <a:bodyPr wrap="square" rtlCol="0">
            <a:spAutoFit/>
          </a:bodyPr>
          <a:lstStyle/>
          <a:p>
            <a:pPr>
              <a:lnSpc>
                <a:spcPct val="150000"/>
              </a:lnSpc>
            </a:pPr>
            <a:r>
              <a:rPr lang="zh-CN" altLang="en-US">
                <a:latin typeface="微软雅黑" panose="020B0503020204020204" pitchFamily="34" charset="-122"/>
                <a:ea typeface="微软雅黑" panose="020B0503020204020204" pitchFamily="34" charset="-122"/>
              </a:rPr>
              <a:t>通信协议从广义上区分，可以分为公有协议和私有协议。由于私有协议的灵活性，它往往会在某个公司或者组织内部使用，按需定制，也因为如此，升级起来会非常方便，灵活性好。绝大多数的私有协议传输层都基于</a:t>
            </a:r>
            <a:r>
              <a:rPr lang="en-US" altLang="zh-CN">
                <a:latin typeface="微软雅黑" panose="020B0503020204020204" pitchFamily="34" charset="-122"/>
                <a:ea typeface="微软雅黑" panose="020B0503020204020204" pitchFamily="34" charset="-122"/>
              </a:rPr>
              <a:t>TCP/IP</a:t>
            </a:r>
            <a:r>
              <a:rPr lang="zh-CN" altLang="en-US">
                <a:latin typeface="微软雅黑" panose="020B0503020204020204" pitchFamily="34" charset="-122"/>
                <a:ea typeface="微软雅黑" panose="020B0503020204020204" pitchFamily="34" charset="-122"/>
              </a:rPr>
              <a:t>，所以利用</a:t>
            </a:r>
            <a:r>
              <a:rPr lang="en-US" altLang="zh-CN">
                <a:latin typeface="微软雅黑" panose="020B0503020204020204" pitchFamily="34" charset="-122"/>
                <a:ea typeface="微软雅黑" panose="020B0503020204020204" pitchFamily="34" charset="-122"/>
              </a:rPr>
              <a:t>Netty</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NIO TCP</a:t>
            </a:r>
            <a:r>
              <a:rPr lang="zh-CN" altLang="en-US">
                <a:latin typeface="微软雅黑" panose="020B0503020204020204" pitchFamily="34" charset="-122"/>
                <a:ea typeface="微软雅黑" panose="020B0503020204020204" pitchFamily="34" charset="-122"/>
              </a:rPr>
              <a:t>协议栈可以非常方便地进行私有协议的定制和开发。</a:t>
            </a:r>
          </a:p>
        </p:txBody>
      </p:sp>
      <p:cxnSp>
        <p:nvCxnSpPr>
          <p:cNvPr id="21" name="直接连接符 20"/>
          <p:cNvCxnSpPr/>
          <p:nvPr/>
        </p:nvCxnSpPr>
        <p:spPr bwMode="auto">
          <a:xfrm>
            <a:off x="1016450" y="3523105"/>
            <a:ext cx="4248472" cy="0"/>
          </a:xfrm>
          <a:prstGeom prst="line">
            <a:avLst/>
          </a:prstGeom>
          <a:ln w="9525">
            <a:solidFill>
              <a:schemeClr val="accent2"/>
            </a:solidFill>
            <a:prstDash val="dash"/>
            <a:headEnd type="oval" w="med" len="med"/>
            <a:tailEnd type="oval" w="med" len="med"/>
          </a:ln>
          <a:effectLst>
            <a:outerShdw blurRad="12700" dist="635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096568" y="3817640"/>
            <a:ext cx="9028631" cy="1754326"/>
          </a:xfrm>
          <a:prstGeom prst="rect">
            <a:avLst/>
          </a:prstGeom>
          <a:noFill/>
        </p:spPr>
        <p:txBody>
          <a:bodyPr wrap="square" rtlCol="0">
            <a:spAutoFit/>
          </a:bodyPr>
          <a:lstStyle/>
          <a:p>
            <a:pPr>
              <a:lnSpc>
                <a:spcPct val="150000"/>
              </a:lnSpc>
            </a:pPr>
            <a:r>
              <a:rPr lang="zh-CN" altLang="en-US">
                <a:latin typeface="微软雅黑" panose="020B0503020204020204" pitchFamily="34" charset="-122"/>
                <a:ea typeface="微软雅黑" panose="020B0503020204020204" pitchFamily="34" charset="-122"/>
              </a:rPr>
              <a:t>私有协议本质上是厂商内部发展和采用的标准，除非授权，其他厂商一般无权使用该协议。私有协议也称非标准协议，就是未经国际或国家标准化组织采纳或批准，由某个企业自己制订，协议实现细节不愿公开，只在企业自己生产的设备之间使用的协议。私有协议具有封闭性、垄断性、排他性等特点。</a:t>
            </a:r>
          </a:p>
        </p:txBody>
      </p:sp>
      <p:grpSp>
        <p:nvGrpSpPr>
          <p:cNvPr id="23" name="组合 22"/>
          <p:cNvGrpSpPr/>
          <p:nvPr/>
        </p:nvGrpSpPr>
        <p:grpSpPr>
          <a:xfrm>
            <a:off x="809740" y="1510690"/>
            <a:ext cx="1333073" cy="1152128"/>
            <a:chOff x="779103" y="1866166"/>
            <a:chExt cx="1333073" cy="1152128"/>
          </a:xfrm>
          <a:solidFill>
            <a:schemeClr val="accent1">
              <a:lumMod val="75000"/>
            </a:schemeClr>
          </a:solidFill>
        </p:grpSpPr>
        <p:sp>
          <p:nvSpPr>
            <p:cNvPr id="24" name="等腰三角形 2"/>
            <p:cNvSpPr/>
            <p:nvPr/>
          </p:nvSpPr>
          <p:spPr bwMode="auto">
            <a:xfrm rot="2747878">
              <a:off x="869576" y="1775693"/>
              <a:ext cx="1152128" cy="133307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pFill/>
            <a:ln>
              <a:noFill/>
            </a:ln>
          </p:spPr>
          <p:txBody>
            <a:bodyPr wrap="none" anchor="ctr"/>
            <a:lstStyle/>
            <a:p>
              <a:pPr algn="ctr"/>
              <a:endParaRPr lang="zh-CN" altLang="en-US" sz="2000" kern="0">
                <a:solidFill>
                  <a:srgbClr val="FFFFFF"/>
                </a:solidFill>
                <a:latin typeface="微软雅黑" pitchFamily="34" charset="-122"/>
                <a:ea typeface="微软雅黑" pitchFamily="34" charset="-122"/>
              </a:endParaRPr>
            </a:p>
          </p:txBody>
        </p:sp>
        <p:sp>
          <p:nvSpPr>
            <p:cNvPr id="25" name="TextBox 24"/>
            <p:cNvSpPr txBox="1"/>
            <p:nvPr/>
          </p:nvSpPr>
          <p:spPr>
            <a:xfrm>
              <a:off x="1057821" y="2242175"/>
              <a:ext cx="697627" cy="400110"/>
            </a:xfrm>
            <a:prstGeom prst="rect">
              <a:avLst/>
            </a:prstGeom>
            <a:grpFill/>
            <a:ln>
              <a:noFill/>
            </a:ln>
          </p:spPr>
          <p:txBody>
            <a:bodyPr wrap="none"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a:t>通信协议</a:t>
              </a:r>
            </a:p>
          </p:txBody>
        </p:sp>
      </p:grpSp>
      <p:grpSp>
        <p:nvGrpSpPr>
          <p:cNvPr id="27" name="组合 26"/>
          <p:cNvGrpSpPr/>
          <p:nvPr/>
        </p:nvGrpSpPr>
        <p:grpSpPr>
          <a:xfrm>
            <a:off x="809739" y="3910990"/>
            <a:ext cx="1333073" cy="1152128"/>
            <a:chOff x="779102" y="3694966"/>
            <a:chExt cx="1333073" cy="1152128"/>
          </a:xfrm>
          <a:solidFill>
            <a:schemeClr val="accent3">
              <a:lumMod val="50000"/>
            </a:schemeClr>
          </a:solidFill>
        </p:grpSpPr>
        <p:sp>
          <p:nvSpPr>
            <p:cNvPr id="28" name="等腰三角形 2"/>
            <p:cNvSpPr/>
            <p:nvPr/>
          </p:nvSpPr>
          <p:spPr bwMode="auto">
            <a:xfrm rot="3036074">
              <a:off x="869575" y="3604493"/>
              <a:ext cx="1152128" cy="133307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pFill/>
            <a:ln>
              <a:noFill/>
            </a:ln>
          </p:spPr>
          <p:txBody>
            <a:bodyPr wrap="none" anchor="ctr"/>
            <a:lstStyle/>
            <a:p>
              <a:pPr algn="ctr"/>
              <a:endParaRPr lang="zh-CN" altLang="en-US" sz="2000" kern="0">
                <a:solidFill>
                  <a:srgbClr val="FFFFFF"/>
                </a:solidFill>
                <a:latin typeface="微软雅黑" pitchFamily="34" charset="-122"/>
                <a:ea typeface="微软雅黑" pitchFamily="34" charset="-122"/>
              </a:endParaRPr>
            </a:p>
          </p:txBody>
        </p:sp>
        <p:sp>
          <p:nvSpPr>
            <p:cNvPr id="29" name="TextBox 28"/>
            <p:cNvSpPr txBox="1"/>
            <p:nvPr/>
          </p:nvSpPr>
          <p:spPr>
            <a:xfrm>
              <a:off x="1057821" y="4123089"/>
              <a:ext cx="697627" cy="400110"/>
            </a:xfrm>
            <a:prstGeom prst="rect">
              <a:avLst/>
            </a:prstGeom>
            <a:grpFill/>
            <a:ln>
              <a:noFill/>
            </a:ln>
          </p:spPr>
          <p:txBody>
            <a:bodyPr wrap="none"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a:t>私有协议</a:t>
              </a:r>
            </a:p>
          </p:txBody>
        </p:sp>
      </p:gr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470"/>
                            </p:stCondLst>
                            <p:childTnLst>
                              <p:par>
                                <p:cTn id="18" presetID="26"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290">
                                          <p:stCondLst>
                                            <p:cond delay="0"/>
                                          </p:stCondLst>
                                        </p:cTn>
                                        <p:tgtEl>
                                          <p:spTgt spid="23"/>
                                        </p:tgtEl>
                                      </p:cBhvr>
                                    </p:animEffect>
                                    <p:anim calcmode="lin" valueType="num">
                                      <p:cBhvr>
                                        <p:cTn id="21"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26" dur="13">
                                          <p:stCondLst>
                                            <p:cond delay="325"/>
                                          </p:stCondLst>
                                        </p:cTn>
                                        <p:tgtEl>
                                          <p:spTgt spid="23"/>
                                        </p:tgtEl>
                                      </p:cBhvr>
                                      <p:to x="100000" y="60000"/>
                                    </p:animScale>
                                    <p:animScale>
                                      <p:cBhvr>
                                        <p:cTn id="27" dur="83" decel="50000">
                                          <p:stCondLst>
                                            <p:cond delay="338"/>
                                          </p:stCondLst>
                                        </p:cTn>
                                        <p:tgtEl>
                                          <p:spTgt spid="23"/>
                                        </p:tgtEl>
                                      </p:cBhvr>
                                      <p:to x="100000" y="100000"/>
                                    </p:animScale>
                                    <p:animScale>
                                      <p:cBhvr>
                                        <p:cTn id="28" dur="13">
                                          <p:stCondLst>
                                            <p:cond delay="656"/>
                                          </p:stCondLst>
                                        </p:cTn>
                                        <p:tgtEl>
                                          <p:spTgt spid="23"/>
                                        </p:tgtEl>
                                      </p:cBhvr>
                                      <p:to x="100000" y="80000"/>
                                    </p:animScale>
                                    <p:animScale>
                                      <p:cBhvr>
                                        <p:cTn id="29" dur="83" decel="50000">
                                          <p:stCondLst>
                                            <p:cond delay="669"/>
                                          </p:stCondLst>
                                        </p:cTn>
                                        <p:tgtEl>
                                          <p:spTgt spid="23"/>
                                        </p:tgtEl>
                                      </p:cBhvr>
                                      <p:to x="100000" y="100000"/>
                                    </p:animScale>
                                    <p:animScale>
                                      <p:cBhvr>
                                        <p:cTn id="30" dur="13">
                                          <p:stCondLst>
                                            <p:cond delay="821"/>
                                          </p:stCondLst>
                                        </p:cTn>
                                        <p:tgtEl>
                                          <p:spTgt spid="23"/>
                                        </p:tgtEl>
                                      </p:cBhvr>
                                      <p:to x="100000" y="90000"/>
                                    </p:animScale>
                                    <p:animScale>
                                      <p:cBhvr>
                                        <p:cTn id="31" dur="83" decel="50000">
                                          <p:stCondLst>
                                            <p:cond delay="834"/>
                                          </p:stCondLst>
                                        </p:cTn>
                                        <p:tgtEl>
                                          <p:spTgt spid="23"/>
                                        </p:tgtEl>
                                      </p:cBhvr>
                                      <p:to x="100000" y="100000"/>
                                    </p:animScale>
                                    <p:animScale>
                                      <p:cBhvr>
                                        <p:cTn id="32" dur="13">
                                          <p:stCondLst>
                                            <p:cond delay="904"/>
                                          </p:stCondLst>
                                        </p:cTn>
                                        <p:tgtEl>
                                          <p:spTgt spid="23"/>
                                        </p:tgtEl>
                                      </p:cBhvr>
                                      <p:to x="100000" y="95000"/>
                                    </p:animScale>
                                    <p:animScale>
                                      <p:cBhvr>
                                        <p:cTn id="33" dur="83" decel="50000">
                                          <p:stCondLst>
                                            <p:cond delay="917"/>
                                          </p:stCondLst>
                                        </p:cTn>
                                        <p:tgtEl>
                                          <p:spTgt spid="23"/>
                                        </p:tgtEl>
                                      </p:cBhvr>
                                      <p:to x="100000" y="100000"/>
                                    </p:animScale>
                                  </p:childTnLst>
                                </p:cTn>
                              </p:par>
                              <p:par>
                                <p:cTn id="34" presetID="26"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down)">
                                      <p:cBhvr>
                                        <p:cTn id="36" dur="290">
                                          <p:stCondLst>
                                            <p:cond delay="0"/>
                                          </p:stCondLst>
                                        </p:cTn>
                                        <p:tgtEl>
                                          <p:spTgt spid="27"/>
                                        </p:tgtEl>
                                      </p:cBhvr>
                                    </p:animEffect>
                                    <p:anim calcmode="lin" valueType="num">
                                      <p:cBhvr>
                                        <p:cTn id="37"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42" dur="13">
                                          <p:stCondLst>
                                            <p:cond delay="325"/>
                                          </p:stCondLst>
                                        </p:cTn>
                                        <p:tgtEl>
                                          <p:spTgt spid="27"/>
                                        </p:tgtEl>
                                      </p:cBhvr>
                                      <p:to x="100000" y="60000"/>
                                    </p:animScale>
                                    <p:animScale>
                                      <p:cBhvr>
                                        <p:cTn id="43" dur="83" decel="50000">
                                          <p:stCondLst>
                                            <p:cond delay="338"/>
                                          </p:stCondLst>
                                        </p:cTn>
                                        <p:tgtEl>
                                          <p:spTgt spid="27"/>
                                        </p:tgtEl>
                                      </p:cBhvr>
                                      <p:to x="100000" y="100000"/>
                                    </p:animScale>
                                    <p:animScale>
                                      <p:cBhvr>
                                        <p:cTn id="44" dur="13">
                                          <p:stCondLst>
                                            <p:cond delay="656"/>
                                          </p:stCondLst>
                                        </p:cTn>
                                        <p:tgtEl>
                                          <p:spTgt spid="27"/>
                                        </p:tgtEl>
                                      </p:cBhvr>
                                      <p:to x="100000" y="80000"/>
                                    </p:animScale>
                                    <p:animScale>
                                      <p:cBhvr>
                                        <p:cTn id="45" dur="83" decel="50000">
                                          <p:stCondLst>
                                            <p:cond delay="669"/>
                                          </p:stCondLst>
                                        </p:cTn>
                                        <p:tgtEl>
                                          <p:spTgt spid="27"/>
                                        </p:tgtEl>
                                      </p:cBhvr>
                                      <p:to x="100000" y="100000"/>
                                    </p:animScale>
                                    <p:animScale>
                                      <p:cBhvr>
                                        <p:cTn id="46" dur="13">
                                          <p:stCondLst>
                                            <p:cond delay="821"/>
                                          </p:stCondLst>
                                        </p:cTn>
                                        <p:tgtEl>
                                          <p:spTgt spid="27"/>
                                        </p:tgtEl>
                                      </p:cBhvr>
                                      <p:to x="100000" y="90000"/>
                                    </p:animScale>
                                    <p:animScale>
                                      <p:cBhvr>
                                        <p:cTn id="47" dur="83" decel="50000">
                                          <p:stCondLst>
                                            <p:cond delay="834"/>
                                          </p:stCondLst>
                                        </p:cTn>
                                        <p:tgtEl>
                                          <p:spTgt spid="27"/>
                                        </p:tgtEl>
                                      </p:cBhvr>
                                      <p:to x="100000" y="100000"/>
                                    </p:animScale>
                                    <p:animScale>
                                      <p:cBhvr>
                                        <p:cTn id="48" dur="13">
                                          <p:stCondLst>
                                            <p:cond delay="904"/>
                                          </p:stCondLst>
                                        </p:cTn>
                                        <p:tgtEl>
                                          <p:spTgt spid="27"/>
                                        </p:tgtEl>
                                      </p:cBhvr>
                                      <p:to x="100000" y="95000"/>
                                    </p:animScale>
                                    <p:animScale>
                                      <p:cBhvr>
                                        <p:cTn id="49" dur="83" decel="50000">
                                          <p:stCondLst>
                                            <p:cond delay="917"/>
                                          </p:stCondLst>
                                        </p:cTn>
                                        <p:tgtEl>
                                          <p:spTgt spid="27"/>
                                        </p:tgtEl>
                                      </p:cBhvr>
                                      <p:to x="100000" y="100000"/>
                                    </p:animScale>
                                  </p:childTnLst>
                                </p:cTn>
                              </p:par>
                            </p:childTnLst>
                          </p:cTn>
                        </p:par>
                        <p:par>
                          <p:cTn id="50" fill="hold">
                            <p:stCondLst>
                              <p:cond delay="2470"/>
                            </p:stCondLst>
                            <p:childTnLst>
                              <p:par>
                                <p:cTn id="51" presetID="42"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anim calcmode="lin" valueType="num">
                                      <p:cBhvr>
                                        <p:cTn id="54" dur="500" fill="hold"/>
                                        <p:tgtEl>
                                          <p:spTgt spid="18"/>
                                        </p:tgtEl>
                                        <p:attrNameLst>
                                          <p:attrName>ppt_x</p:attrName>
                                        </p:attrNameLst>
                                      </p:cBhvr>
                                      <p:tavLst>
                                        <p:tav tm="0">
                                          <p:val>
                                            <p:strVal val="#ppt_x"/>
                                          </p:val>
                                        </p:tav>
                                        <p:tav tm="100000">
                                          <p:val>
                                            <p:strVal val="#ppt_x"/>
                                          </p:val>
                                        </p:tav>
                                      </p:tavLst>
                                    </p:anim>
                                    <p:anim calcmode="lin" valueType="num">
                                      <p:cBhvr>
                                        <p:cTn id="55" dur="500" fill="hold"/>
                                        <p:tgtEl>
                                          <p:spTgt spid="18"/>
                                        </p:tgtEl>
                                        <p:attrNameLst>
                                          <p:attrName>ppt_y</p:attrName>
                                        </p:attrNameLst>
                                      </p:cBhvr>
                                      <p:tavLst>
                                        <p:tav tm="0">
                                          <p:val>
                                            <p:strVal val="#ppt_y+.1"/>
                                          </p:val>
                                        </p:tav>
                                        <p:tav tm="100000">
                                          <p:val>
                                            <p:strVal val="#ppt_y"/>
                                          </p:val>
                                        </p:tav>
                                      </p:tavLst>
                                    </p:anim>
                                  </p:childTnLst>
                                </p:cTn>
                              </p:par>
                            </p:childTnLst>
                          </p:cTn>
                        </p:par>
                        <p:par>
                          <p:cTn id="56" fill="hold">
                            <p:stCondLst>
                              <p:cond delay="2970"/>
                            </p:stCondLst>
                            <p:childTnLst>
                              <p:par>
                                <p:cTn id="57" presetID="22" presetClass="entr" presetSubtype="8"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par>
                          <p:cTn id="60" fill="hold">
                            <p:stCondLst>
                              <p:cond delay="3470"/>
                            </p:stCondLst>
                            <p:childTnLst>
                              <p:par>
                                <p:cTn id="61" presetID="42"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anim calcmode="lin" valueType="num">
                                      <p:cBhvr>
                                        <p:cTn id="64" dur="500" fill="hold"/>
                                        <p:tgtEl>
                                          <p:spTgt spid="22"/>
                                        </p:tgtEl>
                                        <p:attrNameLst>
                                          <p:attrName>ppt_x</p:attrName>
                                        </p:attrNameLst>
                                      </p:cBhvr>
                                      <p:tavLst>
                                        <p:tav tm="0">
                                          <p:val>
                                            <p:strVal val="#ppt_x"/>
                                          </p:val>
                                        </p:tav>
                                        <p:tav tm="100000">
                                          <p:val>
                                            <p:strVal val="#ppt_x"/>
                                          </p:val>
                                        </p:tav>
                                      </p:tavLst>
                                    </p:anim>
                                    <p:anim calcmode="lin" valueType="num">
                                      <p:cBhvr>
                                        <p:cTn id="6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协议栈功能设计</a:t>
            </a:r>
          </a:p>
        </p:txBody>
      </p:sp>
      <p:sp>
        <p:nvSpPr>
          <p:cNvPr id="18" name="TextBox 6"/>
          <p:cNvSpPr txBox="1">
            <a:spLocks noChangeArrowheads="1"/>
          </p:cNvSpPr>
          <p:nvPr/>
        </p:nvSpPr>
        <p:spPr bwMode="auto">
          <a:xfrm>
            <a:off x="554877" y="1650703"/>
            <a:ext cx="6852660" cy="3208571"/>
          </a:xfrm>
          <a:prstGeom prst="rect">
            <a:avLst/>
          </a:prstGeom>
          <a:noFill/>
          <a:ln w="9525">
            <a:noFill/>
            <a:miter lim="800000"/>
            <a:headEnd/>
            <a:tailEnd/>
          </a:ln>
        </p:spPr>
        <p:txBody>
          <a:bodyPr wrap="square">
            <a:spAutoFit/>
          </a:bodyPr>
          <a:lstStyle/>
          <a:p>
            <a:pPr eaLnBrk="0" hangingPunct="0">
              <a:lnSpc>
                <a:spcPts val="2663"/>
              </a:lnSpc>
              <a:buBlip>
                <a:blip r:embed="rId4"/>
              </a:buBlip>
            </a:pPr>
            <a:r>
              <a:rPr lang="zh-CN" altLang="en-US" b="1"/>
              <a:t>  基于</a:t>
            </a:r>
            <a:r>
              <a:rPr lang="en-US" altLang="zh-CN" b="1"/>
              <a:t>Netty</a:t>
            </a:r>
            <a:r>
              <a:rPr lang="zh-CN" altLang="en-US" b="1"/>
              <a:t>的</a:t>
            </a:r>
            <a:r>
              <a:rPr lang="en-US" altLang="zh-CN" b="1"/>
              <a:t>NIO</a:t>
            </a:r>
            <a:r>
              <a:rPr lang="zh-CN" altLang="en-US" b="1"/>
              <a:t>通信框架，提供高性能的异步通信能力；</a:t>
            </a:r>
            <a:endParaRPr lang="en-US" altLang="zh-CN" b="1"/>
          </a:p>
          <a:p>
            <a:pPr eaLnBrk="0" hangingPunct="0">
              <a:lnSpc>
                <a:spcPts val="2663"/>
              </a:lnSpc>
              <a:buBlip>
                <a:blip r:embed="rId4"/>
              </a:buBlip>
            </a:pPr>
            <a:endParaRPr lang="zh-CN" altLang="en-US" b="1"/>
          </a:p>
          <a:p>
            <a:pPr eaLnBrk="0" hangingPunct="0">
              <a:lnSpc>
                <a:spcPts val="2663"/>
              </a:lnSpc>
              <a:buBlip>
                <a:blip r:embed="rId4"/>
              </a:buBlip>
            </a:pPr>
            <a:r>
              <a:rPr lang="zh-CN" altLang="en-US" b="1"/>
              <a:t>  提供消息的编解码框架，可以实现</a:t>
            </a:r>
            <a:r>
              <a:rPr lang="en-US" altLang="zh-CN" b="1"/>
              <a:t>POJO</a:t>
            </a:r>
            <a:r>
              <a:rPr lang="zh-CN" altLang="en-US" b="1"/>
              <a:t>的序列化和反序列化；</a:t>
            </a:r>
            <a:endParaRPr lang="en-US" altLang="zh-CN" b="1"/>
          </a:p>
          <a:p>
            <a:pPr eaLnBrk="0" hangingPunct="0">
              <a:lnSpc>
                <a:spcPts val="2663"/>
              </a:lnSpc>
              <a:buBlip>
                <a:blip r:embed="rId4"/>
              </a:buBlip>
            </a:pPr>
            <a:endParaRPr lang="zh-CN" altLang="en-US" b="1"/>
          </a:p>
          <a:p>
            <a:pPr eaLnBrk="0" hangingPunct="0">
              <a:lnSpc>
                <a:spcPts val="2663"/>
              </a:lnSpc>
              <a:buBlip>
                <a:blip r:embed="rId4"/>
              </a:buBlip>
            </a:pPr>
            <a:r>
              <a:rPr lang="zh-CN" altLang="en-US" b="1"/>
              <a:t>  提供基于</a:t>
            </a:r>
            <a:r>
              <a:rPr lang="en-US" altLang="zh-CN" b="1"/>
              <a:t>IP</a:t>
            </a:r>
            <a:r>
              <a:rPr lang="zh-CN" altLang="en-US" b="1"/>
              <a:t>地址的白名单接入认证机制；</a:t>
            </a:r>
            <a:endParaRPr lang="en-US" altLang="zh-CN" b="1"/>
          </a:p>
          <a:p>
            <a:pPr eaLnBrk="0" hangingPunct="0">
              <a:lnSpc>
                <a:spcPts val="2663"/>
              </a:lnSpc>
              <a:buBlip>
                <a:blip r:embed="rId4"/>
              </a:buBlip>
            </a:pPr>
            <a:endParaRPr lang="zh-CN" altLang="en-US" b="1"/>
          </a:p>
          <a:p>
            <a:pPr eaLnBrk="0" hangingPunct="0">
              <a:lnSpc>
                <a:spcPts val="2663"/>
              </a:lnSpc>
              <a:buBlip>
                <a:blip r:embed="rId4"/>
              </a:buBlip>
            </a:pPr>
            <a:r>
              <a:rPr lang="zh-CN" altLang="en-US" b="1"/>
              <a:t>  链路的有效性校验机制；</a:t>
            </a:r>
            <a:endParaRPr lang="en-US" altLang="zh-CN" b="1"/>
          </a:p>
          <a:p>
            <a:pPr eaLnBrk="0" hangingPunct="0">
              <a:lnSpc>
                <a:spcPts val="2663"/>
              </a:lnSpc>
              <a:buBlip>
                <a:blip r:embed="rId4"/>
              </a:buBlip>
            </a:pPr>
            <a:endParaRPr lang="zh-CN" altLang="en-US" b="1"/>
          </a:p>
          <a:p>
            <a:pPr eaLnBrk="0" hangingPunct="0">
              <a:lnSpc>
                <a:spcPts val="2663"/>
              </a:lnSpc>
              <a:buBlip>
                <a:blip r:embed="rId4"/>
              </a:buBlip>
            </a:pPr>
            <a:r>
              <a:rPr lang="zh-CN" altLang="en-US" b="1"/>
              <a:t>  链路的断连重连机制。</a:t>
            </a:r>
          </a:p>
        </p:txBody>
      </p:sp>
      <p:sp>
        <p:nvSpPr>
          <p:cNvPr id="10" name="TextBox 2"/>
          <p:cNvSpPr txBox="1">
            <a:spLocks noChangeArrowheads="1"/>
          </p:cNvSpPr>
          <p:nvPr/>
        </p:nvSpPr>
        <p:spPr bwMode="auto">
          <a:xfrm>
            <a:off x="395519" y="1102342"/>
            <a:ext cx="241776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solidFill>
                  <a:srgbClr val="FFC000"/>
                </a:solidFill>
                <a:ea typeface="微软雅黑" pitchFamily="34" charset="-122"/>
              </a:rPr>
              <a:t>功能描述</a:t>
            </a:r>
            <a:endParaRPr lang="zh-CN" altLang="en-US" sz="2400" b="1">
              <a:solidFill>
                <a:srgbClr val="FFC000"/>
              </a:solidFill>
            </a:endParaRPr>
          </a:p>
        </p:txBody>
      </p:sp>
      <p:sp>
        <p:nvSpPr>
          <p:cNvPr id="4" name="矩形 3">
            <a:extLst>
              <a:ext uri="{FF2B5EF4-FFF2-40B4-BE49-F238E27FC236}">
                <a16:creationId xmlns:a16="http://schemas.microsoft.com/office/drawing/2014/main" id="{21065A13-87E7-4430-A243-8D09072A7A7D}"/>
              </a:ext>
            </a:extLst>
          </p:cNvPr>
          <p:cNvSpPr/>
          <p:nvPr/>
        </p:nvSpPr>
        <p:spPr>
          <a:xfrm>
            <a:off x="5477163" y="2817460"/>
            <a:ext cx="1025236" cy="3759200"/>
          </a:xfrm>
          <a:prstGeom prst="rect">
            <a:avLst/>
          </a:prstGeom>
          <a:solidFill>
            <a:schemeClr val="accent1">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客户端</a:t>
            </a:r>
          </a:p>
        </p:txBody>
      </p:sp>
      <p:sp>
        <p:nvSpPr>
          <p:cNvPr id="5" name="矩形 4">
            <a:extLst>
              <a:ext uri="{FF2B5EF4-FFF2-40B4-BE49-F238E27FC236}">
                <a16:creationId xmlns:a16="http://schemas.microsoft.com/office/drawing/2014/main" id="{D7DAB55A-C6FC-4875-AF8D-04FDE10E161E}"/>
              </a:ext>
            </a:extLst>
          </p:cNvPr>
          <p:cNvSpPr/>
          <p:nvPr/>
        </p:nvSpPr>
        <p:spPr>
          <a:xfrm>
            <a:off x="10155381" y="2817460"/>
            <a:ext cx="1025236" cy="3759200"/>
          </a:xfrm>
          <a:prstGeom prst="rect">
            <a:avLst/>
          </a:prstGeom>
          <a:solidFill>
            <a:schemeClr val="accent4">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服务端</a:t>
            </a:r>
          </a:p>
        </p:txBody>
      </p:sp>
      <p:cxnSp>
        <p:nvCxnSpPr>
          <p:cNvPr id="7" name="直接箭头连接符 6">
            <a:extLst>
              <a:ext uri="{FF2B5EF4-FFF2-40B4-BE49-F238E27FC236}">
                <a16:creationId xmlns:a16="http://schemas.microsoft.com/office/drawing/2014/main" id="{C36ACAC8-C097-4847-95A1-15F068F39B8C}"/>
              </a:ext>
            </a:extLst>
          </p:cNvPr>
          <p:cNvCxnSpPr/>
          <p:nvPr/>
        </p:nvCxnSpPr>
        <p:spPr>
          <a:xfrm>
            <a:off x="6659418" y="3132835"/>
            <a:ext cx="32973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07F10B2-F6BE-47E8-83E8-A4829EA3E1A1}"/>
              </a:ext>
            </a:extLst>
          </p:cNvPr>
          <p:cNvCxnSpPr/>
          <p:nvPr/>
        </p:nvCxnSpPr>
        <p:spPr>
          <a:xfrm>
            <a:off x="6659418" y="4377206"/>
            <a:ext cx="32973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18">
            <a:extLst>
              <a:ext uri="{FF2B5EF4-FFF2-40B4-BE49-F238E27FC236}">
                <a16:creationId xmlns:a16="http://schemas.microsoft.com/office/drawing/2014/main" id="{181253B7-B9D4-4B8C-8081-5192692CE5AD}"/>
              </a:ext>
            </a:extLst>
          </p:cNvPr>
          <p:cNvSpPr txBox="1"/>
          <p:nvPr/>
        </p:nvSpPr>
        <p:spPr>
          <a:xfrm>
            <a:off x="7606118" y="2794281"/>
            <a:ext cx="137615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握手请求</a:t>
            </a:r>
          </a:p>
        </p:txBody>
      </p:sp>
      <p:sp>
        <p:nvSpPr>
          <p:cNvPr id="9" name="TextBox 18">
            <a:extLst>
              <a:ext uri="{FF2B5EF4-FFF2-40B4-BE49-F238E27FC236}">
                <a16:creationId xmlns:a16="http://schemas.microsoft.com/office/drawing/2014/main" id="{70020192-D143-4DBC-B1DD-123EFCD80DB2}"/>
              </a:ext>
            </a:extLst>
          </p:cNvPr>
          <p:cNvSpPr txBox="1"/>
          <p:nvPr/>
        </p:nvSpPr>
        <p:spPr>
          <a:xfrm>
            <a:off x="7640811" y="4038651"/>
            <a:ext cx="137615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业务数据</a:t>
            </a:r>
          </a:p>
        </p:txBody>
      </p:sp>
      <p:cxnSp>
        <p:nvCxnSpPr>
          <p:cNvPr id="22" name="直接箭头连接符 21">
            <a:extLst>
              <a:ext uri="{FF2B5EF4-FFF2-40B4-BE49-F238E27FC236}">
                <a16:creationId xmlns:a16="http://schemas.microsoft.com/office/drawing/2014/main" id="{C07358F7-FA22-4F0B-8FD5-4B86D08279CB}"/>
              </a:ext>
            </a:extLst>
          </p:cNvPr>
          <p:cNvCxnSpPr/>
          <p:nvPr/>
        </p:nvCxnSpPr>
        <p:spPr>
          <a:xfrm>
            <a:off x="6682481" y="4859275"/>
            <a:ext cx="32973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18">
            <a:extLst>
              <a:ext uri="{FF2B5EF4-FFF2-40B4-BE49-F238E27FC236}">
                <a16:creationId xmlns:a16="http://schemas.microsoft.com/office/drawing/2014/main" id="{F676CC98-4B23-45F6-8A82-865C1D030E26}"/>
              </a:ext>
            </a:extLst>
          </p:cNvPr>
          <p:cNvSpPr txBox="1"/>
          <p:nvPr/>
        </p:nvSpPr>
        <p:spPr>
          <a:xfrm>
            <a:off x="7663874" y="4520720"/>
            <a:ext cx="137615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心跳</a:t>
            </a:r>
          </a:p>
        </p:txBody>
      </p:sp>
      <p:cxnSp>
        <p:nvCxnSpPr>
          <p:cNvPr id="24" name="直接箭头连接符 23">
            <a:extLst>
              <a:ext uri="{FF2B5EF4-FFF2-40B4-BE49-F238E27FC236}">
                <a16:creationId xmlns:a16="http://schemas.microsoft.com/office/drawing/2014/main" id="{1A39F7E9-1D40-450A-9CE4-0027E7F3CBD0}"/>
              </a:ext>
            </a:extLst>
          </p:cNvPr>
          <p:cNvCxnSpPr>
            <a:cxnSpLocks/>
          </p:cNvCxnSpPr>
          <p:nvPr/>
        </p:nvCxnSpPr>
        <p:spPr>
          <a:xfrm flipH="1">
            <a:off x="6659418" y="3731491"/>
            <a:ext cx="3297383"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18">
            <a:extLst>
              <a:ext uri="{FF2B5EF4-FFF2-40B4-BE49-F238E27FC236}">
                <a16:creationId xmlns:a16="http://schemas.microsoft.com/office/drawing/2014/main" id="{C11CBAF8-599D-4BBD-A80A-430A6CAF6BA0}"/>
              </a:ext>
            </a:extLst>
          </p:cNvPr>
          <p:cNvSpPr txBox="1"/>
          <p:nvPr/>
        </p:nvSpPr>
        <p:spPr>
          <a:xfrm>
            <a:off x="7620030" y="3380107"/>
            <a:ext cx="137615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握手应答</a:t>
            </a:r>
          </a:p>
        </p:txBody>
      </p:sp>
      <p:cxnSp>
        <p:nvCxnSpPr>
          <p:cNvPr id="31" name="直接箭头连接符 30">
            <a:extLst>
              <a:ext uri="{FF2B5EF4-FFF2-40B4-BE49-F238E27FC236}">
                <a16:creationId xmlns:a16="http://schemas.microsoft.com/office/drawing/2014/main" id="{50F0EFA8-0A1B-4E88-AE56-3AEDB5DE38FF}"/>
              </a:ext>
            </a:extLst>
          </p:cNvPr>
          <p:cNvCxnSpPr>
            <a:cxnSpLocks/>
          </p:cNvCxnSpPr>
          <p:nvPr/>
        </p:nvCxnSpPr>
        <p:spPr>
          <a:xfrm flipH="1">
            <a:off x="6659417" y="5417127"/>
            <a:ext cx="3297383"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18">
            <a:extLst>
              <a:ext uri="{FF2B5EF4-FFF2-40B4-BE49-F238E27FC236}">
                <a16:creationId xmlns:a16="http://schemas.microsoft.com/office/drawing/2014/main" id="{A9ED04E3-446D-4F78-9927-231E37E2F2DE}"/>
              </a:ext>
            </a:extLst>
          </p:cNvPr>
          <p:cNvSpPr txBox="1"/>
          <p:nvPr/>
        </p:nvSpPr>
        <p:spPr>
          <a:xfrm>
            <a:off x="7661592" y="5078571"/>
            <a:ext cx="137615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心跳</a:t>
            </a:r>
          </a:p>
        </p:txBody>
      </p:sp>
      <p:cxnSp>
        <p:nvCxnSpPr>
          <p:cNvPr id="34" name="直接箭头连接符 33">
            <a:extLst>
              <a:ext uri="{FF2B5EF4-FFF2-40B4-BE49-F238E27FC236}">
                <a16:creationId xmlns:a16="http://schemas.microsoft.com/office/drawing/2014/main" id="{C94ECF31-291E-4FDD-A4F1-EEA36DB89314}"/>
              </a:ext>
            </a:extLst>
          </p:cNvPr>
          <p:cNvCxnSpPr>
            <a:cxnSpLocks/>
          </p:cNvCxnSpPr>
          <p:nvPr/>
        </p:nvCxnSpPr>
        <p:spPr>
          <a:xfrm flipH="1">
            <a:off x="6680198" y="6086764"/>
            <a:ext cx="3297383"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18">
            <a:extLst>
              <a:ext uri="{FF2B5EF4-FFF2-40B4-BE49-F238E27FC236}">
                <a16:creationId xmlns:a16="http://schemas.microsoft.com/office/drawing/2014/main" id="{063B7C0B-74F7-4369-9E23-E714C9854B94}"/>
              </a:ext>
            </a:extLst>
          </p:cNvPr>
          <p:cNvSpPr txBox="1"/>
          <p:nvPr/>
        </p:nvSpPr>
        <p:spPr>
          <a:xfrm>
            <a:off x="7588787" y="5716151"/>
            <a:ext cx="137615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业务数据</a:t>
            </a:r>
          </a:p>
        </p:txBody>
      </p:sp>
      <p:sp>
        <p:nvSpPr>
          <p:cNvPr id="38" name="文本框 37">
            <a:extLst>
              <a:ext uri="{FF2B5EF4-FFF2-40B4-BE49-F238E27FC236}">
                <a16:creationId xmlns:a16="http://schemas.microsoft.com/office/drawing/2014/main" id="{7AACE894-4D7D-4486-82D2-16C3A9E2FFBF}"/>
              </a:ext>
            </a:extLst>
          </p:cNvPr>
          <p:cNvSpPr txBox="1"/>
          <p:nvPr/>
        </p:nvSpPr>
        <p:spPr>
          <a:xfrm>
            <a:off x="3048000" y="3236594"/>
            <a:ext cx="6096000" cy="369332"/>
          </a:xfrm>
          <a:prstGeom prst="rect">
            <a:avLst/>
          </a:prstGeom>
          <a:noFill/>
        </p:spPr>
        <p:txBody>
          <a:bodyPr wrap="square">
            <a:spAutoFit/>
          </a:bodyPr>
          <a:lstStyle/>
          <a:p>
            <a:r>
              <a:rPr lang="zh-CN" altLang="en-US"/>
              <a:t> </a:t>
            </a:r>
          </a:p>
        </p:txBody>
      </p:sp>
      <p:pic>
        <p:nvPicPr>
          <p:cNvPr id="33" name="图片 32">
            <a:extLst>
              <a:ext uri="{FF2B5EF4-FFF2-40B4-BE49-F238E27FC236}">
                <a16:creationId xmlns:a16="http://schemas.microsoft.com/office/drawing/2014/main" id="{17A537C1-A1F3-4FBA-83D2-33DF4E3B2C31}"/>
              </a:ext>
            </a:extLst>
          </p:cNvPr>
          <p:cNvPicPr>
            <a:picLocks noChangeAspect="1"/>
          </p:cNvPicPr>
          <p:nvPr/>
        </p:nvPicPr>
        <p:blipFill>
          <a:blip r:embed="rId5"/>
          <a:stretch>
            <a:fillRect/>
          </a:stretch>
        </p:blipFill>
        <p:spPr>
          <a:xfrm>
            <a:off x="8332290" y="4465746"/>
            <a:ext cx="427317" cy="374502"/>
          </a:xfrm>
          <a:prstGeom prst="rect">
            <a:avLst/>
          </a:prstGeom>
        </p:spPr>
      </p:pic>
      <p:pic>
        <p:nvPicPr>
          <p:cNvPr id="37" name="图片 36">
            <a:extLst>
              <a:ext uri="{FF2B5EF4-FFF2-40B4-BE49-F238E27FC236}">
                <a16:creationId xmlns:a16="http://schemas.microsoft.com/office/drawing/2014/main" id="{BD548B1E-034B-4DF5-AF8D-4FB7B8181A0B}"/>
              </a:ext>
            </a:extLst>
          </p:cNvPr>
          <p:cNvPicPr>
            <a:picLocks noChangeAspect="1"/>
          </p:cNvPicPr>
          <p:nvPr/>
        </p:nvPicPr>
        <p:blipFill>
          <a:blip r:embed="rId5"/>
          <a:stretch>
            <a:fillRect/>
          </a:stretch>
        </p:blipFill>
        <p:spPr>
          <a:xfrm>
            <a:off x="7195632" y="5022921"/>
            <a:ext cx="423810" cy="371429"/>
          </a:xfrm>
          <a:prstGeom prst="rect">
            <a:avLst/>
          </a:prstGeom>
        </p:spPr>
      </p:pic>
      <p:pic>
        <p:nvPicPr>
          <p:cNvPr id="40" name="图片 39">
            <a:extLst>
              <a:ext uri="{FF2B5EF4-FFF2-40B4-BE49-F238E27FC236}">
                <a16:creationId xmlns:a16="http://schemas.microsoft.com/office/drawing/2014/main" id="{C19EAB70-24B5-40B2-B964-F01D5A0AF3B8}"/>
              </a:ext>
            </a:extLst>
          </p:cNvPr>
          <p:cNvPicPr>
            <a:picLocks noChangeAspect="1"/>
          </p:cNvPicPr>
          <p:nvPr/>
        </p:nvPicPr>
        <p:blipFill>
          <a:blip r:embed="rId6"/>
          <a:stretch>
            <a:fillRect/>
          </a:stretch>
        </p:blipFill>
        <p:spPr>
          <a:xfrm>
            <a:off x="8540779" y="2644458"/>
            <a:ext cx="476190" cy="438095"/>
          </a:xfrm>
          <a:prstGeom prst="rect">
            <a:avLst/>
          </a:prstGeom>
        </p:spPr>
      </p:pic>
      <p:pic>
        <p:nvPicPr>
          <p:cNvPr id="42" name="图片 41">
            <a:extLst>
              <a:ext uri="{FF2B5EF4-FFF2-40B4-BE49-F238E27FC236}">
                <a16:creationId xmlns:a16="http://schemas.microsoft.com/office/drawing/2014/main" id="{ABBD7238-D666-4617-A673-D06BFD56143E}"/>
              </a:ext>
            </a:extLst>
          </p:cNvPr>
          <p:cNvPicPr>
            <a:picLocks noChangeAspect="1"/>
          </p:cNvPicPr>
          <p:nvPr/>
        </p:nvPicPr>
        <p:blipFill>
          <a:blip r:embed="rId7"/>
          <a:stretch>
            <a:fillRect/>
          </a:stretch>
        </p:blipFill>
        <p:spPr>
          <a:xfrm>
            <a:off x="7245995" y="3322237"/>
            <a:ext cx="394816" cy="346471"/>
          </a:xfrm>
          <a:prstGeom prst="rect">
            <a:avLst/>
          </a:prstGeom>
        </p:spPr>
      </p:pic>
      <p:pic>
        <p:nvPicPr>
          <p:cNvPr id="44" name="图片 43">
            <a:extLst>
              <a:ext uri="{FF2B5EF4-FFF2-40B4-BE49-F238E27FC236}">
                <a16:creationId xmlns:a16="http://schemas.microsoft.com/office/drawing/2014/main" id="{82F0C437-4866-4140-B0D4-778D5F1610AE}"/>
              </a:ext>
            </a:extLst>
          </p:cNvPr>
          <p:cNvPicPr>
            <a:picLocks noChangeAspect="1"/>
          </p:cNvPicPr>
          <p:nvPr/>
        </p:nvPicPr>
        <p:blipFill>
          <a:blip r:embed="rId8"/>
          <a:stretch>
            <a:fillRect/>
          </a:stretch>
        </p:blipFill>
        <p:spPr>
          <a:xfrm>
            <a:off x="8628612" y="3883048"/>
            <a:ext cx="533333" cy="457143"/>
          </a:xfrm>
          <a:prstGeom prst="rect">
            <a:avLst/>
          </a:prstGeom>
        </p:spPr>
      </p:pic>
      <p:pic>
        <p:nvPicPr>
          <p:cNvPr id="46" name="图片 45">
            <a:extLst>
              <a:ext uri="{FF2B5EF4-FFF2-40B4-BE49-F238E27FC236}">
                <a16:creationId xmlns:a16="http://schemas.microsoft.com/office/drawing/2014/main" id="{CDAAC853-C393-4A0E-8DD5-B85D1D0B0FC0}"/>
              </a:ext>
            </a:extLst>
          </p:cNvPr>
          <p:cNvPicPr>
            <a:picLocks noChangeAspect="1"/>
          </p:cNvPicPr>
          <p:nvPr/>
        </p:nvPicPr>
        <p:blipFill>
          <a:blip r:embed="rId8"/>
          <a:stretch>
            <a:fillRect/>
          </a:stretch>
        </p:blipFill>
        <p:spPr>
          <a:xfrm>
            <a:off x="7105649" y="5597562"/>
            <a:ext cx="533333" cy="457143"/>
          </a:xfrm>
          <a:prstGeom prst="rect">
            <a:avLst/>
          </a:prstGeom>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1982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消息定义</a:t>
            </a:r>
          </a:p>
        </p:txBody>
      </p:sp>
      <p:sp>
        <p:nvSpPr>
          <p:cNvPr id="12" name="TextBox 2"/>
          <p:cNvSpPr txBox="1">
            <a:spLocks noChangeArrowheads="1"/>
          </p:cNvSpPr>
          <p:nvPr/>
        </p:nvSpPr>
        <p:spPr bwMode="auto">
          <a:xfrm>
            <a:off x="411161" y="1227138"/>
            <a:ext cx="767989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Netty</a:t>
            </a:r>
            <a:r>
              <a:rPr lang="zh-CN" altLang="en-US" sz="2400" b="1">
                <a:ea typeface="微软雅黑" pitchFamily="34" charset="-122"/>
              </a:rPr>
              <a:t>协议栈消息定义包含两部分：消息头、消息体</a:t>
            </a:r>
          </a:p>
        </p:txBody>
      </p:sp>
      <p:graphicFrame>
        <p:nvGraphicFramePr>
          <p:cNvPr id="14" name="表格 13"/>
          <p:cNvGraphicFramePr>
            <a:graphicFrameLocks noGrp="1"/>
          </p:cNvGraphicFramePr>
          <p:nvPr>
            <p:extLst>
              <p:ext uri="{D42A27DB-BD31-4B8C-83A1-F6EECF244321}">
                <p14:modId xmlns:p14="http://schemas.microsoft.com/office/powerpoint/2010/main" val="3326327235"/>
              </p:ext>
            </p:extLst>
          </p:nvPr>
        </p:nvGraphicFramePr>
        <p:xfrm>
          <a:off x="3447542" y="3416099"/>
          <a:ext cx="6491607" cy="3070859"/>
        </p:xfrm>
        <a:graphic>
          <a:graphicData uri="http://schemas.openxmlformats.org/drawingml/2006/table">
            <a:tbl>
              <a:tblPr/>
              <a:tblGrid>
                <a:gridCol w="1362950">
                  <a:extLst>
                    <a:ext uri="{9D8B030D-6E8A-4147-A177-3AD203B41FA5}">
                      <a16:colId xmlns:a16="http://schemas.microsoft.com/office/drawing/2014/main" val="20000"/>
                    </a:ext>
                  </a:extLst>
                </a:gridCol>
                <a:gridCol w="1709183">
                  <a:extLst>
                    <a:ext uri="{9D8B030D-6E8A-4147-A177-3AD203B41FA5}">
                      <a16:colId xmlns:a16="http://schemas.microsoft.com/office/drawing/2014/main" val="20001"/>
                    </a:ext>
                  </a:extLst>
                </a:gridCol>
                <a:gridCol w="1083904">
                  <a:extLst>
                    <a:ext uri="{9D8B030D-6E8A-4147-A177-3AD203B41FA5}">
                      <a16:colId xmlns:a16="http://schemas.microsoft.com/office/drawing/2014/main" val="20002"/>
                    </a:ext>
                  </a:extLst>
                </a:gridCol>
                <a:gridCol w="2335570">
                  <a:extLst>
                    <a:ext uri="{9D8B030D-6E8A-4147-A177-3AD203B41FA5}">
                      <a16:colId xmlns:a16="http://schemas.microsoft.com/office/drawing/2014/main" val="20003"/>
                    </a:ext>
                  </a:extLst>
                </a:gridCol>
              </a:tblGrid>
              <a:tr h="246765">
                <a:tc>
                  <a:txBody>
                    <a:bodyPr/>
                    <a:lstStyle/>
                    <a:p>
                      <a:pPr algn="just">
                        <a:spcAft>
                          <a:spcPts val="0"/>
                        </a:spcAft>
                      </a:pPr>
                      <a:r>
                        <a:rPr lang="zh-CN" sz="1200" b="1" kern="100">
                          <a:latin typeface="微软雅黑" pitchFamily="34" charset="-122"/>
                          <a:ea typeface="微软雅黑" pitchFamily="34" charset="-122"/>
                          <a:cs typeface="Arial"/>
                        </a:rPr>
                        <a:t>名称</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b="1" kern="100">
                          <a:latin typeface="微软雅黑" pitchFamily="34" charset="-122"/>
                          <a:ea typeface="微软雅黑" pitchFamily="34" charset="-122"/>
                          <a:cs typeface="Arial"/>
                        </a:rPr>
                        <a:t>类型</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b="1" kern="100">
                          <a:latin typeface="微软雅黑" pitchFamily="34" charset="-122"/>
                          <a:ea typeface="微软雅黑" pitchFamily="34" charset="-122"/>
                          <a:cs typeface="Arial"/>
                        </a:rPr>
                        <a:t>长度</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b="1" kern="100">
                          <a:latin typeface="微软雅黑" pitchFamily="34" charset="-122"/>
                          <a:ea typeface="微软雅黑" pitchFamily="34" charset="-122"/>
                          <a:cs typeface="Arial"/>
                        </a:rPr>
                        <a:t>描述</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6765">
                <a:tc>
                  <a:txBody>
                    <a:bodyPr/>
                    <a:lstStyle/>
                    <a:p>
                      <a:pPr algn="just">
                        <a:spcAft>
                          <a:spcPts val="0"/>
                        </a:spcAft>
                      </a:pPr>
                      <a:r>
                        <a:rPr lang="en-US" sz="1200" kern="100">
                          <a:latin typeface="微软雅黑 Light" pitchFamily="34" charset="-122"/>
                          <a:ea typeface="微软雅黑 Light" pitchFamily="34" charset="-122"/>
                          <a:cs typeface="Arial"/>
                        </a:rPr>
                        <a:t>crcCode</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Int</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32</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Netty</a:t>
                      </a:r>
                      <a:r>
                        <a:rPr lang="zh-CN" sz="1200" kern="100">
                          <a:latin typeface="微软雅黑 Light" pitchFamily="34" charset="-122"/>
                          <a:ea typeface="微软雅黑 Light" pitchFamily="34" charset="-122"/>
                          <a:cs typeface="Arial"/>
                        </a:rPr>
                        <a:t>消息校验码</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6765">
                <a:tc>
                  <a:txBody>
                    <a:bodyPr/>
                    <a:lstStyle/>
                    <a:p>
                      <a:pPr algn="just">
                        <a:spcAft>
                          <a:spcPts val="0"/>
                        </a:spcAft>
                      </a:pPr>
                      <a:r>
                        <a:rPr lang="en-US" sz="1200" kern="100">
                          <a:latin typeface="微软雅黑 Light" pitchFamily="34" charset="-122"/>
                          <a:ea typeface="微软雅黑 Light" pitchFamily="34" charset="-122"/>
                          <a:cs typeface="Arial"/>
                        </a:rPr>
                        <a:t>Length</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Int</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32</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kern="100">
                          <a:latin typeface="微软雅黑 Light" pitchFamily="34" charset="-122"/>
                          <a:ea typeface="微软雅黑 Light" pitchFamily="34" charset="-122"/>
                          <a:cs typeface="Arial"/>
                        </a:rPr>
                        <a:t>整个消息长度</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6765">
                <a:tc>
                  <a:txBody>
                    <a:bodyPr/>
                    <a:lstStyle/>
                    <a:p>
                      <a:pPr algn="just">
                        <a:spcAft>
                          <a:spcPts val="0"/>
                        </a:spcAft>
                      </a:pPr>
                      <a:r>
                        <a:rPr lang="en-US" sz="1200" kern="100">
                          <a:latin typeface="微软雅黑 Light" pitchFamily="34" charset="-122"/>
                          <a:ea typeface="微软雅黑 Light" pitchFamily="34" charset="-122"/>
                          <a:cs typeface="Arial"/>
                        </a:rPr>
                        <a:t>sessionID</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Long</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64</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kern="100">
                          <a:latin typeface="微软雅黑 Light" pitchFamily="34" charset="-122"/>
                          <a:ea typeface="微软雅黑 Light" pitchFamily="34" charset="-122"/>
                          <a:cs typeface="Arial"/>
                        </a:rPr>
                        <a:t>会话</a:t>
                      </a:r>
                      <a:r>
                        <a:rPr lang="en-US" sz="1200" kern="100">
                          <a:latin typeface="微软雅黑 Light" pitchFamily="34" charset="-122"/>
                          <a:ea typeface="微软雅黑 Light" pitchFamily="34" charset="-122"/>
                          <a:cs typeface="Arial"/>
                        </a:rPr>
                        <a:t>ID</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98339">
                <a:tc>
                  <a:txBody>
                    <a:bodyPr/>
                    <a:lstStyle/>
                    <a:p>
                      <a:pPr algn="just">
                        <a:spcAft>
                          <a:spcPts val="0"/>
                        </a:spcAft>
                      </a:pPr>
                      <a:r>
                        <a:rPr lang="en-US" sz="1200" kern="100">
                          <a:latin typeface="微软雅黑 Light" pitchFamily="34" charset="-122"/>
                          <a:ea typeface="微软雅黑 Light" pitchFamily="34" charset="-122"/>
                          <a:cs typeface="Arial"/>
                        </a:rPr>
                        <a:t>Type</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Byte</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8</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0:</a:t>
                      </a:r>
                      <a:r>
                        <a:rPr lang="zh-CN" sz="1200" kern="100">
                          <a:latin typeface="微软雅黑 Light" pitchFamily="34" charset="-122"/>
                          <a:ea typeface="微软雅黑 Light" pitchFamily="34" charset="-122"/>
                          <a:cs typeface="Arial"/>
                        </a:rPr>
                        <a:t>业务请求消息</a:t>
                      </a:r>
                    </a:p>
                    <a:p>
                      <a:pPr algn="just">
                        <a:spcAft>
                          <a:spcPts val="0"/>
                        </a:spcAft>
                      </a:pPr>
                      <a:r>
                        <a:rPr lang="en-US" sz="1200" kern="100">
                          <a:latin typeface="微软雅黑 Light" pitchFamily="34" charset="-122"/>
                          <a:ea typeface="微软雅黑 Light" pitchFamily="34" charset="-122"/>
                          <a:cs typeface="Arial"/>
                        </a:rPr>
                        <a:t>1</a:t>
                      </a:r>
                      <a:r>
                        <a:rPr lang="zh-CN" sz="1200" kern="100">
                          <a:latin typeface="微软雅黑 Light" pitchFamily="34" charset="-122"/>
                          <a:ea typeface="微软雅黑 Light" pitchFamily="34" charset="-122"/>
                          <a:cs typeface="Arial"/>
                        </a:rPr>
                        <a:t>：业务响应消息</a:t>
                      </a:r>
                    </a:p>
                    <a:p>
                      <a:pPr algn="just">
                        <a:spcAft>
                          <a:spcPts val="0"/>
                        </a:spcAft>
                      </a:pPr>
                      <a:r>
                        <a:rPr lang="en-US" sz="1200" kern="100">
                          <a:latin typeface="微软雅黑 Light" pitchFamily="34" charset="-122"/>
                          <a:ea typeface="微软雅黑 Light" pitchFamily="34" charset="-122"/>
                          <a:cs typeface="Arial"/>
                        </a:rPr>
                        <a:t>2</a:t>
                      </a:r>
                      <a:r>
                        <a:rPr lang="zh-CN" sz="1200" kern="100">
                          <a:latin typeface="微软雅黑 Light" pitchFamily="34" charset="-122"/>
                          <a:ea typeface="微软雅黑 Light" pitchFamily="34" charset="-122"/>
                          <a:cs typeface="Arial"/>
                        </a:rPr>
                        <a:t>：业务</a:t>
                      </a:r>
                      <a:r>
                        <a:rPr lang="en-US" sz="1200" kern="100">
                          <a:latin typeface="微软雅黑 Light" pitchFamily="34" charset="-122"/>
                          <a:ea typeface="微软雅黑 Light" pitchFamily="34" charset="-122"/>
                          <a:cs typeface="Arial"/>
                        </a:rPr>
                        <a:t>one way</a:t>
                      </a:r>
                      <a:r>
                        <a:rPr lang="zh-CN" sz="1200" kern="100">
                          <a:latin typeface="微软雅黑 Light" pitchFamily="34" charset="-122"/>
                          <a:ea typeface="微软雅黑 Light" pitchFamily="34" charset="-122"/>
                          <a:cs typeface="Arial"/>
                        </a:rPr>
                        <a:t>消息</a:t>
                      </a:r>
                    </a:p>
                    <a:p>
                      <a:pPr algn="just">
                        <a:spcAft>
                          <a:spcPts val="0"/>
                        </a:spcAft>
                      </a:pPr>
                      <a:r>
                        <a:rPr lang="en-US" sz="1200" kern="100">
                          <a:latin typeface="微软雅黑 Light" pitchFamily="34" charset="-122"/>
                          <a:ea typeface="微软雅黑 Light" pitchFamily="34" charset="-122"/>
                          <a:cs typeface="Arial"/>
                        </a:rPr>
                        <a:t>3</a:t>
                      </a:r>
                      <a:r>
                        <a:rPr lang="zh-CN" sz="1200" kern="100">
                          <a:latin typeface="微软雅黑 Light" pitchFamily="34" charset="-122"/>
                          <a:ea typeface="微软雅黑 Light" pitchFamily="34" charset="-122"/>
                          <a:cs typeface="Arial"/>
                        </a:rPr>
                        <a:t>握手请求消息</a:t>
                      </a:r>
                    </a:p>
                    <a:p>
                      <a:pPr algn="just">
                        <a:spcAft>
                          <a:spcPts val="0"/>
                        </a:spcAft>
                      </a:pPr>
                      <a:r>
                        <a:rPr lang="en-US" sz="1200" kern="100">
                          <a:latin typeface="微软雅黑 Light" pitchFamily="34" charset="-122"/>
                          <a:ea typeface="微软雅黑 Light" pitchFamily="34" charset="-122"/>
                          <a:cs typeface="Arial"/>
                        </a:rPr>
                        <a:t>4</a:t>
                      </a:r>
                      <a:r>
                        <a:rPr lang="zh-CN" sz="1200" kern="100">
                          <a:latin typeface="微软雅黑 Light" pitchFamily="34" charset="-122"/>
                          <a:ea typeface="微软雅黑 Light" pitchFamily="34" charset="-122"/>
                          <a:cs typeface="Arial"/>
                        </a:rPr>
                        <a:t>握手应答消息</a:t>
                      </a:r>
                    </a:p>
                    <a:p>
                      <a:pPr algn="just">
                        <a:spcAft>
                          <a:spcPts val="0"/>
                        </a:spcAft>
                      </a:pPr>
                      <a:r>
                        <a:rPr lang="en-US" sz="1200" kern="100">
                          <a:latin typeface="微软雅黑 Light" pitchFamily="34" charset="-122"/>
                          <a:ea typeface="微软雅黑 Light" pitchFamily="34" charset="-122"/>
                          <a:cs typeface="Arial"/>
                        </a:rPr>
                        <a:t>5</a:t>
                      </a:r>
                      <a:r>
                        <a:rPr lang="zh-CN" sz="1200" kern="100">
                          <a:latin typeface="微软雅黑 Light" pitchFamily="34" charset="-122"/>
                          <a:ea typeface="微软雅黑 Light" pitchFamily="34" charset="-122"/>
                          <a:cs typeface="Arial"/>
                        </a:rPr>
                        <a:t>：心跳请求消息</a:t>
                      </a:r>
                    </a:p>
                    <a:p>
                      <a:pPr algn="just">
                        <a:spcAft>
                          <a:spcPts val="0"/>
                        </a:spcAft>
                      </a:pPr>
                      <a:r>
                        <a:rPr lang="en-US" sz="1200" kern="100">
                          <a:latin typeface="微软雅黑 Light" pitchFamily="34" charset="-122"/>
                          <a:ea typeface="微软雅黑 Light" pitchFamily="34" charset="-122"/>
                          <a:cs typeface="Arial"/>
                        </a:rPr>
                        <a:t>6</a:t>
                      </a:r>
                      <a:r>
                        <a:rPr lang="zh-CN" sz="1200" kern="100">
                          <a:latin typeface="微软雅黑 Light" pitchFamily="34" charset="-122"/>
                          <a:ea typeface="微软雅黑 Light" pitchFamily="34" charset="-122"/>
                          <a:cs typeface="Arial"/>
                        </a:rPr>
                        <a:t>：心跳应答消息</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46765">
                <a:tc>
                  <a:txBody>
                    <a:bodyPr/>
                    <a:lstStyle/>
                    <a:p>
                      <a:pPr algn="just">
                        <a:spcAft>
                          <a:spcPts val="0"/>
                        </a:spcAft>
                      </a:pPr>
                      <a:r>
                        <a:rPr lang="en-US" sz="1200" kern="100">
                          <a:latin typeface="微软雅黑 Light" pitchFamily="34" charset="-122"/>
                          <a:ea typeface="微软雅黑 Light" pitchFamily="34" charset="-122"/>
                          <a:cs typeface="Arial"/>
                        </a:rPr>
                        <a:t>Priority</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Byte</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8</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kern="100">
                          <a:latin typeface="微软雅黑 Light" pitchFamily="34" charset="-122"/>
                          <a:ea typeface="微软雅黑 Light" pitchFamily="34" charset="-122"/>
                          <a:cs typeface="Arial"/>
                        </a:rPr>
                        <a:t>消息优先级：</a:t>
                      </a:r>
                      <a:r>
                        <a:rPr lang="en-US" sz="1200" kern="100">
                          <a:latin typeface="微软雅黑 Light" pitchFamily="34" charset="-122"/>
                          <a:ea typeface="微软雅黑 Light" pitchFamily="34" charset="-122"/>
                          <a:cs typeface="Arial"/>
                        </a:rPr>
                        <a:t>0~255</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38695">
                <a:tc>
                  <a:txBody>
                    <a:bodyPr/>
                    <a:lstStyle/>
                    <a:p>
                      <a:pPr algn="just">
                        <a:spcAft>
                          <a:spcPts val="0"/>
                        </a:spcAft>
                      </a:pPr>
                      <a:r>
                        <a:rPr lang="en-US" sz="1200" kern="100">
                          <a:latin typeface="微软雅黑 Light" pitchFamily="34" charset="-122"/>
                          <a:ea typeface="微软雅黑 Light" pitchFamily="34" charset="-122"/>
                          <a:cs typeface="Arial"/>
                        </a:rPr>
                        <a:t>Attachment</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sz="1200" kern="100">
                          <a:latin typeface="微软雅黑 Light" pitchFamily="34" charset="-122"/>
                          <a:ea typeface="微软雅黑 Light" pitchFamily="34" charset="-122"/>
                          <a:cs typeface="Arial"/>
                        </a:rPr>
                        <a:t>Map&lt;String,Object&gt;</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kern="100">
                          <a:latin typeface="微软雅黑 Light" pitchFamily="34" charset="-122"/>
                          <a:ea typeface="微软雅黑 Light" pitchFamily="34" charset="-122"/>
                          <a:cs typeface="Arial"/>
                        </a:rPr>
                        <a:t>变长</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kern="100">
                          <a:latin typeface="微软雅黑 Light" pitchFamily="34" charset="-122"/>
                          <a:ea typeface="微软雅黑 Light" pitchFamily="34" charset="-122"/>
                          <a:cs typeface="Arial"/>
                        </a:rPr>
                        <a:t>可选字段，由于推展消息头</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graphicFrame>
        <p:nvGraphicFramePr>
          <p:cNvPr id="4" name="表格 3">
            <a:extLst>
              <a:ext uri="{FF2B5EF4-FFF2-40B4-BE49-F238E27FC236}">
                <a16:creationId xmlns:a16="http://schemas.microsoft.com/office/drawing/2014/main" id="{38C01341-DF92-4494-9EE2-3610B87643A5}"/>
              </a:ext>
            </a:extLst>
          </p:cNvPr>
          <p:cNvGraphicFramePr>
            <a:graphicFrameLocks noGrp="1"/>
          </p:cNvGraphicFramePr>
          <p:nvPr>
            <p:extLst>
              <p:ext uri="{D42A27DB-BD31-4B8C-83A1-F6EECF244321}">
                <p14:modId xmlns:p14="http://schemas.microsoft.com/office/powerpoint/2010/main" val="203944135"/>
              </p:ext>
            </p:extLst>
          </p:nvPr>
        </p:nvGraphicFramePr>
        <p:xfrm>
          <a:off x="3447543" y="2116859"/>
          <a:ext cx="6491607" cy="740295"/>
        </p:xfrm>
        <a:graphic>
          <a:graphicData uri="http://schemas.openxmlformats.org/drawingml/2006/table">
            <a:tbl>
              <a:tblPr/>
              <a:tblGrid>
                <a:gridCol w="1362950">
                  <a:extLst>
                    <a:ext uri="{9D8B030D-6E8A-4147-A177-3AD203B41FA5}">
                      <a16:colId xmlns:a16="http://schemas.microsoft.com/office/drawing/2014/main" val="20000"/>
                    </a:ext>
                  </a:extLst>
                </a:gridCol>
                <a:gridCol w="1709183">
                  <a:extLst>
                    <a:ext uri="{9D8B030D-6E8A-4147-A177-3AD203B41FA5}">
                      <a16:colId xmlns:a16="http://schemas.microsoft.com/office/drawing/2014/main" val="20001"/>
                    </a:ext>
                  </a:extLst>
                </a:gridCol>
                <a:gridCol w="1083904">
                  <a:extLst>
                    <a:ext uri="{9D8B030D-6E8A-4147-A177-3AD203B41FA5}">
                      <a16:colId xmlns:a16="http://schemas.microsoft.com/office/drawing/2014/main" val="20002"/>
                    </a:ext>
                  </a:extLst>
                </a:gridCol>
                <a:gridCol w="2335570">
                  <a:extLst>
                    <a:ext uri="{9D8B030D-6E8A-4147-A177-3AD203B41FA5}">
                      <a16:colId xmlns:a16="http://schemas.microsoft.com/office/drawing/2014/main" val="20003"/>
                    </a:ext>
                  </a:extLst>
                </a:gridCol>
              </a:tblGrid>
              <a:tr h="246765">
                <a:tc>
                  <a:txBody>
                    <a:bodyPr/>
                    <a:lstStyle/>
                    <a:p>
                      <a:pPr algn="just">
                        <a:spcAft>
                          <a:spcPts val="0"/>
                        </a:spcAft>
                      </a:pPr>
                      <a:r>
                        <a:rPr lang="zh-CN" sz="1200" b="1" kern="100">
                          <a:latin typeface="微软雅黑" pitchFamily="34" charset="-122"/>
                          <a:ea typeface="微软雅黑" pitchFamily="34" charset="-122"/>
                          <a:cs typeface="Arial"/>
                        </a:rPr>
                        <a:t>名称</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b="1" kern="100">
                          <a:latin typeface="微软雅黑" pitchFamily="34" charset="-122"/>
                          <a:ea typeface="微软雅黑" pitchFamily="34" charset="-122"/>
                          <a:cs typeface="Arial"/>
                        </a:rPr>
                        <a:t>类型</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b="1" kern="100">
                          <a:latin typeface="微软雅黑" pitchFamily="34" charset="-122"/>
                          <a:ea typeface="微软雅黑" pitchFamily="34" charset="-122"/>
                          <a:cs typeface="Arial"/>
                        </a:rPr>
                        <a:t>长度</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sz="1200" b="1" kern="100">
                          <a:latin typeface="微软雅黑" pitchFamily="34" charset="-122"/>
                          <a:ea typeface="微软雅黑" pitchFamily="34" charset="-122"/>
                          <a:cs typeface="Arial"/>
                        </a:rPr>
                        <a:t>描述</a:t>
                      </a: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6765">
                <a:tc>
                  <a:txBody>
                    <a:bodyPr/>
                    <a:lstStyle/>
                    <a:p>
                      <a:pPr algn="just">
                        <a:spcAft>
                          <a:spcPts val="0"/>
                        </a:spcAft>
                      </a:pPr>
                      <a:r>
                        <a:rPr lang="en-US" sz="1200" kern="100">
                          <a:latin typeface="微软雅黑 Light" pitchFamily="34" charset="-122"/>
                          <a:ea typeface="微软雅黑 Light" pitchFamily="34" charset="-122"/>
                          <a:cs typeface="Arial"/>
                        </a:rPr>
                        <a:t>header</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altLang="zh-CN" sz="1200" kern="100">
                          <a:latin typeface="微软雅黑 Light" pitchFamily="34" charset="-122"/>
                          <a:ea typeface="微软雅黑 Light" pitchFamily="34" charset="-122"/>
                          <a:cs typeface="Arial"/>
                        </a:rPr>
                        <a:t>Header</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altLang="en-US" sz="1200" kern="100">
                          <a:latin typeface="微软雅黑 Light" pitchFamily="34" charset="-122"/>
                          <a:ea typeface="微软雅黑 Light" pitchFamily="34" charset="-122"/>
                          <a:cs typeface="Arial"/>
                        </a:rPr>
                        <a:t>变长</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altLang="en-US" sz="1200" kern="100">
                          <a:latin typeface="微软雅黑 Light" pitchFamily="34" charset="-122"/>
                          <a:ea typeface="微软雅黑 Light" pitchFamily="34" charset="-122"/>
                          <a:cs typeface="Arial"/>
                        </a:rPr>
                        <a:t>消息头定义</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6765">
                <a:tc>
                  <a:txBody>
                    <a:bodyPr/>
                    <a:lstStyle/>
                    <a:p>
                      <a:pPr algn="just">
                        <a:spcAft>
                          <a:spcPts val="0"/>
                        </a:spcAft>
                      </a:pPr>
                      <a:r>
                        <a:rPr lang="en-US" sz="1200" kern="100">
                          <a:latin typeface="微软雅黑 Light" pitchFamily="34" charset="-122"/>
                          <a:ea typeface="微软雅黑 Light" pitchFamily="34" charset="-122"/>
                          <a:cs typeface="Arial"/>
                        </a:rPr>
                        <a:t>body</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en-US" altLang="zh-CN" sz="1200" kern="100">
                          <a:latin typeface="微软雅黑 Light" pitchFamily="34" charset="-122"/>
                          <a:ea typeface="微软雅黑 Light" pitchFamily="34" charset="-122"/>
                          <a:cs typeface="Arial"/>
                        </a:rPr>
                        <a:t>Object</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altLang="en-US" sz="1200" kern="100">
                          <a:latin typeface="微软雅黑 Light" pitchFamily="34" charset="-122"/>
                          <a:ea typeface="微软雅黑 Light" pitchFamily="34" charset="-122"/>
                          <a:cs typeface="Arial"/>
                        </a:rPr>
                        <a:t>变长</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just">
                        <a:spcAft>
                          <a:spcPts val="0"/>
                        </a:spcAft>
                      </a:pPr>
                      <a:r>
                        <a:rPr lang="zh-CN" altLang="en-US" sz="1200" kern="100">
                          <a:latin typeface="微软雅黑 Light" pitchFamily="34" charset="-122"/>
                          <a:ea typeface="微软雅黑 Light" pitchFamily="34" charset="-122"/>
                          <a:cs typeface="Arial"/>
                        </a:rPr>
                        <a:t>消息的内容</a:t>
                      </a:r>
                      <a:endParaRPr lang="zh-CN" sz="1200" kern="100">
                        <a:latin typeface="微软雅黑 Light" pitchFamily="34" charset="-122"/>
                        <a:ea typeface="微软雅黑 Light" pitchFamily="34" charset="-122"/>
                        <a:cs typeface="Arial"/>
                      </a:endParaRPr>
                    </a:p>
                  </a:txBody>
                  <a:tcPr marL="22860" marR="22860" marT="22860" marB="2286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16" name="文本框 15">
            <a:extLst>
              <a:ext uri="{FF2B5EF4-FFF2-40B4-BE49-F238E27FC236}">
                <a16:creationId xmlns:a16="http://schemas.microsoft.com/office/drawing/2014/main" id="{A0B60342-823A-4ECA-9567-3E4EE44D5429}"/>
              </a:ext>
            </a:extLst>
          </p:cNvPr>
          <p:cNvSpPr txBox="1"/>
          <p:nvPr/>
        </p:nvSpPr>
        <p:spPr>
          <a:xfrm>
            <a:off x="1884218" y="2188891"/>
            <a:ext cx="1468582" cy="369332"/>
          </a:xfrm>
          <a:prstGeom prst="rect">
            <a:avLst/>
          </a:prstGeom>
          <a:noFill/>
        </p:spPr>
        <p:txBody>
          <a:bodyPr wrap="square">
            <a:spAutoFit/>
          </a:bodyPr>
          <a:lstStyle/>
          <a:p>
            <a:r>
              <a:rPr lang="zh-CN" altLang="en-US" sz="1800" b="1">
                <a:ea typeface="微软雅黑" pitchFamily="34" charset="-122"/>
              </a:rPr>
              <a:t>消息结构</a:t>
            </a:r>
            <a:endParaRPr lang="zh-CN" altLang="en-US"/>
          </a:p>
        </p:txBody>
      </p:sp>
      <p:sp>
        <p:nvSpPr>
          <p:cNvPr id="6" name="文本框 5">
            <a:extLst>
              <a:ext uri="{FF2B5EF4-FFF2-40B4-BE49-F238E27FC236}">
                <a16:creationId xmlns:a16="http://schemas.microsoft.com/office/drawing/2014/main" id="{7512D5AD-0926-48AB-98E3-CFDB5353E4A8}"/>
              </a:ext>
            </a:extLst>
          </p:cNvPr>
          <p:cNvSpPr txBox="1"/>
          <p:nvPr/>
        </p:nvSpPr>
        <p:spPr>
          <a:xfrm>
            <a:off x="1884218" y="3560491"/>
            <a:ext cx="1468582" cy="369332"/>
          </a:xfrm>
          <a:prstGeom prst="rect">
            <a:avLst/>
          </a:prstGeom>
          <a:noFill/>
        </p:spPr>
        <p:txBody>
          <a:bodyPr wrap="square">
            <a:spAutoFit/>
          </a:bodyPr>
          <a:lstStyle/>
          <a:p>
            <a:r>
              <a:rPr lang="zh-CN" altLang="en-US" sz="1800" b="1">
                <a:ea typeface="微软雅黑" pitchFamily="34" charset="-122"/>
              </a:rPr>
              <a:t>消息头结构</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490294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其他</a:t>
            </a:r>
          </a:p>
        </p:txBody>
      </p:sp>
      <p:sp>
        <p:nvSpPr>
          <p:cNvPr id="12" name="TextBox 2"/>
          <p:cNvSpPr txBox="1">
            <a:spLocks noChangeArrowheads="1"/>
          </p:cNvSpPr>
          <p:nvPr/>
        </p:nvSpPr>
        <p:spPr bwMode="auto">
          <a:xfrm>
            <a:off x="411163" y="1227138"/>
            <a:ext cx="2948243" cy="461665"/>
          </a:xfrm>
          <a:prstGeom prst="rect">
            <a:avLst/>
          </a:prstGeom>
          <a:noFill/>
          <a:ln w="9525">
            <a:noFill/>
            <a:miter lim="800000"/>
            <a:headEnd/>
            <a:tailEnd/>
          </a:ln>
        </p:spPr>
        <p:txBody>
          <a:bodyPr wrap="none">
            <a:spAutoFit/>
          </a:bodyPr>
          <a:lstStyle/>
          <a:p>
            <a:pPr marL="285750" indent="-285750" eaLnBrk="0" hangingPunct="0">
              <a:buClr>
                <a:srgbClr val="FFC000"/>
              </a:buClr>
              <a:buFont typeface="Wingdings" pitchFamily="2" charset="2"/>
              <a:buChar char="n"/>
            </a:pPr>
            <a:r>
              <a:rPr lang="zh-CN" altLang="en-US" sz="2400" b="1">
                <a:solidFill>
                  <a:srgbClr val="FFC000"/>
                </a:solidFill>
              </a:rPr>
              <a:t>链路的建立和关闭</a:t>
            </a:r>
          </a:p>
        </p:txBody>
      </p:sp>
      <p:sp>
        <p:nvSpPr>
          <p:cNvPr id="14" name="TextBox 2"/>
          <p:cNvSpPr txBox="1">
            <a:spLocks noChangeArrowheads="1"/>
          </p:cNvSpPr>
          <p:nvPr/>
        </p:nvSpPr>
        <p:spPr bwMode="auto">
          <a:xfrm>
            <a:off x="411163" y="2122488"/>
            <a:ext cx="1401346" cy="461665"/>
          </a:xfrm>
          <a:prstGeom prst="rect">
            <a:avLst/>
          </a:prstGeom>
          <a:noFill/>
          <a:ln w="9525">
            <a:noFill/>
            <a:miter lim="800000"/>
            <a:headEnd/>
            <a:tailEnd/>
          </a:ln>
        </p:spPr>
        <p:txBody>
          <a:bodyPr wrap="none">
            <a:spAutoFit/>
          </a:bodyPr>
          <a:lstStyle/>
          <a:p>
            <a:pPr marL="285750" indent="-285750" eaLnBrk="0" hangingPunct="0">
              <a:buClr>
                <a:srgbClr val="FFC000"/>
              </a:buClr>
              <a:buFont typeface="Wingdings" pitchFamily="2" charset="2"/>
              <a:buChar char="n"/>
            </a:pPr>
            <a:r>
              <a:rPr lang="zh-CN" altLang="en-US" sz="2400" b="1">
                <a:solidFill>
                  <a:srgbClr val="FFC000"/>
                </a:solidFill>
              </a:rPr>
              <a:t>可靠性</a:t>
            </a:r>
          </a:p>
        </p:txBody>
      </p:sp>
      <p:sp>
        <p:nvSpPr>
          <p:cNvPr id="15" name="TextBox 14"/>
          <p:cNvSpPr txBox="1"/>
          <p:nvPr/>
        </p:nvSpPr>
        <p:spPr>
          <a:xfrm>
            <a:off x="876300" y="2743200"/>
            <a:ext cx="1927131" cy="1631216"/>
          </a:xfrm>
          <a:prstGeom prst="rect">
            <a:avLst/>
          </a:prstGeom>
          <a:noFill/>
        </p:spPr>
        <p:txBody>
          <a:bodyPr wrap="none" rtlCol="0">
            <a:spAutoFit/>
          </a:bodyPr>
          <a:lstStyle/>
          <a:p>
            <a:pPr>
              <a:buFont typeface="Wingdings" pitchFamily="2" charset="2"/>
              <a:buChar char="Ø"/>
            </a:pPr>
            <a:r>
              <a:rPr lang="zh-CN" altLang="en-US" sz="2000">
                <a:latin typeface="微软雅黑 Light" pitchFamily="34" charset="-122"/>
                <a:ea typeface="微软雅黑 Light" pitchFamily="34" charset="-122"/>
              </a:rPr>
              <a:t>心跳机制</a:t>
            </a:r>
            <a:endParaRPr lang="en-US" altLang="zh-CN" sz="2000">
              <a:latin typeface="微软雅黑 Light" pitchFamily="34" charset="-122"/>
              <a:ea typeface="微软雅黑 Light" pitchFamily="34" charset="-122"/>
            </a:endParaRPr>
          </a:p>
          <a:p>
            <a:pPr>
              <a:buFont typeface="Wingdings" pitchFamily="2" charset="2"/>
              <a:buChar char="Ø"/>
            </a:pPr>
            <a:endParaRPr lang="en-US" altLang="zh-CN" sz="2000">
              <a:latin typeface="微软雅黑 Light" pitchFamily="34" charset="-122"/>
              <a:ea typeface="微软雅黑 Light" pitchFamily="34" charset="-122"/>
            </a:endParaRPr>
          </a:p>
          <a:p>
            <a:pPr>
              <a:buFont typeface="Wingdings" pitchFamily="2" charset="2"/>
              <a:buChar char="Ø"/>
            </a:pPr>
            <a:r>
              <a:rPr lang="zh-CN" altLang="en-US" sz="2000">
                <a:latin typeface="微软雅黑 Light" pitchFamily="34" charset="-122"/>
                <a:ea typeface="微软雅黑 Light" pitchFamily="34" charset="-122"/>
              </a:rPr>
              <a:t>重连</a:t>
            </a:r>
            <a:endParaRPr lang="en-US" altLang="zh-CN" sz="2000">
              <a:latin typeface="微软雅黑 Light" pitchFamily="34" charset="-122"/>
              <a:ea typeface="微软雅黑 Light" pitchFamily="34" charset="-122"/>
            </a:endParaRPr>
          </a:p>
          <a:p>
            <a:pPr>
              <a:buFont typeface="Wingdings" pitchFamily="2" charset="2"/>
              <a:buChar char="Ø"/>
            </a:pPr>
            <a:endParaRPr lang="en-US" altLang="zh-CN" sz="2000">
              <a:latin typeface="微软雅黑 Light" pitchFamily="34" charset="-122"/>
              <a:ea typeface="微软雅黑 Light" pitchFamily="34" charset="-122"/>
            </a:endParaRPr>
          </a:p>
          <a:p>
            <a:pPr>
              <a:buFont typeface="Wingdings" pitchFamily="2" charset="2"/>
              <a:buChar char="Ø"/>
            </a:pPr>
            <a:r>
              <a:rPr lang="zh-CN" altLang="en-US" sz="2000">
                <a:latin typeface="微软雅黑 Light" pitchFamily="34" charset="-122"/>
                <a:ea typeface="微软雅黑 Light" pitchFamily="34" charset="-122"/>
              </a:rPr>
              <a:t>重新登录保护</a:t>
            </a:r>
          </a:p>
        </p:txBody>
      </p:sp>
      <p:sp>
        <p:nvSpPr>
          <p:cNvPr id="16" name="TextBox 2"/>
          <p:cNvSpPr txBox="1">
            <a:spLocks noChangeArrowheads="1"/>
          </p:cNvSpPr>
          <p:nvPr/>
        </p:nvSpPr>
        <p:spPr bwMode="auto">
          <a:xfrm>
            <a:off x="430213" y="4922838"/>
            <a:ext cx="1710725" cy="461665"/>
          </a:xfrm>
          <a:prstGeom prst="rect">
            <a:avLst/>
          </a:prstGeom>
          <a:noFill/>
          <a:ln w="9525">
            <a:noFill/>
            <a:miter lim="800000"/>
            <a:headEnd/>
            <a:tailEnd/>
          </a:ln>
        </p:spPr>
        <p:txBody>
          <a:bodyPr wrap="none">
            <a:spAutoFit/>
          </a:bodyPr>
          <a:lstStyle/>
          <a:p>
            <a:pPr marL="285750" indent="-285750" eaLnBrk="0" hangingPunct="0">
              <a:buClr>
                <a:srgbClr val="FFC000"/>
              </a:buClr>
              <a:buFont typeface="Wingdings" pitchFamily="2" charset="2"/>
              <a:buChar char="n"/>
            </a:pPr>
            <a:r>
              <a:rPr lang="zh-CN" altLang="en-US" sz="2400" b="1">
                <a:solidFill>
                  <a:srgbClr val="FFC000"/>
                </a:solidFill>
              </a:rPr>
              <a:t>代码实现</a:t>
            </a: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网络协议和</a:t>
            </a:r>
            <a:r>
              <a:rPr lang="en-US" altLang="zh-CN" sz="2667">
                <a:solidFill>
                  <a:srgbClr val="1D69A3"/>
                </a:solidFill>
                <a:latin typeface="微软雅黑" pitchFamily="34" charset="-122"/>
                <a:ea typeface="微软雅黑" pitchFamily="34" charset="-122"/>
              </a:rPr>
              <a:t>Netty</a:t>
            </a:r>
            <a:r>
              <a:rPr lang="zh-CN" altLang="en-US" sz="2667">
                <a:solidFill>
                  <a:srgbClr val="1D69A3"/>
                </a:solidFill>
                <a:latin typeface="微软雅黑" pitchFamily="34" charset="-122"/>
                <a:ea typeface="微软雅黑" pitchFamily="34" charset="-122"/>
              </a:rPr>
              <a:t>常见面试题汇总</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411161" y="1227138"/>
            <a:ext cx="415160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说一下</a:t>
            </a:r>
            <a:r>
              <a:rPr lang="en-US" altLang="zh-CN" sz="2400" b="1">
                <a:ea typeface="微软雅黑" pitchFamily="34" charset="-122"/>
              </a:rPr>
              <a:t>TCP</a:t>
            </a:r>
            <a:r>
              <a:rPr lang="zh-CN" altLang="en-US" sz="2400" b="1">
                <a:ea typeface="微软雅黑" pitchFamily="34" charset="-122"/>
              </a:rPr>
              <a:t>的三次握手过程</a:t>
            </a:r>
          </a:p>
        </p:txBody>
      </p:sp>
      <p:sp>
        <p:nvSpPr>
          <p:cNvPr id="4" name="TextBox 2">
            <a:extLst>
              <a:ext uri="{FF2B5EF4-FFF2-40B4-BE49-F238E27FC236}">
                <a16:creationId xmlns:a16="http://schemas.microsoft.com/office/drawing/2014/main" id="{D1ABC0D2-4198-4BDD-96F3-2D6CE8DD484F}"/>
              </a:ext>
            </a:extLst>
          </p:cNvPr>
          <p:cNvSpPr txBox="1">
            <a:spLocks noChangeArrowheads="1"/>
          </p:cNvSpPr>
          <p:nvPr/>
        </p:nvSpPr>
        <p:spPr bwMode="auto">
          <a:xfrm>
            <a:off x="411160" y="1979902"/>
            <a:ext cx="415160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为什么</a:t>
            </a:r>
            <a:r>
              <a:rPr lang="en-US" altLang="zh-CN" sz="2400" b="1">
                <a:ea typeface="微软雅黑" pitchFamily="34" charset="-122"/>
              </a:rPr>
              <a:t>TCP</a:t>
            </a:r>
            <a:r>
              <a:rPr lang="zh-CN" altLang="en-US" sz="2400" b="1">
                <a:ea typeface="微软雅黑" pitchFamily="34" charset="-122"/>
              </a:rPr>
              <a:t>握手需要三次</a:t>
            </a:r>
            <a:r>
              <a:rPr lang="en-US" altLang="zh-CN" sz="2400" b="1">
                <a:ea typeface="微软雅黑" pitchFamily="34" charset="-122"/>
              </a:rPr>
              <a:t>?</a:t>
            </a:r>
            <a:endParaRPr lang="zh-CN" altLang="en-US" sz="2400" b="1">
              <a:ea typeface="微软雅黑" pitchFamily="34" charset="-122"/>
            </a:endParaRPr>
          </a:p>
        </p:txBody>
      </p:sp>
      <p:sp>
        <p:nvSpPr>
          <p:cNvPr id="6" name="TextBox 2">
            <a:extLst>
              <a:ext uri="{FF2B5EF4-FFF2-40B4-BE49-F238E27FC236}">
                <a16:creationId xmlns:a16="http://schemas.microsoft.com/office/drawing/2014/main" id="{04634CBF-557B-4862-ADA6-E1BA16AC95A6}"/>
              </a:ext>
            </a:extLst>
          </p:cNvPr>
          <p:cNvSpPr txBox="1">
            <a:spLocks noChangeArrowheads="1"/>
          </p:cNvSpPr>
          <p:nvPr/>
        </p:nvSpPr>
        <p:spPr bwMode="auto">
          <a:xfrm>
            <a:off x="411159" y="2724921"/>
            <a:ext cx="415160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解释一下</a:t>
            </a:r>
            <a:r>
              <a:rPr lang="en-US" altLang="zh-CN" sz="2400" b="1">
                <a:ea typeface="微软雅黑" pitchFamily="34" charset="-122"/>
              </a:rPr>
              <a:t>TCP</a:t>
            </a:r>
            <a:r>
              <a:rPr lang="zh-CN" altLang="en-US" sz="2400" b="1">
                <a:ea typeface="微软雅黑" pitchFamily="34" charset="-122"/>
              </a:rPr>
              <a:t>的四次挥手</a:t>
            </a:r>
          </a:p>
        </p:txBody>
      </p:sp>
      <p:sp>
        <p:nvSpPr>
          <p:cNvPr id="7" name="TextBox 2">
            <a:extLst>
              <a:ext uri="{FF2B5EF4-FFF2-40B4-BE49-F238E27FC236}">
                <a16:creationId xmlns:a16="http://schemas.microsoft.com/office/drawing/2014/main" id="{A4E3F455-84B2-49EC-9094-C6B3D32F57C6}"/>
              </a:ext>
            </a:extLst>
          </p:cNvPr>
          <p:cNvSpPr txBox="1">
            <a:spLocks noChangeArrowheads="1"/>
          </p:cNvSpPr>
          <p:nvPr/>
        </p:nvSpPr>
        <p:spPr bwMode="auto">
          <a:xfrm>
            <a:off x="411159" y="3530747"/>
            <a:ext cx="10349205"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为什么</a:t>
            </a:r>
            <a:r>
              <a:rPr lang="en-US" altLang="zh-CN" sz="2400" b="1">
                <a:ea typeface="微软雅黑" pitchFamily="34" charset="-122"/>
              </a:rPr>
              <a:t>TCP</a:t>
            </a:r>
            <a:r>
              <a:rPr lang="zh-CN" altLang="en-US" sz="2400" b="1">
                <a:ea typeface="微软雅黑" pitchFamily="34" charset="-122"/>
              </a:rPr>
              <a:t>的四次挥手要有</a:t>
            </a:r>
            <a:r>
              <a:rPr lang="en-US" altLang="zh-CN" sz="2400" b="1">
                <a:ea typeface="微软雅黑" pitchFamily="34" charset="-122"/>
              </a:rPr>
              <a:t>TIME_WAIT</a:t>
            </a:r>
            <a:r>
              <a:rPr lang="zh-CN" altLang="en-US" sz="2400" b="1">
                <a:ea typeface="微软雅黑" pitchFamily="34" charset="-122"/>
              </a:rPr>
              <a:t>状态？</a:t>
            </a:r>
          </a:p>
        </p:txBody>
      </p:sp>
      <p:sp>
        <p:nvSpPr>
          <p:cNvPr id="8" name="TextBox 2">
            <a:extLst>
              <a:ext uri="{FF2B5EF4-FFF2-40B4-BE49-F238E27FC236}">
                <a16:creationId xmlns:a16="http://schemas.microsoft.com/office/drawing/2014/main" id="{164A90DB-A048-4F61-9E83-12D966E0B724}"/>
              </a:ext>
            </a:extLst>
          </p:cNvPr>
          <p:cNvSpPr txBox="1">
            <a:spLocks noChangeArrowheads="1"/>
          </p:cNvSpPr>
          <p:nvPr/>
        </p:nvSpPr>
        <p:spPr bwMode="auto">
          <a:xfrm>
            <a:off x="411159" y="4336569"/>
            <a:ext cx="5943459"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概述下什么是</a:t>
            </a:r>
            <a:r>
              <a:rPr lang="en-US" altLang="zh-CN" sz="2400" b="1">
                <a:ea typeface="微软雅黑" pitchFamily="34" charset="-122"/>
              </a:rPr>
              <a:t>DDOS</a:t>
            </a:r>
            <a:r>
              <a:rPr lang="zh-CN" altLang="en-US" sz="2400" b="1">
                <a:ea typeface="微软雅黑" pitchFamily="34" charset="-122"/>
              </a:rPr>
              <a:t>攻击和</a:t>
            </a:r>
            <a:r>
              <a:rPr lang="en-US" altLang="zh-CN" sz="2400" b="1">
                <a:ea typeface="微软雅黑" pitchFamily="34" charset="-122"/>
              </a:rPr>
              <a:t>SYN</a:t>
            </a:r>
            <a:r>
              <a:rPr lang="zh-CN" altLang="en-US" sz="2400" b="1">
                <a:ea typeface="微软雅黑" pitchFamily="34" charset="-122"/>
              </a:rPr>
              <a:t>洪水攻击</a:t>
            </a:r>
          </a:p>
        </p:txBody>
      </p:sp>
      <p:sp>
        <p:nvSpPr>
          <p:cNvPr id="9" name="TextBox 2">
            <a:extLst>
              <a:ext uri="{FF2B5EF4-FFF2-40B4-BE49-F238E27FC236}">
                <a16:creationId xmlns:a16="http://schemas.microsoft.com/office/drawing/2014/main" id="{4500E222-CDC9-40AA-A576-150490CE4070}"/>
              </a:ext>
            </a:extLst>
          </p:cNvPr>
          <p:cNvSpPr txBox="1">
            <a:spLocks noChangeArrowheads="1"/>
          </p:cNvSpPr>
          <p:nvPr/>
        </p:nvSpPr>
        <p:spPr bwMode="auto">
          <a:xfrm>
            <a:off x="411159" y="5045231"/>
            <a:ext cx="4761206"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哪些应用比较适合用</a:t>
            </a:r>
            <a:r>
              <a:rPr lang="en-US" altLang="zh-CN" sz="2400" b="1">
                <a:ea typeface="微软雅黑" pitchFamily="34" charset="-122"/>
              </a:rPr>
              <a:t>UDP</a:t>
            </a:r>
            <a:r>
              <a:rPr lang="zh-CN" altLang="en-US" sz="2400" b="1">
                <a:ea typeface="微软雅黑" pitchFamily="34" charset="-122"/>
              </a:rPr>
              <a:t>实现？</a:t>
            </a:r>
          </a:p>
        </p:txBody>
      </p:sp>
      <p:sp>
        <p:nvSpPr>
          <p:cNvPr id="5" name="TextBox 2">
            <a:extLst>
              <a:ext uri="{FF2B5EF4-FFF2-40B4-BE49-F238E27FC236}">
                <a16:creationId xmlns:a16="http://schemas.microsoft.com/office/drawing/2014/main" id="{7385A6F2-4532-45B5-A379-AD1A3C22AAC6}"/>
              </a:ext>
            </a:extLst>
          </p:cNvPr>
          <p:cNvSpPr txBox="1">
            <a:spLocks noChangeArrowheads="1"/>
          </p:cNvSpPr>
          <p:nvPr/>
        </p:nvSpPr>
        <p:spPr bwMode="auto">
          <a:xfrm>
            <a:off x="411159" y="5834356"/>
            <a:ext cx="4761206"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HTTP</a:t>
            </a:r>
            <a:r>
              <a:rPr lang="zh-CN" altLang="en-US" sz="2400" b="1">
                <a:ea typeface="微软雅黑" pitchFamily="34" charset="-122"/>
              </a:rPr>
              <a:t>和</a:t>
            </a:r>
            <a:r>
              <a:rPr lang="en-US" altLang="zh-CN" sz="2400" b="1">
                <a:ea typeface="微软雅黑" pitchFamily="34" charset="-122"/>
              </a:rPr>
              <a:t>HTTPS</a:t>
            </a:r>
            <a:r>
              <a:rPr lang="zh-CN" altLang="en-US" sz="2400" b="1">
                <a:ea typeface="微软雅黑" pitchFamily="34" charset="-122"/>
              </a:rPr>
              <a:t>的区别</a:t>
            </a:r>
          </a:p>
        </p:txBody>
      </p:sp>
    </p:spTree>
    <p:extLst>
      <p:ext uri="{BB962C8B-B14F-4D97-AF65-F5344CB8AC3E}">
        <p14:creationId xmlns:p14="http://schemas.microsoft.com/office/powerpoint/2010/main" val="17967042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297815" y="390525"/>
            <a:ext cx="50850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5">
                <a:solidFill>
                  <a:srgbClr val="1D69A3"/>
                </a:solidFill>
                <a:latin typeface="微软雅黑" panose="020B0503020204020204" pitchFamily="34" charset="-122"/>
                <a:ea typeface="微软雅黑" panose="020B0503020204020204" pitchFamily="34" charset="-122"/>
              </a:rPr>
              <a:t>UDP</a:t>
            </a:r>
            <a:r>
              <a:rPr lang="zh-CN" altLang="en-US" sz="2665">
                <a:solidFill>
                  <a:srgbClr val="1D69A3"/>
                </a:solidFill>
                <a:latin typeface="微软雅黑" panose="020B0503020204020204" pitchFamily="34" charset="-122"/>
                <a:ea typeface="微软雅黑" panose="020B0503020204020204" pitchFamily="34" charset="-122"/>
              </a:rPr>
              <a:t>协议</a:t>
            </a:r>
            <a:endParaRPr lang="zh-CN" altLang="en-US" sz="2665">
              <a:solidFill>
                <a:srgbClr val="FF0000"/>
              </a:solidFill>
              <a:latin typeface="微软雅黑" panose="020B0503020204020204" pitchFamily="34" charset="-122"/>
              <a:ea typeface="微软雅黑" panose="020B0503020204020204" pitchFamily="34" charset="-122"/>
            </a:endParaRPr>
          </a:p>
        </p:txBody>
      </p:sp>
      <p:grpSp>
        <p:nvGrpSpPr>
          <p:cNvPr id="5" name="PA_组合 47"/>
          <p:cNvGrpSpPr/>
          <p:nvPr/>
        </p:nvGrpSpPr>
        <p:grpSpPr>
          <a:xfrm>
            <a:off x="279400" y="933450"/>
            <a:ext cx="2171700" cy="76200"/>
            <a:chOff x="0" y="2842590"/>
            <a:chExt cx="7054752" cy="89199"/>
          </a:xfrm>
        </p:grpSpPr>
        <p:sp>
          <p:nvSpPr>
            <p:cNvPr id="12" name="矩形 1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base"/>
              <a:endParaRPr lang="zh-CN" altLang="en-US" sz="2400" strike="noStrike" noProof="1">
                <a:solidFill>
                  <a:srgbClr val="FFFFFF"/>
                </a:solidFill>
                <a:latin typeface="Calibri" panose="020F0502020204030204"/>
                <a:ea typeface="宋体" panose="02010600030101010101" pitchFamily="2" charset="-122"/>
              </a:endParaRPr>
            </a:p>
          </p:txBody>
        </p:sp>
        <p:sp>
          <p:nvSpPr>
            <p:cNvPr id="14" name="矩形 1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base"/>
              <a:endParaRPr lang="zh-CN" altLang="en-US" sz="2400" strike="noStrike" noProof="1">
                <a:solidFill>
                  <a:srgbClr val="FFFFFF"/>
                </a:solidFill>
                <a:latin typeface="Calibri" panose="020F0502020204030204"/>
                <a:ea typeface="宋体" panose="02010600030101010101" pitchFamily="2" charset="-122"/>
              </a:endParaRPr>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base"/>
              <a:endParaRPr lang="zh-CN" altLang="en-US" sz="2400" strike="noStrike" noProof="1">
                <a:solidFill>
                  <a:srgbClr val="FFFFFF"/>
                </a:solidFill>
                <a:latin typeface="Calibri" panose="020F0502020204030204"/>
                <a:ea typeface="宋体" panose="02010600030101010101" pitchFamily="2" charset="-122"/>
              </a:endParaRPr>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base"/>
              <a:endParaRPr lang="zh-CN" altLang="en-US" sz="2400" strike="noStrike" noProof="1">
                <a:solidFill>
                  <a:srgbClr val="FFFFFF"/>
                </a:solidFill>
                <a:latin typeface="Calibri" panose="020F0502020204030204"/>
                <a:ea typeface="宋体" panose="02010600030101010101" pitchFamily="2" charset="-122"/>
              </a:endParaRPr>
            </a:p>
          </p:txBody>
        </p:sp>
      </p:grpSp>
      <p:sp>
        <p:nvSpPr>
          <p:cNvPr id="29697" name="矩形 2"/>
          <p:cNvSpPr/>
          <p:nvPr/>
        </p:nvSpPr>
        <p:spPr>
          <a:xfrm>
            <a:off x="170815" y="1096645"/>
            <a:ext cx="11795125" cy="1660525"/>
          </a:xfrm>
          <a:prstGeom prst="rect">
            <a:avLst/>
          </a:prstGeom>
          <a:noFill/>
          <a:ln w="9525">
            <a:noFill/>
          </a:ln>
        </p:spPr>
        <p:txBody>
          <a:bodyPr wrap="square" anchor="t">
            <a:spAutoFit/>
          </a:bodyPr>
          <a:lstStyle/>
          <a:p>
            <a:pPr marL="342900" lvl="1" indent="-342900">
              <a:lnSpc>
                <a:spcPct val="150000"/>
              </a:lnSpc>
              <a:buClr>
                <a:srgbClr val="FFC000"/>
              </a:buClr>
              <a:buFont typeface="Wingdings" panose="05000000000000000000" charset="0"/>
              <a:buChar char="n"/>
            </a:pPr>
            <a:r>
              <a:rPr lang="en-US" altLang="zh-CN" sz="2000" b="1" dirty="0">
                <a:latin typeface="Arial" panose="020B0604020202020204" pitchFamily="34" charset="0"/>
                <a:ea typeface="宋体" panose="02010600030101010101" pitchFamily="2" charset="-122"/>
                <a:sym typeface="+mn-ea"/>
              </a:rPr>
              <a:t>UDP</a:t>
            </a:r>
            <a:endParaRPr lang="zh-CN" altLang="zh-CN" sz="2000" dirty="0">
              <a:latin typeface="Arial" panose="020B0604020202020204" pitchFamily="34" charset="0"/>
              <a:ea typeface="宋体" panose="02010600030101010101" pitchFamily="2" charset="-122"/>
              <a:sym typeface="+mn-ea"/>
            </a:endParaRPr>
          </a:p>
          <a:p>
            <a:pPr marL="742950" lvl="1" indent="-285750">
              <a:lnSpc>
                <a:spcPct val="150000"/>
              </a:lnSpc>
              <a:buClr>
                <a:srgbClr val="FFC000"/>
              </a:buClr>
              <a:buFont typeface="Wingdings" panose="05000000000000000000" charset="0"/>
              <a:buChar char="Ø"/>
            </a:pPr>
            <a:r>
              <a:rPr lang="en-US" altLang="zh-CN" sz="1600" dirty="0">
                <a:latin typeface="+mn-ea"/>
                <a:cs typeface="+mn-ea"/>
                <a:sym typeface="+mn-ea"/>
              </a:rPr>
              <a:t>面向无连接的通讯协议</a:t>
            </a:r>
            <a:r>
              <a:rPr lang="zh-CN" altLang="en-US" sz="1600" dirty="0">
                <a:latin typeface="+mn-ea"/>
                <a:cs typeface="+mn-ea"/>
                <a:sym typeface="+mn-ea"/>
              </a:rPr>
              <a:t>。</a:t>
            </a:r>
            <a:endParaRPr lang="en-US" altLang="zh-CN" sz="1600" dirty="0">
              <a:latin typeface="+mn-ea"/>
              <a:cs typeface="+mn-ea"/>
              <a:sym typeface="+mn-ea"/>
            </a:endParaRPr>
          </a:p>
          <a:p>
            <a:pPr marL="742950" lvl="1" indent="-285750">
              <a:lnSpc>
                <a:spcPct val="150000"/>
              </a:lnSpc>
              <a:buClr>
                <a:srgbClr val="FFC000"/>
              </a:buClr>
              <a:buFont typeface="Wingdings" panose="05000000000000000000" charset="0"/>
              <a:buChar char="Ø"/>
            </a:pPr>
            <a:r>
              <a:rPr lang="en-US" altLang="zh-CN" sz="1600" dirty="0">
                <a:latin typeface="+mn-ea"/>
                <a:cs typeface="+mn-ea"/>
                <a:sym typeface="+mn-ea"/>
              </a:rPr>
              <a:t>通讯时不需要接收方确认，属于不可靠的传输</a:t>
            </a:r>
            <a:r>
              <a:rPr lang="zh-CN" altLang="en-US" sz="1600" dirty="0">
                <a:latin typeface="+mn-ea"/>
                <a:cs typeface="+mn-ea"/>
                <a:sym typeface="+mn-ea"/>
              </a:rPr>
              <a:t>。</a:t>
            </a:r>
            <a:endParaRPr lang="en-US" altLang="zh-CN" sz="1600" dirty="0">
              <a:latin typeface="+mn-ea"/>
              <a:cs typeface="+mn-ea"/>
              <a:sym typeface="+mn-ea"/>
            </a:endParaRPr>
          </a:p>
          <a:p>
            <a:pPr marL="742950" lvl="1" indent="-285750">
              <a:lnSpc>
                <a:spcPct val="150000"/>
              </a:lnSpc>
              <a:buClr>
                <a:srgbClr val="FFC000"/>
              </a:buClr>
              <a:buFont typeface="Wingdings" panose="05000000000000000000" charset="0"/>
              <a:buChar char="Ø"/>
            </a:pPr>
            <a:r>
              <a:rPr lang="en-US" altLang="zh-CN" sz="1600" dirty="0">
                <a:latin typeface="+mn-ea"/>
                <a:cs typeface="+mn-ea"/>
                <a:sym typeface="+mn-ea"/>
              </a:rPr>
              <a:t>因为不需要建立连接，所以传输速度快，但是容易丢失</a:t>
            </a:r>
            <a:r>
              <a:rPr lang="zh-CN" altLang="zh-CN" sz="1600" dirty="0">
                <a:latin typeface="+mn-ea"/>
                <a:cs typeface="+mn-ea"/>
                <a:sym typeface="+mn-ea"/>
              </a:rPr>
              <a:t>数据。</a:t>
            </a:r>
            <a:endParaRPr lang="zh-CN" altLang="zh-CN" sz="1600" dirty="0">
              <a:latin typeface="+mn-ea"/>
              <a:ea typeface="宋体" panose="02010600030101010101" pitchFamily="2" charset="-122"/>
              <a:cs typeface="+mn-ea"/>
              <a:sym typeface="+mn-ea"/>
            </a:endParaRPr>
          </a:p>
        </p:txBody>
      </p:sp>
      <p:sp>
        <p:nvSpPr>
          <p:cNvPr id="4" name="矩形 2"/>
          <p:cNvSpPr/>
          <p:nvPr/>
        </p:nvSpPr>
        <p:spPr>
          <a:xfrm>
            <a:off x="198120" y="2842895"/>
            <a:ext cx="5686425" cy="3876675"/>
          </a:xfrm>
          <a:prstGeom prst="rect">
            <a:avLst/>
          </a:prstGeom>
          <a:noFill/>
          <a:ln w="9525">
            <a:noFill/>
          </a:ln>
        </p:spPr>
        <p:txBody>
          <a:bodyPr wrap="square" anchor="t">
            <a:spAutoFit/>
          </a:bodyPr>
          <a:lstStyle/>
          <a:p>
            <a:pPr marL="342900" lvl="1" indent="-342900">
              <a:lnSpc>
                <a:spcPct val="150000"/>
              </a:lnSpc>
              <a:buClr>
                <a:srgbClr val="FFC000"/>
              </a:buClr>
              <a:buFont typeface="Wingdings" panose="05000000000000000000" charset="0"/>
              <a:buChar char="n"/>
            </a:pPr>
            <a:r>
              <a:rPr lang="zh-CN" altLang="en-US" sz="2000" b="1" dirty="0">
                <a:latin typeface="Arial" panose="020B0604020202020204" pitchFamily="34" charset="0"/>
                <a:ea typeface="宋体" panose="02010600030101010101" pitchFamily="2" charset="-122"/>
                <a:sym typeface="+mn-ea"/>
              </a:rPr>
              <a:t>报文组成</a:t>
            </a:r>
            <a:endParaRPr lang="zh-CN" altLang="zh-CN" sz="2000" dirty="0">
              <a:latin typeface="Arial" panose="020B0604020202020204" pitchFamily="34" charset="0"/>
              <a:ea typeface="宋体" panose="02010600030101010101" pitchFamily="2" charset="-122"/>
              <a:sym typeface="+mn-ea"/>
            </a:endParaRPr>
          </a:p>
          <a:p>
            <a:pPr marL="742950" lvl="1" indent="-285750">
              <a:lnSpc>
                <a:spcPct val="150000"/>
              </a:lnSpc>
              <a:buClr>
                <a:srgbClr val="FFC000"/>
              </a:buClr>
              <a:buFont typeface="Wingdings" panose="05000000000000000000" charset="0"/>
              <a:buChar char="Ø"/>
            </a:pPr>
            <a:r>
              <a:rPr lang="en-US" altLang="zh-CN" sz="1600" b="1" dirty="0">
                <a:latin typeface="+mn-ea"/>
                <a:cs typeface="+mn-ea"/>
                <a:sym typeface="+mn-ea"/>
              </a:rPr>
              <a:t>源端口：</a:t>
            </a:r>
            <a:r>
              <a:rPr lang="en-US" altLang="zh-CN" sz="1600" dirty="0">
                <a:latin typeface="+mn-ea"/>
                <a:cs typeface="+mn-ea"/>
                <a:sym typeface="+mn-ea"/>
              </a:rPr>
              <a:t>源端口号</a:t>
            </a:r>
            <a:r>
              <a:rPr lang="zh-CN" altLang="en-US" sz="1600" dirty="0">
                <a:latin typeface="+mn-ea"/>
                <a:cs typeface="+mn-ea"/>
                <a:sym typeface="+mn-ea"/>
              </a:rPr>
              <a:t>，</a:t>
            </a:r>
            <a:r>
              <a:rPr lang="en-US" altLang="zh-CN" sz="1600" dirty="0">
                <a:latin typeface="+mn-ea"/>
                <a:cs typeface="+mn-ea"/>
                <a:sym typeface="+mn-ea"/>
              </a:rPr>
              <a:t>在需要对方回信时选用</a:t>
            </a:r>
            <a:r>
              <a:rPr lang="zh-CN" altLang="en-US" sz="1600" dirty="0">
                <a:latin typeface="+mn-ea"/>
                <a:cs typeface="+mn-ea"/>
                <a:sym typeface="+mn-ea"/>
              </a:rPr>
              <a:t>，</a:t>
            </a:r>
            <a:r>
              <a:rPr lang="en-US" altLang="zh-CN" sz="1600" dirty="0">
                <a:latin typeface="+mn-ea"/>
                <a:cs typeface="+mn-ea"/>
                <a:sym typeface="+mn-ea"/>
              </a:rPr>
              <a:t>不需要时可用全0。</a:t>
            </a:r>
          </a:p>
          <a:p>
            <a:pPr marL="742950" lvl="1" indent="-285750">
              <a:lnSpc>
                <a:spcPct val="150000"/>
              </a:lnSpc>
              <a:buClr>
                <a:srgbClr val="FFC000"/>
              </a:buClr>
              <a:buFont typeface="Wingdings" panose="05000000000000000000" charset="0"/>
              <a:buChar char="Ø"/>
            </a:pPr>
            <a:r>
              <a:rPr lang="zh-CN" altLang="en-US" sz="1600" b="1" dirty="0">
                <a:latin typeface="+mn-ea"/>
                <a:cs typeface="+mn-ea"/>
                <a:sym typeface="+mn-ea"/>
              </a:rPr>
              <a:t>目的端口：</a:t>
            </a:r>
            <a:r>
              <a:rPr lang="zh-CN" altLang="en-US" sz="1600" dirty="0">
                <a:latin typeface="+mn-ea"/>
                <a:cs typeface="+mn-ea"/>
                <a:sym typeface="+mn-ea"/>
              </a:rPr>
              <a:t>目的端口号，这在终点交付报文时必须要使用到。</a:t>
            </a:r>
          </a:p>
          <a:p>
            <a:pPr marL="742950" lvl="1" indent="-285750">
              <a:lnSpc>
                <a:spcPct val="150000"/>
              </a:lnSpc>
              <a:buClr>
                <a:srgbClr val="FFC000"/>
              </a:buClr>
              <a:buFont typeface="Wingdings" panose="05000000000000000000" charset="0"/>
              <a:buChar char="Ø"/>
            </a:pPr>
            <a:r>
              <a:rPr lang="zh-CN" altLang="en-US" sz="1600" b="1" dirty="0">
                <a:latin typeface="+mn-ea"/>
                <a:cs typeface="+mn-ea"/>
                <a:sym typeface="+mn-ea"/>
              </a:rPr>
              <a:t>长度： </a:t>
            </a:r>
            <a:r>
              <a:rPr lang="zh-CN" altLang="en-US" sz="1600" dirty="0">
                <a:latin typeface="+mn-ea"/>
                <a:cs typeface="+mn-ea"/>
                <a:sym typeface="+mn-ea"/>
              </a:rPr>
              <a:t>UDP用户数据包的长度，其最小值是8（仅有首部）。</a:t>
            </a:r>
          </a:p>
          <a:p>
            <a:pPr marL="742950" lvl="1" indent="-285750">
              <a:lnSpc>
                <a:spcPct val="150000"/>
              </a:lnSpc>
              <a:buClr>
                <a:srgbClr val="FFC000"/>
              </a:buClr>
              <a:buFont typeface="Wingdings" panose="05000000000000000000" charset="0"/>
              <a:buChar char="Ø"/>
            </a:pPr>
            <a:r>
              <a:rPr lang="zh-CN" altLang="en-US" sz="1600" b="1" dirty="0">
                <a:latin typeface="+mn-ea"/>
                <a:cs typeface="+mn-ea"/>
                <a:sym typeface="+mn-ea"/>
              </a:rPr>
              <a:t>校验和：</a:t>
            </a:r>
            <a:r>
              <a:rPr lang="zh-CN" altLang="en-US" sz="1600" dirty="0">
                <a:latin typeface="+mn-ea"/>
                <a:cs typeface="+mn-ea"/>
                <a:sym typeface="+mn-ea"/>
              </a:rPr>
              <a:t>检测UDP用户数据报在传输中是否有错</a:t>
            </a:r>
            <a:r>
              <a:rPr lang="en-US" altLang="zh-CN" sz="1600" dirty="0">
                <a:latin typeface="+mn-ea"/>
                <a:cs typeface="+mn-ea"/>
                <a:sym typeface="+mn-ea"/>
              </a:rPr>
              <a:t>,</a:t>
            </a:r>
            <a:r>
              <a:rPr lang="zh-CN" altLang="en-US" sz="1600" dirty="0">
                <a:latin typeface="+mn-ea"/>
                <a:cs typeface="+mn-ea"/>
                <a:sym typeface="+mn-ea"/>
              </a:rPr>
              <a:t>有错就丢弃。</a:t>
            </a:r>
          </a:p>
          <a:p>
            <a:pPr marL="0" lvl="1" indent="0">
              <a:lnSpc>
                <a:spcPct val="150000"/>
              </a:lnSpc>
              <a:buClr>
                <a:srgbClr val="FFC000"/>
              </a:buClr>
              <a:buFont typeface="Wingdings" panose="05000000000000000000" charset="0"/>
              <a:buNone/>
            </a:pPr>
            <a:endParaRPr lang="zh-CN" altLang="en-US" sz="1600" dirty="0">
              <a:latin typeface="Arial" panose="020B0604020202020204" pitchFamily="34" charset="0"/>
              <a:ea typeface="宋体" panose="02010600030101010101" pitchFamily="2" charset="-122"/>
            </a:endParaRPr>
          </a:p>
        </p:txBody>
      </p:sp>
      <p:pic>
        <p:nvPicPr>
          <p:cNvPr id="3" name="图片 2" descr="UDP报文组成"/>
          <p:cNvPicPr>
            <a:picLocks noChangeAspect="1"/>
          </p:cNvPicPr>
          <p:nvPr/>
        </p:nvPicPr>
        <p:blipFill>
          <a:blip r:embed="rId4"/>
          <a:stretch>
            <a:fillRect/>
          </a:stretch>
        </p:blipFill>
        <p:spPr>
          <a:xfrm>
            <a:off x="6068695" y="1920240"/>
            <a:ext cx="6163945" cy="4799330"/>
          </a:xfrm>
          <a:prstGeom prst="rect">
            <a:avLst/>
          </a:prstGeom>
        </p:spPr>
      </p:pic>
    </p:spTree>
    <p:extLst>
      <p:ext uri="{BB962C8B-B14F-4D97-AF65-F5344CB8AC3E}">
        <p14:creationId xmlns:p14="http://schemas.microsoft.com/office/powerpoint/2010/main" val="3174869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700" fill="hold">
                                          <p:stCondLst>
                                            <p:cond delay="0"/>
                                          </p:stCondLst>
                                        </p:cTn>
                                        <p:tgtEl>
                                          <p:spTgt spid="5"/>
                                        </p:tgtEl>
                                        <p:attrNameLst>
                                          <p:attrName>ppt_x</p:attrName>
                                        </p:attrNameLst>
                                      </p:cBhvr>
                                      <p:tavLst>
                                        <p:tav tm="0" fmla="#ppt_x-(-#ppt_w/2*cos(ppt_r/180*pi))*((1.5-1.5*$)^2-(1.5-1.5*$)^3)">
                                          <p:val>
                                            <p:fltVal val="0"/>
                                          </p:val>
                                        </p:tav>
                                        <p:tav tm="100000">
                                          <p:val>
                                            <p:fltVal val="1"/>
                                          </p:val>
                                        </p:tav>
                                      </p:tavLst>
                                    </p:anim>
                                    <p:anim calcmode="lin" valueType="num">
                                      <p:cBhvr>
                                        <p:cTn id="20" dur="700" fill="hold">
                                          <p:stCondLst>
                                            <p:cond delay="0"/>
                                          </p:stCondLst>
                                        </p:cTn>
                                        <p:tgtEl>
                                          <p:spTgt spid="5"/>
                                        </p:tgtEl>
                                        <p:attrNameLst>
                                          <p:attrName>ppt_y</p:attrName>
                                        </p:attrNameLst>
                                      </p:cBhvr>
                                      <p:tavLst>
                                        <p:tav tm="0" fmla="#ppt_y+(-#ppt_h/2*cos(ppt_r/180*pi))*((1.5-1.5*$)^2-(1.5-1.5*$)^3)">
                                          <p:val>
                                            <p:fltVal val="0"/>
                                          </p:val>
                                        </p:tav>
                                        <p:tav tm="100000">
                                          <p:val>
                                            <p:fltVal val="1"/>
                                          </p:val>
                                        </p:tav>
                                      </p:tavLst>
                                    </p:anim>
                                    <p:anim calcmode="lin" valueType="num">
                                      <p:cBhvr>
                                        <p:cTn id="21" dur="700" fill="hold">
                                          <p:stCondLst>
                                            <p:cond delay="0"/>
                                          </p:stCondLst>
                                        </p:cTn>
                                        <p:tgtEl>
                                          <p:spTgt spid="5"/>
                                        </p:tgtEl>
                                        <p:attrNameLst>
                                          <p:attrName>ppt_h</p:attrName>
                                        </p:attrNameLst>
                                      </p:cBhvr>
                                      <p:tavLst>
                                        <p:tav tm="0" fmla="#ppt_h-(-#ppt_h)*((1.5-1.5*$)^2-(1.5-1.5*$)^3)">
                                          <p:val>
                                            <p:fltVal val="0"/>
                                          </p:val>
                                        </p:tav>
                                        <p:tav tm="100000">
                                          <p:val>
                                            <p:fltVal val="1"/>
                                          </p:val>
                                        </p:tav>
                                      </p:tavLst>
                                    </p:anim>
                                    <p:anim calcmode="lin" valueType="num">
                                      <p:cBhvr>
                                        <p:cTn id="22" dur="700" fill="hold">
                                          <p:stCondLst>
                                            <p:cond delay="0"/>
                                          </p:stCondLst>
                                        </p:cTn>
                                        <p:tgtEl>
                                          <p:spTgt spid="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网络协议和</a:t>
            </a:r>
            <a:r>
              <a:rPr lang="en-US" altLang="zh-CN" sz="2667">
                <a:solidFill>
                  <a:srgbClr val="1D69A3"/>
                </a:solidFill>
                <a:latin typeface="微软雅黑" pitchFamily="34" charset="-122"/>
                <a:ea typeface="微软雅黑" pitchFamily="34" charset="-122"/>
              </a:rPr>
              <a:t>Netty</a:t>
            </a:r>
            <a:r>
              <a:rPr lang="zh-CN" altLang="en-US" sz="2667">
                <a:solidFill>
                  <a:srgbClr val="1D69A3"/>
                </a:solidFill>
                <a:latin typeface="微软雅黑" pitchFamily="34" charset="-122"/>
                <a:ea typeface="微软雅黑" pitchFamily="34" charset="-122"/>
              </a:rPr>
              <a:t>常见面试题汇总</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554877" y="2083234"/>
            <a:ext cx="415160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概述下</a:t>
            </a:r>
            <a:r>
              <a:rPr lang="en-US" altLang="zh-CN" sz="2400" b="1">
                <a:ea typeface="微软雅黑" pitchFamily="34" charset="-122"/>
              </a:rPr>
              <a:t>Netty</a:t>
            </a:r>
            <a:r>
              <a:rPr lang="zh-CN" altLang="en-US" sz="2400" b="1">
                <a:ea typeface="微软雅黑" pitchFamily="34" charset="-122"/>
              </a:rPr>
              <a:t>的线程模型</a:t>
            </a:r>
          </a:p>
        </p:txBody>
      </p:sp>
      <p:sp>
        <p:nvSpPr>
          <p:cNvPr id="4" name="TextBox 2">
            <a:extLst>
              <a:ext uri="{FF2B5EF4-FFF2-40B4-BE49-F238E27FC236}">
                <a16:creationId xmlns:a16="http://schemas.microsoft.com/office/drawing/2014/main" id="{D1ABC0D2-4198-4BDD-96F3-2D6CE8DD484F}"/>
              </a:ext>
            </a:extLst>
          </p:cNvPr>
          <p:cNvSpPr txBox="1">
            <a:spLocks noChangeArrowheads="1"/>
          </p:cNvSpPr>
          <p:nvPr/>
        </p:nvSpPr>
        <p:spPr bwMode="auto">
          <a:xfrm>
            <a:off x="571316" y="3668625"/>
            <a:ext cx="6396040"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TCP </a:t>
            </a:r>
            <a:r>
              <a:rPr lang="zh-CN" altLang="en-US" sz="2400" b="1">
                <a:ea typeface="微软雅黑" pitchFamily="34" charset="-122"/>
              </a:rPr>
              <a:t>粘包</a:t>
            </a:r>
            <a:r>
              <a:rPr lang="en-US" altLang="zh-CN" sz="2400" b="1">
                <a:ea typeface="微软雅黑" pitchFamily="34" charset="-122"/>
              </a:rPr>
              <a:t>/</a:t>
            </a:r>
            <a:r>
              <a:rPr lang="zh-CN" altLang="en-US" sz="2400" b="1">
                <a:ea typeface="微软雅黑" pitchFamily="34" charset="-122"/>
              </a:rPr>
              <a:t>拆包的原因及解决方法？</a:t>
            </a:r>
          </a:p>
        </p:txBody>
      </p:sp>
      <p:sp>
        <p:nvSpPr>
          <p:cNvPr id="6" name="TextBox 2">
            <a:extLst>
              <a:ext uri="{FF2B5EF4-FFF2-40B4-BE49-F238E27FC236}">
                <a16:creationId xmlns:a16="http://schemas.microsoft.com/office/drawing/2014/main" id="{04634CBF-557B-4862-ADA6-E1BA16AC95A6}"/>
              </a:ext>
            </a:extLst>
          </p:cNvPr>
          <p:cNvSpPr txBox="1">
            <a:spLocks noChangeArrowheads="1"/>
          </p:cNvSpPr>
          <p:nvPr/>
        </p:nvSpPr>
        <p:spPr bwMode="auto">
          <a:xfrm>
            <a:off x="571315" y="4413644"/>
            <a:ext cx="415160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请概要介绍下序列化</a:t>
            </a:r>
          </a:p>
        </p:txBody>
      </p:sp>
      <p:sp>
        <p:nvSpPr>
          <p:cNvPr id="8" name="TextBox 2">
            <a:extLst>
              <a:ext uri="{FF2B5EF4-FFF2-40B4-BE49-F238E27FC236}">
                <a16:creationId xmlns:a16="http://schemas.microsoft.com/office/drawing/2014/main" id="{164A90DB-A048-4F61-9E83-12D966E0B724}"/>
              </a:ext>
            </a:extLst>
          </p:cNvPr>
          <p:cNvSpPr txBox="1">
            <a:spLocks noChangeArrowheads="1"/>
          </p:cNvSpPr>
          <p:nvPr/>
        </p:nvSpPr>
        <p:spPr bwMode="auto">
          <a:xfrm>
            <a:off x="571315" y="5269214"/>
            <a:ext cx="6248259"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Netty</a:t>
            </a:r>
            <a:r>
              <a:rPr lang="zh-CN" altLang="en-US" sz="2400" b="1">
                <a:ea typeface="微软雅黑" pitchFamily="34" charset="-122"/>
              </a:rPr>
              <a:t>是如何解决</a:t>
            </a:r>
            <a:r>
              <a:rPr lang="en-US" altLang="zh-CN" sz="2400" b="1">
                <a:ea typeface="微软雅黑" pitchFamily="34" charset="-122"/>
              </a:rPr>
              <a:t>JDK</a:t>
            </a:r>
            <a:r>
              <a:rPr lang="zh-CN" altLang="en-US" sz="2400" b="1">
                <a:ea typeface="微软雅黑" pitchFamily="34" charset="-122"/>
              </a:rPr>
              <a:t>中的</a:t>
            </a:r>
            <a:r>
              <a:rPr lang="en-US" altLang="zh-CN" sz="2400" b="1">
                <a:ea typeface="微软雅黑" pitchFamily="34" charset="-122"/>
              </a:rPr>
              <a:t>Selector BUG</a:t>
            </a:r>
            <a:r>
              <a:rPr lang="zh-CN" altLang="en-US" sz="2400" b="1">
                <a:ea typeface="微软雅黑" pitchFamily="34" charset="-122"/>
              </a:rPr>
              <a:t>的？</a:t>
            </a:r>
          </a:p>
        </p:txBody>
      </p:sp>
      <p:sp>
        <p:nvSpPr>
          <p:cNvPr id="9" name="TextBox 2">
            <a:extLst>
              <a:ext uri="{FF2B5EF4-FFF2-40B4-BE49-F238E27FC236}">
                <a16:creationId xmlns:a16="http://schemas.microsoft.com/office/drawing/2014/main" id="{4500E222-CDC9-40AA-A576-150490CE4070}"/>
              </a:ext>
            </a:extLst>
          </p:cNvPr>
          <p:cNvSpPr txBox="1">
            <a:spLocks noChangeArrowheads="1"/>
          </p:cNvSpPr>
          <p:nvPr/>
        </p:nvSpPr>
        <p:spPr bwMode="auto">
          <a:xfrm>
            <a:off x="571315" y="6025293"/>
            <a:ext cx="4761206"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Netty </a:t>
            </a:r>
            <a:r>
              <a:rPr lang="zh-CN" altLang="en-US" sz="2400" b="1">
                <a:ea typeface="微软雅黑" pitchFamily="34" charset="-122"/>
              </a:rPr>
              <a:t>高性能表现在哪些方面？</a:t>
            </a:r>
          </a:p>
        </p:txBody>
      </p:sp>
      <p:sp>
        <p:nvSpPr>
          <p:cNvPr id="10" name="TextBox 2">
            <a:extLst>
              <a:ext uri="{FF2B5EF4-FFF2-40B4-BE49-F238E27FC236}">
                <a16:creationId xmlns:a16="http://schemas.microsoft.com/office/drawing/2014/main" id="{2E8DFF9F-B384-4710-B146-43641E89836B}"/>
              </a:ext>
            </a:extLst>
          </p:cNvPr>
          <p:cNvSpPr txBox="1">
            <a:spLocks noChangeArrowheads="1"/>
          </p:cNvSpPr>
          <p:nvPr/>
        </p:nvSpPr>
        <p:spPr bwMode="auto">
          <a:xfrm>
            <a:off x="571315" y="2841577"/>
            <a:ext cx="415160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Netty </a:t>
            </a:r>
            <a:r>
              <a:rPr lang="zh-CN" altLang="en-US" sz="2400" b="1">
                <a:ea typeface="微软雅黑" pitchFamily="34" charset="-122"/>
              </a:rPr>
              <a:t>中有哪些重要组件？</a:t>
            </a:r>
          </a:p>
        </p:txBody>
      </p:sp>
      <p:sp>
        <p:nvSpPr>
          <p:cNvPr id="5" name="TextBox 2">
            <a:extLst>
              <a:ext uri="{FF2B5EF4-FFF2-40B4-BE49-F238E27FC236}">
                <a16:creationId xmlns:a16="http://schemas.microsoft.com/office/drawing/2014/main" id="{CC43369C-A130-476F-AB32-DDCC6EB14F5B}"/>
              </a:ext>
            </a:extLst>
          </p:cNvPr>
          <p:cNvSpPr txBox="1">
            <a:spLocks noChangeArrowheads="1"/>
          </p:cNvSpPr>
          <p:nvPr/>
        </p:nvSpPr>
        <p:spPr bwMode="auto">
          <a:xfrm>
            <a:off x="571315" y="1304091"/>
            <a:ext cx="5075241"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Netty</a:t>
            </a:r>
            <a:r>
              <a:rPr lang="zh-CN" altLang="en-US" sz="2400" b="1">
                <a:ea typeface="微软雅黑" pitchFamily="34" charset="-122"/>
              </a:rPr>
              <a:t>的特点？为什么要用</a:t>
            </a:r>
            <a:r>
              <a:rPr lang="en-US" altLang="zh-CN" sz="2400" b="1">
                <a:ea typeface="微软雅黑" pitchFamily="34" charset="-122"/>
              </a:rPr>
              <a:t>Netty</a:t>
            </a:r>
            <a:r>
              <a:rPr lang="zh-CN" altLang="en-US" sz="2400" b="1">
                <a:ea typeface="微软雅黑" pitchFamily="34" charset="-122"/>
              </a:rPr>
              <a:t>？</a:t>
            </a:r>
          </a:p>
        </p:txBody>
      </p:sp>
    </p:spTree>
    <p:extLst>
      <p:ext uri="{BB962C8B-B14F-4D97-AF65-F5344CB8AC3E}">
        <p14:creationId xmlns:p14="http://schemas.microsoft.com/office/powerpoint/2010/main" val="163701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网络协议和</a:t>
            </a:r>
            <a:r>
              <a:rPr lang="en-US" altLang="zh-CN" sz="2667">
                <a:solidFill>
                  <a:srgbClr val="1D69A3"/>
                </a:solidFill>
                <a:latin typeface="微软雅黑" pitchFamily="34" charset="-122"/>
                <a:ea typeface="微软雅黑" pitchFamily="34" charset="-122"/>
              </a:rPr>
              <a:t>Netty</a:t>
            </a:r>
            <a:r>
              <a:rPr lang="zh-CN" altLang="en-US" sz="2667">
                <a:solidFill>
                  <a:srgbClr val="1D69A3"/>
                </a:solidFill>
                <a:latin typeface="微软雅黑" pitchFamily="34" charset="-122"/>
                <a:ea typeface="微软雅黑" pitchFamily="34" charset="-122"/>
              </a:rPr>
              <a:t>常见面试题汇总</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411161" y="1227138"/>
            <a:ext cx="6239021"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Netty </a:t>
            </a:r>
            <a:r>
              <a:rPr lang="zh-CN" altLang="en-US" sz="2400" b="1">
                <a:ea typeface="微软雅黑" pitchFamily="34" charset="-122"/>
              </a:rPr>
              <a:t>发送消息有几种方式？</a:t>
            </a:r>
          </a:p>
        </p:txBody>
      </p:sp>
      <p:sp>
        <p:nvSpPr>
          <p:cNvPr id="4" name="TextBox 2">
            <a:extLst>
              <a:ext uri="{FF2B5EF4-FFF2-40B4-BE49-F238E27FC236}">
                <a16:creationId xmlns:a16="http://schemas.microsoft.com/office/drawing/2014/main" id="{D1ABC0D2-4198-4BDD-96F3-2D6CE8DD484F}"/>
              </a:ext>
            </a:extLst>
          </p:cNvPr>
          <p:cNvSpPr txBox="1">
            <a:spLocks noChangeArrowheads="1"/>
          </p:cNvSpPr>
          <p:nvPr/>
        </p:nvSpPr>
        <p:spPr bwMode="auto">
          <a:xfrm>
            <a:off x="411160" y="1979902"/>
            <a:ext cx="4668840"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Netty</a:t>
            </a:r>
            <a:r>
              <a:rPr lang="zh-CN" altLang="en-US" sz="2400" b="1">
                <a:ea typeface="微软雅黑" pitchFamily="34" charset="-122"/>
              </a:rPr>
              <a:t>的内存管理机制是什么？</a:t>
            </a:r>
          </a:p>
        </p:txBody>
      </p:sp>
      <p:sp>
        <p:nvSpPr>
          <p:cNvPr id="6" name="TextBox 2">
            <a:extLst>
              <a:ext uri="{FF2B5EF4-FFF2-40B4-BE49-F238E27FC236}">
                <a16:creationId xmlns:a16="http://schemas.microsoft.com/office/drawing/2014/main" id="{04634CBF-557B-4862-ADA6-E1BA16AC95A6}"/>
              </a:ext>
            </a:extLst>
          </p:cNvPr>
          <p:cNvSpPr txBox="1">
            <a:spLocks noChangeArrowheads="1"/>
          </p:cNvSpPr>
          <p:nvPr/>
        </p:nvSpPr>
        <p:spPr bwMode="auto">
          <a:xfrm>
            <a:off x="411159" y="2724921"/>
            <a:ext cx="415160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ByteBuf</a:t>
            </a:r>
            <a:r>
              <a:rPr lang="zh-CN" altLang="en-US" sz="2400" b="1">
                <a:ea typeface="微软雅黑" pitchFamily="34" charset="-122"/>
              </a:rPr>
              <a:t>的特点</a:t>
            </a:r>
          </a:p>
        </p:txBody>
      </p:sp>
      <p:sp>
        <p:nvSpPr>
          <p:cNvPr id="7" name="TextBox 2">
            <a:extLst>
              <a:ext uri="{FF2B5EF4-FFF2-40B4-BE49-F238E27FC236}">
                <a16:creationId xmlns:a16="http://schemas.microsoft.com/office/drawing/2014/main" id="{A4E3F455-84B2-49EC-9094-C6B3D32F57C6}"/>
              </a:ext>
            </a:extLst>
          </p:cNvPr>
          <p:cNvSpPr txBox="1">
            <a:spLocks noChangeArrowheads="1"/>
          </p:cNvSpPr>
          <p:nvPr/>
        </p:nvSpPr>
        <p:spPr bwMode="auto">
          <a:xfrm>
            <a:off x="411159" y="3530747"/>
            <a:ext cx="10349205"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如何让单机下基于</a:t>
            </a:r>
            <a:r>
              <a:rPr lang="en-US" altLang="zh-CN" sz="2400" b="1">
                <a:ea typeface="微软雅黑" pitchFamily="34" charset="-122"/>
              </a:rPr>
              <a:t>Netty</a:t>
            </a:r>
            <a:r>
              <a:rPr lang="zh-CN" altLang="en-US" sz="2400" b="1">
                <a:ea typeface="微软雅黑" pitchFamily="34" charset="-122"/>
              </a:rPr>
              <a:t>的应用程序支持几十万乃至百万长连接？</a:t>
            </a:r>
          </a:p>
        </p:txBody>
      </p:sp>
      <p:sp>
        <p:nvSpPr>
          <p:cNvPr id="5" name="TextBox 2">
            <a:extLst>
              <a:ext uri="{FF2B5EF4-FFF2-40B4-BE49-F238E27FC236}">
                <a16:creationId xmlns:a16="http://schemas.microsoft.com/office/drawing/2014/main" id="{D309AA25-1293-48A6-8002-BDF755922060}"/>
              </a:ext>
            </a:extLst>
          </p:cNvPr>
          <p:cNvSpPr txBox="1">
            <a:spLocks noChangeArrowheads="1"/>
          </p:cNvSpPr>
          <p:nvPr/>
        </p:nvSpPr>
        <p:spPr bwMode="auto">
          <a:xfrm>
            <a:off x="411157" y="4336573"/>
            <a:ext cx="10349205"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select</a:t>
            </a:r>
            <a:r>
              <a:rPr lang="zh-CN" altLang="en-US" sz="2400" b="1">
                <a:ea typeface="微软雅黑" pitchFamily="34" charset="-122"/>
              </a:rPr>
              <a:t>、</a:t>
            </a:r>
            <a:r>
              <a:rPr lang="en-US" altLang="zh-CN" sz="2400" b="1">
                <a:ea typeface="微软雅黑" pitchFamily="34" charset="-122"/>
              </a:rPr>
              <a:t>poll</a:t>
            </a:r>
            <a:r>
              <a:rPr lang="zh-CN" altLang="en-US" sz="2400" b="1">
                <a:ea typeface="微软雅黑" pitchFamily="34" charset="-122"/>
              </a:rPr>
              <a:t>、</a:t>
            </a:r>
            <a:r>
              <a:rPr lang="en-US" altLang="zh-CN" sz="2400" b="1">
                <a:ea typeface="微软雅黑" pitchFamily="34" charset="-122"/>
              </a:rPr>
              <a:t>epoll</a:t>
            </a:r>
            <a:r>
              <a:rPr lang="zh-CN" altLang="en-US" sz="2400" b="1">
                <a:ea typeface="微软雅黑" pitchFamily="34" charset="-122"/>
              </a:rPr>
              <a:t>的区别？</a:t>
            </a:r>
          </a:p>
        </p:txBody>
      </p:sp>
      <p:sp>
        <p:nvSpPr>
          <p:cNvPr id="8" name="TextBox 2">
            <a:extLst>
              <a:ext uri="{FF2B5EF4-FFF2-40B4-BE49-F238E27FC236}">
                <a16:creationId xmlns:a16="http://schemas.microsoft.com/office/drawing/2014/main" id="{26217E70-4592-48FB-A385-3A6B722F0B1A}"/>
              </a:ext>
            </a:extLst>
          </p:cNvPr>
          <p:cNvSpPr txBox="1">
            <a:spLocks noChangeArrowheads="1"/>
          </p:cNvSpPr>
          <p:nvPr/>
        </p:nvSpPr>
        <p:spPr bwMode="auto">
          <a:xfrm>
            <a:off x="411156" y="5028530"/>
            <a:ext cx="10349205"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什么是水平触发</a:t>
            </a:r>
            <a:r>
              <a:rPr lang="en-US" altLang="zh-CN" sz="2400" b="1">
                <a:ea typeface="微软雅黑" pitchFamily="34" charset="-122"/>
              </a:rPr>
              <a:t>(LT)</a:t>
            </a:r>
            <a:r>
              <a:rPr lang="zh-CN" altLang="en-US" sz="2400" b="1">
                <a:ea typeface="微软雅黑" pitchFamily="34" charset="-122"/>
              </a:rPr>
              <a:t>和边缘触发</a:t>
            </a:r>
            <a:r>
              <a:rPr lang="en-US" altLang="zh-CN" sz="2400" b="1">
                <a:ea typeface="微软雅黑" pitchFamily="34" charset="-122"/>
              </a:rPr>
              <a:t>(ET)</a:t>
            </a:r>
            <a:r>
              <a:rPr lang="zh-CN" altLang="en-US" sz="2400" b="1">
                <a:ea typeface="微软雅黑" pitchFamily="34" charset="-122"/>
              </a:rPr>
              <a:t>？</a:t>
            </a:r>
          </a:p>
        </p:txBody>
      </p:sp>
    </p:spTree>
    <p:extLst>
      <p:ext uri="{BB962C8B-B14F-4D97-AF65-F5344CB8AC3E}">
        <p14:creationId xmlns:p14="http://schemas.microsoft.com/office/powerpoint/2010/main" val="4058292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6406" y="371042"/>
            <a:ext cx="435886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直接内存深入辨析</a:t>
            </a:r>
          </a:p>
        </p:txBody>
      </p:sp>
      <p:sp>
        <p:nvSpPr>
          <p:cNvPr id="5" name="TextBox 2">
            <a:extLst>
              <a:ext uri="{FF2B5EF4-FFF2-40B4-BE49-F238E27FC236}">
                <a16:creationId xmlns:a16="http://schemas.microsoft.com/office/drawing/2014/main" id="{68F58B00-0CDE-424A-8F08-F583933E5C36}"/>
              </a:ext>
            </a:extLst>
          </p:cNvPr>
          <p:cNvSpPr txBox="1">
            <a:spLocks noChangeArrowheads="1"/>
          </p:cNvSpPr>
          <p:nvPr/>
        </p:nvSpPr>
        <p:spPr bwMode="auto">
          <a:xfrm>
            <a:off x="554877" y="1158662"/>
            <a:ext cx="6239021"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直接内存比堆内存快在哪里？</a:t>
            </a:r>
          </a:p>
        </p:txBody>
      </p:sp>
      <p:pic>
        <p:nvPicPr>
          <p:cNvPr id="21" name="图片 20">
            <a:extLst>
              <a:ext uri="{FF2B5EF4-FFF2-40B4-BE49-F238E27FC236}">
                <a16:creationId xmlns:a16="http://schemas.microsoft.com/office/drawing/2014/main" id="{4A8DE79F-9815-4272-8762-EB14C03DDC87}"/>
              </a:ext>
            </a:extLst>
          </p:cNvPr>
          <p:cNvPicPr>
            <a:picLocks noChangeAspect="1"/>
          </p:cNvPicPr>
          <p:nvPr/>
        </p:nvPicPr>
        <p:blipFill>
          <a:blip r:embed="rId4"/>
          <a:stretch>
            <a:fillRect/>
          </a:stretch>
        </p:blipFill>
        <p:spPr>
          <a:xfrm>
            <a:off x="6872549" y="2237659"/>
            <a:ext cx="5176519" cy="4167761"/>
          </a:xfrm>
          <a:prstGeom prst="rect">
            <a:avLst/>
          </a:prstGeom>
        </p:spPr>
      </p:pic>
      <p:sp>
        <p:nvSpPr>
          <p:cNvPr id="24" name="矩形 23">
            <a:extLst>
              <a:ext uri="{FF2B5EF4-FFF2-40B4-BE49-F238E27FC236}">
                <a16:creationId xmlns:a16="http://schemas.microsoft.com/office/drawing/2014/main" id="{F91E7152-8DEB-44E5-A160-93C26A67922E}"/>
              </a:ext>
            </a:extLst>
          </p:cNvPr>
          <p:cNvSpPr/>
          <p:nvPr/>
        </p:nvSpPr>
        <p:spPr>
          <a:xfrm>
            <a:off x="854742" y="1997514"/>
            <a:ext cx="4908750" cy="1013354"/>
          </a:xfrm>
          <a:prstGeom prst="rect">
            <a:avLst/>
          </a:prstGeom>
          <a:noFill/>
          <a:ln w="9525">
            <a:noFill/>
          </a:ln>
        </p:spPr>
        <p:txBody>
          <a:bodyPr wrap="square" anchor="t">
            <a:spAutoFit/>
          </a:bodyPr>
          <a:lstStyle/>
          <a:p>
            <a:pPr marL="342900" lvl="1" indent="-342900">
              <a:lnSpc>
                <a:spcPct val="120000"/>
              </a:lnSpc>
              <a:buClr>
                <a:srgbClr val="FFC000"/>
              </a:buClr>
              <a:buFont typeface="Wingdings" panose="05000000000000000000" charset="0"/>
              <a:buChar char="n"/>
            </a:pPr>
            <a:r>
              <a:rPr lang="en-US" altLang="zh-CN" sz="2000" b="1">
                <a:latin typeface="+mn-ea"/>
                <a:cs typeface="+mn-ea"/>
                <a:sym typeface="+mn-ea"/>
              </a:rPr>
              <a:t>TCP</a:t>
            </a:r>
            <a:r>
              <a:rPr lang="zh-CN" altLang="en-US" sz="2000" b="1" dirty="0">
                <a:latin typeface="+mn-ea"/>
                <a:cs typeface="+mn-ea"/>
                <a:sym typeface="+mn-ea"/>
              </a:rPr>
              <a:t>缓冲区</a:t>
            </a:r>
            <a:endParaRPr lang="zh-CN" altLang="en-US" sz="2000" dirty="0">
              <a:latin typeface="+mn-ea"/>
              <a:cs typeface="+mn-ea"/>
              <a:sym typeface="+mn-ea"/>
            </a:endParaRPr>
          </a:p>
          <a:p>
            <a:pPr marL="457200" lvl="1" indent="0">
              <a:lnSpc>
                <a:spcPct val="120000"/>
              </a:lnSpc>
              <a:buClr>
                <a:srgbClr val="FFC000"/>
              </a:buClr>
              <a:buFont typeface="Wingdings" panose="05000000000000000000" pitchFamily="2" charset="2"/>
              <a:buNone/>
            </a:pPr>
            <a:r>
              <a:rPr lang="zh-CN" altLang="en-US" sz="1600" dirty="0">
                <a:latin typeface="+mn-ea"/>
                <a:cs typeface="+mn-ea"/>
                <a:sym typeface="+mn-ea"/>
              </a:rPr>
              <a:t>每个TCP的Socket的内核中都有一个</a:t>
            </a:r>
            <a:r>
              <a:rPr lang="zh-CN" altLang="en-US" sz="1600">
                <a:latin typeface="+mn-ea"/>
                <a:cs typeface="+mn-ea"/>
                <a:sym typeface="+mn-ea"/>
              </a:rPr>
              <a:t>发送缓冲区</a:t>
            </a:r>
            <a:r>
              <a:rPr lang="en-US" altLang="zh-CN" sz="1600">
                <a:latin typeface="+mn-ea"/>
                <a:cs typeface="+mn-ea"/>
                <a:sym typeface="+mn-ea"/>
              </a:rPr>
              <a:t>(SO_SNDBUF)</a:t>
            </a:r>
            <a:r>
              <a:rPr lang="zh-CN" altLang="en-US" sz="1600">
                <a:latin typeface="+mn-ea"/>
                <a:cs typeface="+mn-ea"/>
                <a:sym typeface="+mn-ea"/>
              </a:rPr>
              <a:t>和</a:t>
            </a:r>
            <a:r>
              <a:rPr lang="zh-CN" altLang="en-US" sz="1600" dirty="0">
                <a:latin typeface="+mn-ea"/>
                <a:cs typeface="+mn-ea"/>
                <a:sym typeface="+mn-ea"/>
              </a:rPr>
              <a:t>一个</a:t>
            </a:r>
            <a:r>
              <a:rPr lang="zh-CN" altLang="en-US" sz="1600">
                <a:latin typeface="+mn-ea"/>
                <a:cs typeface="+mn-ea"/>
                <a:sym typeface="+mn-ea"/>
              </a:rPr>
              <a:t>接收缓冲区</a:t>
            </a:r>
            <a:r>
              <a:rPr lang="en-US" altLang="zh-CN" sz="1600">
                <a:latin typeface="+mn-ea"/>
                <a:cs typeface="+mn-ea"/>
                <a:sym typeface="+mn-ea"/>
              </a:rPr>
              <a:t>(SO_RECVBUF)</a:t>
            </a:r>
            <a:r>
              <a:rPr lang="zh-CN" altLang="en-US" sz="1600">
                <a:latin typeface="+mn-ea"/>
                <a:cs typeface="+mn-ea"/>
                <a:sym typeface="+mn-ea"/>
              </a:rPr>
              <a:t>。</a:t>
            </a:r>
            <a:endParaRPr lang="en-US" altLang="zh-CN" sz="1600" dirty="0">
              <a:latin typeface="+mn-ea"/>
              <a:cs typeface="+mn-ea"/>
              <a:sym typeface="+mn-ea"/>
            </a:endParaRPr>
          </a:p>
        </p:txBody>
      </p:sp>
      <p:pic>
        <p:nvPicPr>
          <p:cNvPr id="25" name="Picture 2">
            <a:extLst>
              <a:ext uri="{FF2B5EF4-FFF2-40B4-BE49-F238E27FC236}">
                <a16:creationId xmlns:a16="http://schemas.microsoft.com/office/drawing/2014/main" id="{75F10F0E-C743-439B-9F0F-C4947E7D4CA3}"/>
              </a:ext>
            </a:extLst>
          </p:cNvPr>
          <p:cNvPicPr>
            <a:picLocks noChangeAspect="1" noChangeArrowheads="1"/>
          </p:cNvPicPr>
          <p:nvPr/>
        </p:nvPicPr>
        <p:blipFill>
          <a:blip r:embed="rId5"/>
          <a:srcRect/>
          <a:stretch>
            <a:fillRect/>
          </a:stretch>
        </p:blipFill>
        <p:spPr bwMode="auto">
          <a:xfrm>
            <a:off x="401551" y="3350353"/>
            <a:ext cx="6239022" cy="1942371"/>
          </a:xfrm>
          <a:prstGeom prst="rect">
            <a:avLst/>
          </a:prstGeom>
          <a:noFill/>
          <a:ln w="9525">
            <a:noFill/>
            <a:miter lim="800000"/>
            <a:headEnd/>
            <a:tailEnd/>
          </a:ln>
          <a:effectLst/>
        </p:spPr>
      </p:pic>
    </p:spTree>
    <p:extLst>
      <p:ext uri="{BB962C8B-B14F-4D97-AF65-F5344CB8AC3E}">
        <p14:creationId xmlns:p14="http://schemas.microsoft.com/office/powerpoint/2010/main" val="246186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6406" y="371042"/>
            <a:ext cx="435886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直接内存深入辨析</a:t>
            </a:r>
          </a:p>
        </p:txBody>
      </p:sp>
      <p:sp>
        <p:nvSpPr>
          <p:cNvPr id="5" name="TextBox 2">
            <a:extLst>
              <a:ext uri="{FF2B5EF4-FFF2-40B4-BE49-F238E27FC236}">
                <a16:creationId xmlns:a16="http://schemas.microsoft.com/office/drawing/2014/main" id="{68F58B00-0CDE-424A-8F08-F583933E5C36}"/>
              </a:ext>
            </a:extLst>
          </p:cNvPr>
          <p:cNvSpPr txBox="1">
            <a:spLocks noChangeArrowheads="1"/>
          </p:cNvSpPr>
          <p:nvPr/>
        </p:nvSpPr>
        <p:spPr bwMode="auto">
          <a:xfrm>
            <a:off x="536406" y="1143169"/>
            <a:ext cx="6239021"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直接内存比堆内存快在哪里？</a:t>
            </a:r>
          </a:p>
        </p:txBody>
      </p:sp>
      <p:pic>
        <p:nvPicPr>
          <p:cNvPr id="4" name="图片 3">
            <a:extLst>
              <a:ext uri="{FF2B5EF4-FFF2-40B4-BE49-F238E27FC236}">
                <a16:creationId xmlns:a16="http://schemas.microsoft.com/office/drawing/2014/main" id="{2AC5A11F-16ED-410D-96E5-164646F872D7}"/>
              </a:ext>
            </a:extLst>
          </p:cNvPr>
          <p:cNvPicPr>
            <a:picLocks noChangeAspect="1"/>
          </p:cNvPicPr>
          <p:nvPr/>
        </p:nvPicPr>
        <p:blipFill>
          <a:blip r:embed="rId4"/>
          <a:stretch>
            <a:fillRect/>
          </a:stretch>
        </p:blipFill>
        <p:spPr>
          <a:xfrm>
            <a:off x="6996073" y="576258"/>
            <a:ext cx="5111443" cy="6007605"/>
          </a:xfrm>
          <a:prstGeom prst="rect">
            <a:avLst/>
          </a:prstGeom>
        </p:spPr>
      </p:pic>
      <p:sp>
        <p:nvSpPr>
          <p:cNvPr id="14" name="TextBox 17">
            <a:extLst>
              <a:ext uri="{FF2B5EF4-FFF2-40B4-BE49-F238E27FC236}">
                <a16:creationId xmlns:a16="http://schemas.microsoft.com/office/drawing/2014/main" id="{37FC20A0-4AB4-4E7D-802B-00C835440C6A}"/>
              </a:ext>
            </a:extLst>
          </p:cNvPr>
          <p:cNvSpPr txBox="1"/>
          <p:nvPr/>
        </p:nvSpPr>
        <p:spPr>
          <a:xfrm>
            <a:off x="822102" y="1480597"/>
            <a:ext cx="4516667" cy="458908"/>
          </a:xfrm>
          <a:prstGeom prst="rect">
            <a:avLst/>
          </a:prstGeom>
          <a:noFill/>
        </p:spPr>
        <p:txBody>
          <a:bodyPr wrap="square" rtlCol="0">
            <a:spAutoFit/>
          </a:bodyPr>
          <a:lstStyle/>
          <a:p>
            <a:pPr>
              <a:lnSpc>
                <a:spcPct val="150000"/>
              </a:lnSpc>
            </a:pPr>
            <a:r>
              <a:rPr lang="zh-CN" altLang="en-US">
                <a:solidFill>
                  <a:srgbClr val="FF0000"/>
                </a:solidFill>
                <a:latin typeface="微软雅黑" panose="020B0503020204020204" pitchFamily="34" charset="-122"/>
                <a:ea typeface="微软雅黑" panose="020B0503020204020204" pitchFamily="34" charset="-122"/>
              </a:rPr>
              <a:t>直接内存相比堆内存，避免了二次拷贝</a:t>
            </a:r>
          </a:p>
        </p:txBody>
      </p:sp>
      <p:pic>
        <p:nvPicPr>
          <p:cNvPr id="6" name="图片 5">
            <a:extLst>
              <a:ext uri="{FF2B5EF4-FFF2-40B4-BE49-F238E27FC236}">
                <a16:creationId xmlns:a16="http://schemas.microsoft.com/office/drawing/2014/main" id="{E2B7A87B-B830-425D-BFD8-0DE42C1B175C}"/>
              </a:ext>
            </a:extLst>
          </p:cNvPr>
          <p:cNvPicPr>
            <a:picLocks noChangeAspect="1"/>
          </p:cNvPicPr>
          <p:nvPr/>
        </p:nvPicPr>
        <p:blipFill>
          <a:blip r:embed="rId5"/>
          <a:stretch>
            <a:fillRect/>
          </a:stretch>
        </p:blipFill>
        <p:spPr>
          <a:xfrm>
            <a:off x="1695752" y="1966528"/>
            <a:ext cx="4126550" cy="4891472"/>
          </a:xfrm>
          <a:prstGeom prst="rect">
            <a:avLst/>
          </a:prstGeom>
        </p:spPr>
      </p:pic>
    </p:spTree>
    <p:extLst>
      <p:ext uri="{BB962C8B-B14F-4D97-AF65-F5344CB8AC3E}">
        <p14:creationId xmlns:p14="http://schemas.microsoft.com/office/powerpoint/2010/main" val="32334527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190"/>
                            </p:stCondLst>
                            <p:childTnLst>
                              <p:par>
                                <p:cTn id="18" presetID="42"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零拷贝深入辨析</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411161" y="1227138"/>
            <a:ext cx="6239021"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什么是零拷贝</a:t>
            </a:r>
            <a:r>
              <a:rPr lang="en-US" altLang="zh-CN" sz="2400" b="1">
                <a:ea typeface="微软雅黑" pitchFamily="34" charset="-122"/>
              </a:rPr>
              <a:t>?</a:t>
            </a:r>
            <a:endParaRPr lang="zh-CN" altLang="en-US" sz="2400" b="1">
              <a:ea typeface="微软雅黑" pitchFamily="34" charset="-122"/>
            </a:endParaRPr>
          </a:p>
        </p:txBody>
      </p:sp>
      <p:sp>
        <p:nvSpPr>
          <p:cNvPr id="14" name="文本框 13">
            <a:extLst>
              <a:ext uri="{FF2B5EF4-FFF2-40B4-BE49-F238E27FC236}">
                <a16:creationId xmlns:a16="http://schemas.microsoft.com/office/drawing/2014/main" id="{00DDF17C-959B-4F8D-9DD5-42D0DF0FA3A1}"/>
              </a:ext>
            </a:extLst>
          </p:cNvPr>
          <p:cNvSpPr txBox="1"/>
          <p:nvPr/>
        </p:nvSpPr>
        <p:spPr>
          <a:xfrm>
            <a:off x="773764" y="1739106"/>
            <a:ext cx="10300636" cy="646331"/>
          </a:xfrm>
          <a:prstGeom prst="rect">
            <a:avLst/>
          </a:prstGeom>
          <a:noFill/>
        </p:spPr>
        <p:txBody>
          <a:bodyPr wrap="square">
            <a:spAutoFit/>
          </a:bodyPr>
          <a:lstStyle/>
          <a:p>
            <a:r>
              <a:rPr lang="zh-CN" altLang="en-US" b="0" i="0">
                <a:solidFill>
                  <a:srgbClr val="121212"/>
                </a:solidFill>
                <a:effectLst/>
                <a:latin typeface="微软雅黑" panose="020B0503020204020204" pitchFamily="34" charset="-122"/>
                <a:ea typeface="微软雅黑" panose="020B0503020204020204" pitchFamily="34" charset="-122"/>
              </a:rPr>
              <a:t>零拷贝</a:t>
            </a:r>
            <a:r>
              <a:rPr lang="en-US" altLang="zh-CN" b="0" i="0">
                <a:solidFill>
                  <a:srgbClr val="121212"/>
                </a:solidFill>
                <a:effectLst/>
                <a:latin typeface="微软雅黑" panose="020B0503020204020204" pitchFamily="34" charset="-122"/>
                <a:ea typeface="微软雅黑" panose="020B0503020204020204" pitchFamily="34" charset="-122"/>
              </a:rPr>
              <a:t>(</a:t>
            </a:r>
            <a:r>
              <a:rPr lang="zh-CN" altLang="en-US" b="0" i="0">
                <a:solidFill>
                  <a:srgbClr val="121212"/>
                </a:solidFill>
                <a:effectLst/>
                <a:latin typeface="微软雅黑" panose="020B0503020204020204" pitchFamily="34" charset="-122"/>
                <a:ea typeface="微软雅黑" panose="020B0503020204020204" pitchFamily="34" charset="-122"/>
              </a:rPr>
              <a:t>英语</a:t>
            </a:r>
            <a:r>
              <a:rPr lang="en-US" altLang="zh-CN" b="0" i="0">
                <a:solidFill>
                  <a:srgbClr val="121212"/>
                </a:solidFill>
                <a:effectLst/>
                <a:latin typeface="微软雅黑" panose="020B0503020204020204" pitchFamily="34" charset="-122"/>
                <a:ea typeface="微软雅黑" panose="020B0503020204020204" pitchFamily="34" charset="-122"/>
              </a:rPr>
              <a:t>: Zero-copy) </a:t>
            </a:r>
            <a:r>
              <a:rPr lang="zh-CN" altLang="en-US" b="0" i="0">
                <a:solidFill>
                  <a:srgbClr val="121212"/>
                </a:solidFill>
                <a:effectLst/>
                <a:latin typeface="微软雅黑" panose="020B0503020204020204" pitchFamily="34" charset="-122"/>
                <a:ea typeface="微软雅黑" panose="020B0503020204020204" pitchFamily="34" charset="-122"/>
              </a:rPr>
              <a:t>技术是指计算机执行操作时，</a:t>
            </a:r>
            <a:r>
              <a:rPr lang="en-US" altLang="zh-CN" b="0" i="0">
                <a:solidFill>
                  <a:srgbClr val="121212"/>
                </a:solidFill>
                <a:effectLst/>
                <a:latin typeface="微软雅黑" panose="020B0503020204020204" pitchFamily="34" charset="-122"/>
                <a:ea typeface="微软雅黑" panose="020B0503020204020204" pitchFamily="34" charset="-122"/>
              </a:rPr>
              <a:t>CPU</a:t>
            </a:r>
            <a:r>
              <a:rPr lang="zh-CN" altLang="en-US" b="0" i="0">
                <a:solidFill>
                  <a:srgbClr val="121212"/>
                </a:solidFill>
                <a:effectLst/>
                <a:latin typeface="微软雅黑" panose="020B0503020204020204" pitchFamily="34" charset="-122"/>
                <a:ea typeface="微软雅黑" panose="020B0503020204020204" pitchFamily="34" charset="-122"/>
              </a:rPr>
              <a:t>不需要先将数据从某处内存复制到另一个特定区域。这种技术通常用于通过网络传输文件时节省</a:t>
            </a:r>
            <a:r>
              <a:rPr lang="en-US" altLang="zh-CN" b="0" i="0">
                <a:solidFill>
                  <a:srgbClr val="121212"/>
                </a:solidFill>
                <a:effectLst/>
                <a:latin typeface="微软雅黑" panose="020B0503020204020204" pitchFamily="34" charset="-122"/>
                <a:ea typeface="微软雅黑" panose="020B0503020204020204" pitchFamily="34" charset="-122"/>
              </a:rPr>
              <a:t>CPU</a:t>
            </a:r>
            <a:r>
              <a:rPr lang="zh-CN" altLang="en-US" b="0" i="0">
                <a:solidFill>
                  <a:srgbClr val="121212"/>
                </a:solidFill>
                <a:effectLst/>
                <a:latin typeface="微软雅黑" panose="020B0503020204020204" pitchFamily="34" charset="-122"/>
                <a:ea typeface="微软雅黑" panose="020B0503020204020204" pitchFamily="34" charset="-122"/>
              </a:rPr>
              <a:t>周期和内存带宽。</a:t>
            </a: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8C85496-CD02-4FDC-B67B-E08E3FA1CB7A}"/>
              </a:ext>
            </a:extLst>
          </p:cNvPr>
          <p:cNvSpPr txBox="1"/>
          <p:nvPr/>
        </p:nvSpPr>
        <p:spPr>
          <a:xfrm>
            <a:off x="854741" y="2435740"/>
            <a:ext cx="2147077" cy="1477328"/>
          </a:xfrm>
          <a:prstGeom prst="rect">
            <a:avLst/>
          </a:prstGeom>
          <a:noFill/>
        </p:spPr>
        <p:txBody>
          <a:bodyPr wrap="square">
            <a:spAutoFit/>
          </a:bodyPr>
          <a:lstStyle/>
          <a:p>
            <a:r>
              <a:rPr lang="en-US" altLang="zh-CN" b="0" i="0">
                <a:solidFill>
                  <a:srgbClr val="646464"/>
                </a:solidFill>
                <a:effectLst/>
                <a:latin typeface="-apple-system"/>
              </a:rPr>
              <a:t>Kafka</a:t>
            </a:r>
            <a:br>
              <a:rPr lang="en-US" altLang="zh-CN"/>
            </a:br>
            <a:r>
              <a:rPr lang="en-US" altLang="zh-CN" b="0" i="0">
                <a:solidFill>
                  <a:srgbClr val="646464"/>
                </a:solidFill>
                <a:effectLst/>
                <a:latin typeface="-apple-system"/>
              </a:rPr>
              <a:t>Netty</a:t>
            </a:r>
            <a:br>
              <a:rPr lang="en-US" altLang="zh-CN"/>
            </a:br>
            <a:r>
              <a:rPr lang="en-US" altLang="zh-CN" b="0" i="0">
                <a:solidFill>
                  <a:srgbClr val="646464"/>
                </a:solidFill>
                <a:effectLst/>
                <a:latin typeface="-apple-system"/>
              </a:rPr>
              <a:t>Rocketmq</a:t>
            </a:r>
            <a:br>
              <a:rPr lang="en-US" altLang="zh-CN"/>
            </a:br>
            <a:r>
              <a:rPr lang="en-US" altLang="zh-CN" b="0" i="0">
                <a:solidFill>
                  <a:srgbClr val="646464"/>
                </a:solidFill>
                <a:effectLst/>
                <a:latin typeface="-apple-system"/>
              </a:rPr>
              <a:t>Nginx</a:t>
            </a:r>
            <a:br>
              <a:rPr lang="en-US" altLang="zh-CN"/>
            </a:br>
            <a:r>
              <a:rPr lang="en-US" altLang="zh-CN" b="0" i="0">
                <a:solidFill>
                  <a:srgbClr val="646464"/>
                </a:solidFill>
                <a:effectLst/>
                <a:latin typeface="-apple-system"/>
              </a:rPr>
              <a:t>Apache</a:t>
            </a:r>
            <a:endParaRPr lang="zh-CN" altLang="en-US"/>
          </a:p>
        </p:txBody>
      </p:sp>
      <p:sp>
        <p:nvSpPr>
          <p:cNvPr id="17" name="文本框 16">
            <a:extLst>
              <a:ext uri="{FF2B5EF4-FFF2-40B4-BE49-F238E27FC236}">
                <a16:creationId xmlns:a16="http://schemas.microsoft.com/office/drawing/2014/main" id="{6C59F7BD-051A-464D-86C1-4E2730C6A9BD}"/>
              </a:ext>
            </a:extLst>
          </p:cNvPr>
          <p:cNvSpPr txBox="1"/>
          <p:nvPr/>
        </p:nvSpPr>
        <p:spPr>
          <a:xfrm>
            <a:off x="773764" y="4087336"/>
            <a:ext cx="10755368" cy="923330"/>
          </a:xfrm>
          <a:prstGeom prst="rect">
            <a:avLst/>
          </a:prstGeom>
          <a:noFill/>
        </p:spPr>
        <p:txBody>
          <a:bodyPr wrap="square">
            <a:spAutoFit/>
          </a:bodyPr>
          <a:lstStyle/>
          <a:p>
            <a:r>
              <a:rPr lang="zh-CN" altLang="en-US" b="0" i="0">
                <a:solidFill>
                  <a:srgbClr val="121212"/>
                </a:solidFill>
                <a:effectLst/>
                <a:latin typeface="-apple-system"/>
              </a:rPr>
              <a:t>零拷贝技术可以减少数据拷贝和共享总线操作的次数，消除传输数据在存储器之间不必要的中间拷贝次数，从而有效地提高数据传输效率</a:t>
            </a:r>
            <a:br>
              <a:rPr lang="zh-CN" altLang="en-US"/>
            </a:br>
            <a:r>
              <a:rPr lang="zh-CN" altLang="en-US" b="0" i="0">
                <a:solidFill>
                  <a:srgbClr val="121212"/>
                </a:solidFill>
                <a:effectLst/>
                <a:latin typeface="-apple-system"/>
              </a:rPr>
              <a:t>零拷贝技术减少了用户进程地址空间和内核地址空间之间因为上下文切换而带来的开销</a:t>
            </a:r>
            <a:endParaRPr lang="zh-CN" altLang="en-US"/>
          </a:p>
        </p:txBody>
      </p:sp>
    </p:spTree>
    <p:extLst>
      <p:ext uri="{BB962C8B-B14F-4D97-AF65-F5344CB8AC3E}">
        <p14:creationId xmlns:p14="http://schemas.microsoft.com/office/powerpoint/2010/main" val="4198022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零拷贝深入辨析</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411161" y="1227138"/>
            <a:ext cx="6239021"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zh-CN" altLang="en-US" sz="2400" b="1">
                <a:ea typeface="微软雅黑" pitchFamily="34" charset="-122"/>
              </a:rPr>
              <a:t>传统数据传送</a:t>
            </a:r>
          </a:p>
        </p:txBody>
      </p:sp>
      <p:sp>
        <p:nvSpPr>
          <p:cNvPr id="16" name="文本框 15">
            <a:extLst>
              <a:ext uri="{FF2B5EF4-FFF2-40B4-BE49-F238E27FC236}">
                <a16:creationId xmlns:a16="http://schemas.microsoft.com/office/drawing/2014/main" id="{74C8C3D6-383C-49F6-AB24-6A830F45979D}"/>
              </a:ext>
            </a:extLst>
          </p:cNvPr>
          <p:cNvSpPr txBox="1"/>
          <p:nvPr/>
        </p:nvSpPr>
        <p:spPr>
          <a:xfrm>
            <a:off x="554877" y="1753590"/>
            <a:ext cx="2675700" cy="697627"/>
          </a:xfrm>
          <a:prstGeom prst="rect">
            <a:avLst/>
          </a:prstGeom>
          <a:noFill/>
        </p:spPr>
        <p:txBody>
          <a:bodyPr wrap="square">
            <a:spAutoFit/>
          </a:bodyPr>
          <a:lstStyle/>
          <a:p>
            <a:pPr indent="304800">
              <a:spcAft>
                <a:spcPts val="400"/>
              </a:spcAft>
            </a:pPr>
            <a:r>
              <a:rPr lang="en-US" altLang="zh-CN" sz="1800">
                <a:effectLst/>
                <a:latin typeface="Calibri" panose="020F0502020204030204" pitchFamily="34" charset="0"/>
                <a:ea typeface="宋体" panose="02010600030101010101" pitchFamily="2" charset="-122"/>
                <a:cs typeface="Arial" panose="020B0604020202020204" pitchFamily="34" charset="0"/>
              </a:rPr>
              <a:t>buffer = File.read </a:t>
            </a:r>
            <a:endParaRPr lang="zh-CN" altLang="zh-CN" sz="1400">
              <a:effectLst/>
              <a:latin typeface="Calibri" panose="020F0502020204030204" pitchFamily="34" charset="0"/>
              <a:ea typeface="宋体" panose="02010600030101010101" pitchFamily="2" charset="-122"/>
              <a:cs typeface="Arial" panose="020B0604020202020204" pitchFamily="34" charset="0"/>
            </a:endParaRPr>
          </a:p>
          <a:p>
            <a:pPr indent="304800">
              <a:spcAft>
                <a:spcPts val="400"/>
              </a:spcAft>
            </a:pPr>
            <a:r>
              <a:rPr lang="en-US" altLang="zh-CN" sz="1800">
                <a:effectLst/>
                <a:latin typeface="Calibri" panose="020F0502020204030204" pitchFamily="34" charset="0"/>
                <a:ea typeface="宋体" panose="02010600030101010101" pitchFamily="2" charset="-122"/>
                <a:cs typeface="Arial" panose="020B0604020202020204" pitchFamily="34" charset="0"/>
              </a:rPr>
              <a:t>Socket.send(buffer)</a:t>
            </a:r>
            <a:endParaRPr lang="zh-CN" altLang="zh-CN" sz="1400">
              <a:effectLst/>
              <a:latin typeface="Calibri" panose="020F0502020204030204" pitchFamily="34" charset="0"/>
              <a:ea typeface="宋体" panose="02010600030101010101" pitchFamily="2" charset="-122"/>
              <a:cs typeface="Arial" panose="020B0604020202020204" pitchFamily="34" charset="0"/>
            </a:endParaRPr>
          </a:p>
        </p:txBody>
      </p:sp>
      <p:pic>
        <p:nvPicPr>
          <p:cNvPr id="6" name="图片 5">
            <a:extLst>
              <a:ext uri="{FF2B5EF4-FFF2-40B4-BE49-F238E27FC236}">
                <a16:creationId xmlns:a16="http://schemas.microsoft.com/office/drawing/2014/main" id="{46DA23F3-BBDA-4A1D-BBFC-8ADDA6D3B18D}"/>
              </a:ext>
            </a:extLst>
          </p:cNvPr>
          <p:cNvPicPr>
            <a:picLocks noChangeAspect="1"/>
          </p:cNvPicPr>
          <p:nvPr/>
        </p:nvPicPr>
        <p:blipFill>
          <a:blip r:embed="rId4"/>
          <a:stretch>
            <a:fillRect/>
          </a:stretch>
        </p:blipFill>
        <p:spPr>
          <a:xfrm>
            <a:off x="4483373" y="1007413"/>
            <a:ext cx="7615567" cy="3541534"/>
          </a:xfrm>
          <a:prstGeom prst="rect">
            <a:avLst/>
          </a:prstGeom>
        </p:spPr>
      </p:pic>
      <p:sp>
        <p:nvSpPr>
          <p:cNvPr id="19" name="文本框 18">
            <a:extLst>
              <a:ext uri="{FF2B5EF4-FFF2-40B4-BE49-F238E27FC236}">
                <a16:creationId xmlns:a16="http://schemas.microsoft.com/office/drawing/2014/main" id="{6C5C1519-A134-4209-B735-F33617053FB3}"/>
              </a:ext>
            </a:extLst>
          </p:cNvPr>
          <p:cNvSpPr txBox="1"/>
          <p:nvPr/>
        </p:nvSpPr>
        <p:spPr>
          <a:xfrm>
            <a:off x="4959580" y="5185318"/>
            <a:ext cx="3381204" cy="369332"/>
          </a:xfrm>
          <a:prstGeom prst="rect">
            <a:avLst/>
          </a:prstGeom>
          <a:noFill/>
        </p:spPr>
        <p:txBody>
          <a:bodyPr wrap="square">
            <a:spAutoFit/>
          </a:bodyPr>
          <a:lstStyle/>
          <a:p>
            <a:r>
              <a:rPr lang="en-US" altLang="zh-CN" sz="1800">
                <a:effectLst/>
                <a:latin typeface="微软雅黑" panose="020B0503020204020204" pitchFamily="34" charset="-122"/>
                <a:ea typeface="微软雅黑" panose="020B0503020204020204" pitchFamily="34" charset="-122"/>
                <a:cs typeface="Arial" panose="020B0604020202020204" pitchFamily="34" charset="0"/>
              </a:rPr>
              <a:t>4</a:t>
            </a:r>
            <a:r>
              <a:rPr lang="zh-CN" altLang="zh-CN" sz="1800">
                <a:effectLst/>
                <a:latin typeface="微软雅黑" panose="020B0503020204020204" pitchFamily="34" charset="-122"/>
                <a:ea typeface="微软雅黑" panose="020B0503020204020204" pitchFamily="34" charset="-122"/>
                <a:cs typeface="Arial" panose="020B0604020202020204" pitchFamily="34" charset="0"/>
              </a:rPr>
              <a:t>次拷贝，</a:t>
            </a:r>
            <a:r>
              <a:rPr lang="en-US" altLang="zh-CN" sz="1800">
                <a:effectLst/>
                <a:latin typeface="微软雅黑" panose="020B0503020204020204" pitchFamily="34" charset="-122"/>
                <a:ea typeface="微软雅黑" panose="020B0503020204020204" pitchFamily="34" charset="-122"/>
                <a:cs typeface="Arial" panose="020B0604020202020204" pitchFamily="34" charset="0"/>
              </a:rPr>
              <a:t>4</a:t>
            </a:r>
            <a:r>
              <a:rPr lang="zh-CN" altLang="zh-CN" sz="1800">
                <a:effectLst/>
                <a:latin typeface="微软雅黑" panose="020B0503020204020204" pitchFamily="34" charset="-122"/>
                <a:ea typeface="微软雅黑" panose="020B0503020204020204" pitchFamily="34" charset="-122"/>
                <a:cs typeface="Arial" panose="020B0604020202020204" pitchFamily="34" charset="0"/>
              </a:rPr>
              <a:t>次上下文切换</a:t>
            </a:r>
            <a:endParaRPr lang="zh-CN" altLang="en-US">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7A2BA5C-505C-475F-BE46-5D16E491F3DC}"/>
              </a:ext>
            </a:extLst>
          </p:cNvPr>
          <p:cNvPicPr>
            <a:picLocks noChangeAspect="1"/>
          </p:cNvPicPr>
          <p:nvPr/>
        </p:nvPicPr>
        <p:blipFill>
          <a:blip r:embed="rId5"/>
          <a:stretch>
            <a:fillRect/>
          </a:stretch>
        </p:blipFill>
        <p:spPr>
          <a:xfrm>
            <a:off x="704809" y="2623128"/>
            <a:ext cx="3434519" cy="4081602"/>
          </a:xfrm>
          <a:prstGeom prst="rect">
            <a:avLst/>
          </a:prstGeom>
        </p:spPr>
      </p:pic>
    </p:spTree>
    <p:extLst>
      <p:ext uri="{BB962C8B-B14F-4D97-AF65-F5344CB8AC3E}">
        <p14:creationId xmlns:p14="http://schemas.microsoft.com/office/powerpoint/2010/main" val="3026341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零拷贝深入辨析</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411161" y="1227138"/>
            <a:ext cx="375962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Linuxz</a:t>
            </a:r>
            <a:r>
              <a:rPr lang="zh-CN" altLang="en-US" sz="2400" b="1">
                <a:ea typeface="微软雅黑" pitchFamily="34" charset="-122"/>
              </a:rPr>
              <a:t>之</a:t>
            </a:r>
            <a:r>
              <a:rPr lang="en-US" altLang="zh-CN" sz="2400" b="1">
                <a:ea typeface="微软雅黑" pitchFamily="34" charset="-122"/>
              </a:rPr>
              <a:t>MMAP</a:t>
            </a:r>
            <a:r>
              <a:rPr lang="zh-CN" altLang="en-US" sz="2400" b="1">
                <a:ea typeface="微软雅黑" pitchFamily="34" charset="-122"/>
              </a:rPr>
              <a:t>内存映射</a:t>
            </a:r>
          </a:p>
        </p:txBody>
      </p:sp>
      <p:sp>
        <p:nvSpPr>
          <p:cNvPr id="19" name="文本框 18">
            <a:extLst>
              <a:ext uri="{FF2B5EF4-FFF2-40B4-BE49-F238E27FC236}">
                <a16:creationId xmlns:a16="http://schemas.microsoft.com/office/drawing/2014/main" id="{6C5C1519-A134-4209-B735-F33617053FB3}"/>
              </a:ext>
            </a:extLst>
          </p:cNvPr>
          <p:cNvSpPr txBox="1"/>
          <p:nvPr/>
        </p:nvSpPr>
        <p:spPr>
          <a:xfrm>
            <a:off x="3875904" y="5983373"/>
            <a:ext cx="3381204" cy="369332"/>
          </a:xfrm>
          <a:prstGeom prst="rect">
            <a:avLst/>
          </a:prstGeom>
          <a:noFill/>
        </p:spPr>
        <p:txBody>
          <a:bodyPr wrap="square">
            <a:spAutoFit/>
          </a:bodyPr>
          <a:lstStyle/>
          <a:p>
            <a:r>
              <a:rPr lang="en-US" altLang="zh-CN" sz="1800">
                <a:effectLst/>
                <a:latin typeface="微软雅黑" panose="020B0503020204020204" pitchFamily="34" charset="-122"/>
                <a:ea typeface="微软雅黑" panose="020B0503020204020204" pitchFamily="34" charset="-122"/>
                <a:cs typeface="Arial" panose="020B0604020202020204" pitchFamily="34" charset="0"/>
              </a:rPr>
              <a:t>3</a:t>
            </a:r>
            <a:r>
              <a:rPr lang="zh-CN" altLang="zh-CN" sz="1800">
                <a:effectLst/>
                <a:latin typeface="微软雅黑" panose="020B0503020204020204" pitchFamily="34" charset="-122"/>
                <a:ea typeface="微软雅黑" panose="020B0503020204020204" pitchFamily="34" charset="-122"/>
                <a:cs typeface="Arial" panose="020B0604020202020204" pitchFamily="34" charset="0"/>
              </a:rPr>
              <a:t>次拷贝，</a:t>
            </a:r>
            <a:r>
              <a:rPr lang="en-US" altLang="zh-CN" sz="1800">
                <a:effectLst/>
                <a:latin typeface="微软雅黑" panose="020B0503020204020204" pitchFamily="34" charset="-122"/>
                <a:ea typeface="微软雅黑" panose="020B0503020204020204" pitchFamily="34" charset="-122"/>
                <a:cs typeface="Arial" panose="020B0604020202020204" pitchFamily="34" charset="0"/>
              </a:rPr>
              <a:t>4</a:t>
            </a:r>
            <a:r>
              <a:rPr lang="zh-CN" altLang="zh-CN" sz="1800">
                <a:effectLst/>
                <a:latin typeface="微软雅黑" panose="020B0503020204020204" pitchFamily="34" charset="-122"/>
                <a:ea typeface="微软雅黑" panose="020B0503020204020204" pitchFamily="34" charset="-122"/>
                <a:cs typeface="Arial" panose="020B0604020202020204" pitchFamily="34" charset="0"/>
              </a:rPr>
              <a:t>次上下文切换</a:t>
            </a:r>
            <a:endParaRPr lang="zh-CN" altLang="en-US">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173A441-102D-4E69-AA78-E01F4F20D681}"/>
              </a:ext>
            </a:extLst>
          </p:cNvPr>
          <p:cNvPicPr>
            <a:picLocks noChangeAspect="1"/>
          </p:cNvPicPr>
          <p:nvPr/>
        </p:nvPicPr>
        <p:blipFill>
          <a:blip r:embed="rId4"/>
          <a:stretch>
            <a:fillRect/>
          </a:stretch>
        </p:blipFill>
        <p:spPr>
          <a:xfrm>
            <a:off x="4096762" y="1227138"/>
            <a:ext cx="8095238" cy="4495238"/>
          </a:xfrm>
          <a:prstGeom prst="rect">
            <a:avLst/>
          </a:prstGeom>
        </p:spPr>
      </p:pic>
    </p:spTree>
    <p:extLst>
      <p:ext uri="{BB962C8B-B14F-4D97-AF65-F5344CB8AC3E}">
        <p14:creationId xmlns:p14="http://schemas.microsoft.com/office/powerpoint/2010/main" val="2933806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零拷贝深入辨析</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411161" y="1227138"/>
            <a:ext cx="2527982"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Linux</a:t>
            </a:r>
            <a:r>
              <a:rPr lang="zh-CN" altLang="en-US" sz="2400" b="1">
                <a:ea typeface="微软雅黑" pitchFamily="34" charset="-122"/>
              </a:rPr>
              <a:t>之</a:t>
            </a:r>
            <a:r>
              <a:rPr lang="en-US" altLang="zh-CN" sz="2400" b="1">
                <a:ea typeface="微软雅黑" pitchFamily="34" charset="-122"/>
              </a:rPr>
              <a:t>sendfile</a:t>
            </a:r>
            <a:endParaRPr lang="zh-CN" altLang="en-US" sz="2400" b="1">
              <a:ea typeface="微软雅黑" pitchFamily="34" charset="-122"/>
            </a:endParaRPr>
          </a:p>
        </p:txBody>
      </p:sp>
      <p:sp>
        <p:nvSpPr>
          <p:cNvPr id="19" name="文本框 18">
            <a:extLst>
              <a:ext uri="{FF2B5EF4-FFF2-40B4-BE49-F238E27FC236}">
                <a16:creationId xmlns:a16="http://schemas.microsoft.com/office/drawing/2014/main" id="{6C5C1519-A134-4209-B735-F33617053FB3}"/>
              </a:ext>
            </a:extLst>
          </p:cNvPr>
          <p:cNvSpPr txBox="1"/>
          <p:nvPr/>
        </p:nvSpPr>
        <p:spPr>
          <a:xfrm>
            <a:off x="1953805" y="5907861"/>
            <a:ext cx="3381204" cy="369332"/>
          </a:xfrm>
          <a:prstGeom prst="rect">
            <a:avLst/>
          </a:prstGeom>
          <a:noFill/>
        </p:spPr>
        <p:txBody>
          <a:bodyPr wrap="square">
            <a:spAutoFit/>
          </a:bodyPr>
          <a:lstStyle/>
          <a:p>
            <a:r>
              <a:rPr lang="en-US" altLang="zh-CN" sz="1800">
                <a:effectLst/>
                <a:latin typeface="微软雅黑" panose="020B0503020204020204" pitchFamily="34" charset="-122"/>
                <a:ea typeface="微软雅黑" panose="020B0503020204020204" pitchFamily="34" charset="-122"/>
                <a:cs typeface="Arial" panose="020B0604020202020204" pitchFamily="34" charset="0"/>
              </a:rPr>
              <a:t>3</a:t>
            </a:r>
            <a:r>
              <a:rPr lang="zh-CN" altLang="zh-CN" sz="1800">
                <a:effectLst/>
                <a:latin typeface="微软雅黑" panose="020B0503020204020204" pitchFamily="34" charset="-122"/>
                <a:ea typeface="微软雅黑" panose="020B0503020204020204" pitchFamily="34" charset="-122"/>
                <a:cs typeface="Arial" panose="020B0604020202020204" pitchFamily="34" charset="0"/>
              </a:rPr>
              <a:t>次拷贝，</a:t>
            </a:r>
            <a:r>
              <a:rPr lang="en-US" altLang="zh-CN" sz="1800">
                <a:effectLst/>
                <a:latin typeface="微软雅黑" panose="020B0503020204020204" pitchFamily="34" charset="-122"/>
                <a:ea typeface="微软雅黑" panose="020B0503020204020204" pitchFamily="34" charset="-122"/>
                <a:cs typeface="Arial" panose="020B0604020202020204" pitchFamily="34" charset="0"/>
              </a:rPr>
              <a:t>4</a:t>
            </a:r>
            <a:r>
              <a:rPr lang="zh-CN" altLang="zh-CN" sz="1800">
                <a:effectLst/>
                <a:latin typeface="微软雅黑" panose="020B0503020204020204" pitchFamily="34" charset="-122"/>
                <a:ea typeface="微软雅黑" panose="020B0503020204020204" pitchFamily="34" charset="-122"/>
                <a:cs typeface="Arial" panose="020B0604020202020204" pitchFamily="34" charset="0"/>
              </a:rPr>
              <a:t>次上下文切换</a:t>
            </a:r>
            <a:endParaRPr lang="zh-CN" altLang="en-US">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D3362A3-6B5A-4100-82EC-83579947F5D4}"/>
              </a:ext>
            </a:extLst>
          </p:cNvPr>
          <p:cNvPicPr>
            <a:picLocks noChangeAspect="1"/>
          </p:cNvPicPr>
          <p:nvPr/>
        </p:nvPicPr>
        <p:blipFill>
          <a:blip r:embed="rId4"/>
          <a:stretch>
            <a:fillRect/>
          </a:stretch>
        </p:blipFill>
        <p:spPr>
          <a:xfrm>
            <a:off x="1953805" y="1688803"/>
            <a:ext cx="8284389" cy="3942059"/>
          </a:xfrm>
          <a:prstGeom prst="rect">
            <a:avLst/>
          </a:prstGeom>
        </p:spPr>
      </p:pic>
    </p:spTree>
    <p:extLst>
      <p:ext uri="{BB962C8B-B14F-4D97-AF65-F5344CB8AC3E}">
        <p14:creationId xmlns:p14="http://schemas.microsoft.com/office/powerpoint/2010/main" val="2155041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零拷贝深入辨析</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411161" y="1227138"/>
            <a:ext cx="2248063"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Linux</a:t>
            </a:r>
            <a:r>
              <a:rPr lang="zh-CN" altLang="en-US" sz="2400" b="1">
                <a:ea typeface="微软雅黑" pitchFamily="34" charset="-122"/>
              </a:rPr>
              <a:t>之</a:t>
            </a:r>
            <a:r>
              <a:rPr lang="en-US" altLang="zh-CN" sz="2400" b="1">
                <a:ea typeface="微软雅黑" pitchFamily="34" charset="-122"/>
              </a:rPr>
              <a:t>slice</a:t>
            </a:r>
            <a:endParaRPr lang="zh-CN" altLang="en-US" sz="2400" b="1">
              <a:ea typeface="微软雅黑" pitchFamily="34" charset="-122"/>
            </a:endParaRPr>
          </a:p>
        </p:txBody>
      </p:sp>
      <p:sp>
        <p:nvSpPr>
          <p:cNvPr id="19" name="文本框 18">
            <a:extLst>
              <a:ext uri="{FF2B5EF4-FFF2-40B4-BE49-F238E27FC236}">
                <a16:creationId xmlns:a16="http://schemas.microsoft.com/office/drawing/2014/main" id="{6C5C1519-A134-4209-B735-F33617053FB3}"/>
              </a:ext>
            </a:extLst>
          </p:cNvPr>
          <p:cNvSpPr txBox="1"/>
          <p:nvPr/>
        </p:nvSpPr>
        <p:spPr>
          <a:xfrm>
            <a:off x="2197678" y="5907861"/>
            <a:ext cx="3381204" cy="369332"/>
          </a:xfrm>
          <a:prstGeom prst="rect">
            <a:avLst/>
          </a:prstGeom>
          <a:noFill/>
        </p:spPr>
        <p:txBody>
          <a:bodyPr wrap="square">
            <a:spAutoFit/>
          </a:bodyPr>
          <a:lstStyle/>
          <a:p>
            <a:r>
              <a:rPr lang="en-US" altLang="zh-CN" sz="1800">
                <a:effectLst/>
                <a:latin typeface="微软雅黑" panose="020B0503020204020204" pitchFamily="34" charset="-122"/>
                <a:ea typeface="微软雅黑" panose="020B0503020204020204" pitchFamily="34" charset="-122"/>
                <a:cs typeface="Arial" panose="020B0604020202020204" pitchFamily="34" charset="0"/>
              </a:rPr>
              <a:t>2</a:t>
            </a:r>
            <a:r>
              <a:rPr lang="zh-CN" altLang="zh-CN" sz="1800">
                <a:effectLst/>
                <a:latin typeface="微软雅黑" panose="020B0503020204020204" pitchFamily="34" charset="-122"/>
                <a:ea typeface="微软雅黑" panose="020B0503020204020204" pitchFamily="34" charset="-122"/>
                <a:cs typeface="Arial" panose="020B0604020202020204" pitchFamily="34" charset="0"/>
              </a:rPr>
              <a:t>次拷贝，</a:t>
            </a:r>
            <a:r>
              <a:rPr lang="en-US" altLang="zh-CN" sz="1800">
                <a:effectLst/>
                <a:latin typeface="微软雅黑" panose="020B0503020204020204" pitchFamily="34" charset="-122"/>
                <a:ea typeface="微软雅黑" panose="020B0503020204020204" pitchFamily="34" charset="-122"/>
                <a:cs typeface="Arial" panose="020B0604020202020204" pitchFamily="34" charset="0"/>
              </a:rPr>
              <a:t>2</a:t>
            </a:r>
            <a:r>
              <a:rPr lang="zh-CN" altLang="zh-CN" sz="1800">
                <a:effectLst/>
                <a:latin typeface="微软雅黑" panose="020B0503020204020204" pitchFamily="34" charset="-122"/>
                <a:ea typeface="微软雅黑" panose="020B0503020204020204" pitchFamily="34" charset="-122"/>
                <a:cs typeface="Arial" panose="020B0604020202020204" pitchFamily="34" charset="0"/>
              </a:rPr>
              <a:t>次上下文切换</a:t>
            </a:r>
            <a:endParaRPr lang="zh-CN" altLang="en-US">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87C65E2D-B903-4008-A4AB-C1EF85A26AAE}"/>
              </a:ext>
            </a:extLst>
          </p:cNvPr>
          <p:cNvPicPr>
            <a:picLocks noChangeAspect="1"/>
          </p:cNvPicPr>
          <p:nvPr/>
        </p:nvPicPr>
        <p:blipFill>
          <a:blip r:embed="rId4"/>
          <a:stretch>
            <a:fillRect/>
          </a:stretch>
        </p:blipFill>
        <p:spPr>
          <a:xfrm>
            <a:off x="2197678" y="1563913"/>
            <a:ext cx="9310831" cy="4132407"/>
          </a:xfrm>
          <a:prstGeom prst="rect">
            <a:avLst/>
          </a:prstGeom>
        </p:spPr>
      </p:pic>
    </p:spTree>
    <p:extLst>
      <p:ext uri="{BB962C8B-B14F-4D97-AF65-F5344CB8AC3E}">
        <p14:creationId xmlns:p14="http://schemas.microsoft.com/office/powerpoint/2010/main" val="2358907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9370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零拷贝深入辨析</a:t>
            </a:r>
          </a:p>
        </p:txBody>
      </p:sp>
      <p:sp>
        <p:nvSpPr>
          <p:cNvPr id="3" name="TextBox 2">
            <a:extLst>
              <a:ext uri="{FF2B5EF4-FFF2-40B4-BE49-F238E27FC236}">
                <a16:creationId xmlns:a16="http://schemas.microsoft.com/office/drawing/2014/main" id="{908350A1-7EC9-43F8-BF99-6878522AEEEC}"/>
              </a:ext>
            </a:extLst>
          </p:cNvPr>
          <p:cNvSpPr txBox="1">
            <a:spLocks noChangeArrowheads="1"/>
          </p:cNvSpPr>
          <p:nvPr/>
        </p:nvSpPr>
        <p:spPr bwMode="auto">
          <a:xfrm>
            <a:off x="411161" y="1227140"/>
            <a:ext cx="4031530" cy="461665"/>
          </a:xfrm>
          <a:prstGeom prst="rect">
            <a:avLst/>
          </a:prstGeom>
          <a:noFill/>
          <a:ln w="9525">
            <a:noFill/>
            <a:miter lim="800000"/>
            <a:headEnd/>
            <a:tailEnd/>
          </a:ln>
        </p:spPr>
        <p:txBody>
          <a:bodyPr wrap="square">
            <a:spAutoFit/>
          </a:bodyPr>
          <a:lstStyle/>
          <a:p>
            <a:pPr marL="285750" indent="-285750" eaLnBrk="0" hangingPunct="0">
              <a:buClr>
                <a:srgbClr val="FFC000"/>
              </a:buClr>
              <a:buFont typeface="Wingdings" pitchFamily="2" charset="2"/>
              <a:buChar char="n"/>
            </a:pPr>
            <a:r>
              <a:rPr lang="en-US" altLang="zh-CN" sz="2400" b="1">
                <a:ea typeface="微软雅黑" pitchFamily="34" charset="-122"/>
              </a:rPr>
              <a:t>Java</a:t>
            </a:r>
            <a:r>
              <a:rPr lang="zh-CN" altLang="en-US" sz="2400" b="1">
                <a:ea typeface="微软雅黑" pitchFamily="34" charset="-122"/>
              </a:rPr>
              <a:t>生态圈中的零拷贝</a:t>
            </a:r>
          </a:p>
        </p:txBody>
      </p:sp>
      <p:sp>
        <p:nvSpPr>
          <p:cNvPr id="6" name="矩形 5">
            <a:extLst>
              <a:ext uri="{FF2B5EF4-FFF2-40B4-BE49-F238E27FC236}">
                <a16:creationId xmlns:a16="http://schemas.microsoft.com/office/drawing/2014/main" id="{E180BF59-84CF-4A8C-9D87-9EE8AB4FAE43}"/>
              </a:ext>
            </a:extLst>
          </p:cNvPr>
          <p:cNvSpPr/>
          <p:nvPr/>
        </p:nvSpPr>
        <p:spPr>
          <a:xfrm>
            <a:off x="1154605" y="1908532"/>
            <a:ext cx="4908750" cy="1889941"/>
          </a:xfrm>
          <a:prstGeom prst="rect">
            <a:avLst/>
          </a:prstGeom>
          <a:noFill/>
          <a:ln w="9525">
            <a:noFill/>
          </a:ln>
        </p:spPr>
        <p:txBody>
          <a:bodyPr wrap="square" anchor="t">
            <a:spAutoFit/>
          </a:bodyPr>
          <a:lstStyle/>
          <a:p>
            <a:pPr marL="342900" lvl="1" indent="-342900">
              <a:lnSpc>
                <a:spcPct val="120000"/>
              </a:lnSpc>
              <a:buClr>
                <a:srgbClr val="FFC000"/>
              </a:buClr>
              <a:buFont typeface="Wingdings" panose="05000000000000000000" charset="0"/>
              <a:buChar char="n"/>
            </a:pPr>
            <a:r>
              <a:rPr lang="en-US" altLang="zh-CN" sz="2000" b="1">
                <a:latin typeface="微软雅黑" panose="020B0503020204020204" pitchFamily="34" charset="-122"/>
                <a:ea typeface="微软雅黑" panose="020B0503020204020204" pitchFamily="34" charset="-122"/>
                <a:cs typeface="+mn-ea"/>
                <a:sym typeface="+mn-ea"/>
              </a:rPr>
              <a:t>NIO</a:t>
            </a:r>
          </a:p>
          <a:p>
            <a:pPr marL="342900" lvl="1" indent="-342900">
              <a:lnSpc>
                <a:spcPct val="120000"/>
              </a:lnSpc>
              <a:buClr>
                <a:srgbClr val="FFC000"/>
              </a:buClr>
              <a:buFont typeface="Wingdings" panose="05000000000000000000" charset="0"/>
              <a:buChar char="n"/>
            </a:pPr>
            <a:endParaRPr lang="en-US" altLang="zh-CN" sz="2000" b="1">
              <a:latin typeface="微软雅黑" panose="020B0503020204020204" pitchFamily="34" charset="-122"/>
              <a:ea typeface="微软雅黑" panose="020B0503020204020204" pitchFamily="34" charset="-122"/>
              <a:cs typeface="+mn-ea"/>
              <a:sym typeface="+mn-ea"/>
            </a:endParaRPr>
          </a:p>
          <a:p>
            <a:pPr marL="342900" lvl="1" indent="-342900">
              <a:lnSpc>
                <a:spcPct val="120000"/>
              </a:lnSpc>
              <a:buClr>
                <a:srgbClr val="FFC000"/>
              </a:buClr>
              <a:buFont typeface="Wingdings" panose="05000000000000000000" charset="0"/>
              <a:buChar char="n"/>
            </a:pPr>
            <a:r>
              <a:rPr lang="en-US" altLang="zh-CN" sz="2000" b="1">
                <a:latin typeface="微软雅黑" panose="020B0503020204020204" pitchFamily="34" charset="-122"/>
                <a:ea typeface="微软雅黑" panose="020B0503020204020204" pitchFamily="34" charset="-122"/>
                <a:cs typeface="+mn-ea"/>
                <a:sym typeface="+mn-ea"/>
              </a:rPr>
              <a:t>Kafka</a:t>
            </a:r>
          </a:p>
          <a:p>
            <a:pPr marL="342900" lvl="1" indent="-342900">
              <a:lnSpc>
                <a:spcPct val="120000"/>
              </a:lnSpc>
              <a:buClr>
                <a:srgbClr val="FFC000"/>
              </a:buClr>
              <a:buFont typeface="Wingdings" panose="05000000000000000000" charset="0"/>
              <a:buChar char="n"/>
            </a:pPr>
            <a:endParaRPr lang="en-US" altLang="zh-CN" sz="2000" b="1">
              <a:latin typeface="微软雅黑" panose="020B0503020204020204" pitchFamily="34" charset="-122"/>
              <a:ea typeface="微软雅黑" panose="020B0503020204020204" pitchFamily="34" charset="-122"/>
              <a:cs typeface="+mn-ea"/>
              <a:sym typeface="+mn-ea"/>
            </a:endParaRPr>
          </a:p>
          <a:p>
            <a:pPr marL="342900" lvl="1" indent="-342900">
              <a:lnSpc>
                <a:spcPct val="120000"/>
              </a:lnSpc>
              <a:buClr>
                <a:srgbClr val="FFC000"/>
              </a:buClr>
              <a:buFont typeface="Wingdings" panose="05000000000000000000" charset="0"/>
              <a:buChar char="n"/>
            </a:pPr>
            <a:r>
              <a:rPr lang="en-US" altLang="zh-CN" sz="2000" b="1">
                <a:latin typeface="微软雅黑" panose="020B0503020204020204" pitchFamily="34" charset="-122"/>
                <a:ea typeface="微软雅黑" panose="020B0503020204020204" pitchFamily="34" charset="-122"/>
                <a:cs typeface="+mn-ea"/>
                <a:sym typeface="+mn-ea"/>
              </a:rPr>
              <a:t>Netty</a:t>
            </a:r>
            <a:r>
              <a:rPr lang="zh-CN" altLang="en-US" sz="2000" b="1">
                <a:latin typeface="微软雅黑" panose="020B0503020204020204" pitchFamily="34" charset="-122"/>
                <a:ea typeface="微软雅黑" panose="020B0503020204020204" pitchFamily="34" charset="-122"/>
                <a:cs typeface="+mn-ea"/>
                <a:sym typeface="+mn-ea"/>
              </a:rPr>
              <a:t>的零拷贝实现</a:t>
            </a:r>
            <a:endParaRPr lang="zh-CN" altLang="en-US" sz="2000" b="1" dirty="0">
              <a:latin typeface="微软雅黑" panose="020B0503020204020204" pitchFamily="34" charset="-122"/>
              <a:ea typeface="微软雅黑" panose="020B0503020204020204" pitchFamily="34" charset="-122"/>
              <a:cs typeface="+mn-ea"/>
              <a:sym typeface="+mn-ea"/>
            </a:endParaRPr>
          </a:p>
        </p:txBody>
      </p:sp>
    </p:spTree>
    <p:extLst>
      <p:ext uri="{BB962C8B-B14F-4D97-AF65-F5344CB8AC3E}">
        <p14:creationId xmlns:p14="http://schemas.microsoft.com/office/powerpoint/2010/main" val="1339958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实现</a:t>
            </a:r>
            <a:r>
              <a:rPr lang="en-US" altLang="zh-CN" sz="2667">
                <a:solidFill>
                  <a:srgbClr val="1D69A3"/>
                </a:solidFill>
                <a:latin typeface="微软雅黑" pitchFamily="34" charset="-122"/>
                <a:ea typeface="微软雅黑" pitchFamily="34" charset="-122"/>
              </a:rPr>
              <a:t>UDP</a:t>
            </a:r>
            <a:r>
              <a:rPr lang="zh-CN" altLang="en-US" sz="2667">
                <a:solidFill>
                  <a:srgbClr val="1D69A3"/>
                </a:solidFill>
                <a:latin typeface="微软雅黑" pitchFamily="34" charset="-122"/>
                <a:ea typeface="微软雅黑" pitchFamily="34" charset="-122"/>
              </a:rPr>
              <a:t>单播和广播</a:t>
            </a:r>
          </a:p>
        </p:txBody>
      </p:sp>
      <p:sp>
        <p:nvSpPr>
          <p:cNvPr id="19" name="TextBox 18"/>
          <p:cNvSpPr txBox="1"/>
          <p:nvPr/>
        </p:nvSpPr>
        <p:spPr>
          <a:xfrm>
            <a:off x="1832591" y="1584814"/>
            <a:ext cx="6689186" cy="369332"/>
          </a:xfrm>
          <a:prstGeom prst="rect">
            <a:avLst/>
          </a:prstGeom>
          <a:noFill/>
        </p:spPr>
        <p:txBody>
          <a:bodyPr wrap="square" rtlCol="0">
            <a:spAutoFit/>
          </a:bodyPr>
          <a:lstStyle/>
          <a:p>
            <a:r>
              <a:rPr lang="en-US" altLang="zh-CN" b="1">
                <a:latin typeface="微软雅黑" pitchFamily="34" charset="-122"/>
                <a:ea typeface="微软雅黑" pitchFamily="34" charset="-122"/>
              </a:rPr>
              <a:t>UDP</a:t>
            </a:r>
            <a:r>
              <a:rPr lang="zh-CN" altLang="en-US" b="1">
                <a:latin typeface="微软雅黑" pitchFamily="34" charset="-122"/>
                <a:ea typeface="微软雅黑" pitchFamily="34" charset="-122"/>
              </a:rPr>
              <a:t>单播</a:t>
            </a:r>
          </a:p>
        </p:txBody>
      </p:sp>
      <p:sp>
        <p:nvSpPr>
          <p:cNvPr id="20" name="TextBox 19"/>
          <p:cNvSpPr txBox="1"/>
          <p:nvPr/>
        </p:nvSpPr>
        <p:spPr>
          <a:xfrm>
            <a:off x="1832537" y="3328167"/>
            <a:ext cx="1435554" cy="369332"/>
          </a:xfrm>
          <a:prstGeom prst="rect">
            <a:avLst/>
          </a:prstGeom>
          <a:noFill/>
        </p:spPr>
        <p:txBody>
          <a:bodyPr wrap="square" rtlCol="0">
            <a:spAutoFit/>
          </a:bodyPr>
          <a:lstStyle/>
          <a:p>
            <a:r>
              <a:rPr lang="en-US" altLang="zh-CN" b="1">
                <a:latin typeface="微软雅黑" pitchFamily="34" charset="-122"/>
                <a:ea typeface="微软雅黑" pitchFamily="34" charset="-122"/>
              </a:rPr>
              <a:t>UDP</a:t>
            </a:r>
            <a:r>
              <a:rPr lang="zh-CN" altLang="en-US" b="1">
                <a:latin typeface="微软雅黑" pitchFamily="34" charset="-122"/>
                <a:ea typeface="微软雅黑" pitchFamily="34" charset="-122"/>
              </a:rPr>
              <a:t>广播</a:t>
            </a:r>
            <a:endParaRPr lang="en-US" altLang="zh-CN" b="1">
              <a:latin typeface="微软雅黑" pitchFamily="34" charset="-122"/>
              <a:ea typeface="微软雅黑" pitchFamily="34" charset="-122"/>
            </a:endParaRPr>
          </a:p>
        </p:txBody>
      </p:sp>
      <p:cxnSp>
        <p:nvCxnSpPr>
          <p:cNvPr id="22" name="直接连接符 21"/>
          <p:cNvCxnSpPr>
            <a:cxnSpLocks/>
          </p:cNvCxnSpPr>
          <p:nvPr/>
        </p:nvCxnSpPr>
        <p:spPr>
          <a:xfrm>
            <a:off x="554877" y="2624214"/>
            <a:ext cx="2973414" cy="17781"/>
          </a:xfrm>
          <a:prstGeom prst="line">
            <a:avLst/>
          </a:prstGeom>
          <a:noFill/>
          <a:ln w="9525" cap="flat" cmpd="sng" algn="ctr">
            <a:solidFill>
              <a:schemeClr val="accent2"/>
            </a:solidFill>
            <a:prstDash val="dash"/>
          </a:ln>
          <a:effectLst/>
        </p:spPr>
      </p:cxnSp>
      <p:grpSp>
        <p:nvGrpSpPr>
          <p:cNvPr id="24" name="组合 23"/>
          <p:cNvGrpSpPr/>
          <p:nvPr/>
        </p:nvGrpSpPr>
        <p:grpSpPr>
          <a:xfrm>
            <a:off x="744913" y="1371006"/>
            <a:ext cx="874557" cy="874557"/>
            <a:chOff x="5068579" y="1163938"/>
            <a:chExt cx="555066" cy="555066"/>
          </a:xfrm>
        </p:grpSpPr>
        <p:sp>
          <p:nvSpPr>
            <p:cNvPr id="25" name="椭圆 24"/>
            <p:cNvSpPr/>
            <p:nvPr/>
          </p:nvSpPr>
          <p:spPr>
            <a:xfrm>
              <a:off x="5068579" y="1163938"/>
              <a:ext cx="555066" cy="555066"/>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6" name="Freeform 70"/>
            <p:cNvSpPr>
              <a:spLocks noEditPoints="1"/>
            </p:cNvSpPr>
            <p:nvPr/>
          </p:nvSpPr>
          <p:spPr bwMode="auto">
            <a:xfrm>
              <a:off x="5235099" y="1295926"/>
              <a:ext cx="242524" cy="290241"/>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grpSp>
      <p:grpSp>
        <p:nvGrpSpPr>
          <p:cNvPr id="27" name="组合 26"/>
          <p:cNvGrpSpPr/>
          <p:nvPr/>
        </p:nvGrpSpPr>
        <p:grpSpPr>
          <a:xfrm>
            <a:off x="744913" y="3037908"/>
            <a:ext cx="873509" cy="873509"/>
            <a:chOff x="5068633" y="2251819"/>
            <a:chExt cx="554400" cy="554400"/>
          </a:xfrm>
        </p:grpSpPr>
        <p:sp>
          <p:nvSpPr>
            <p:cNvPr id="28" name="椭圆 27"/>
            <p:cNvSpPr/>
            <p:nvPr/>
          </p:nvSpPr>
          <p:spPr>
            <a:xfrm>
              <a:off x="5068633" y="2251819"/>
              <a:ext cx="554400" cy="554400"/>
            </a:xfrm>
            <a:prstGeom prst="ellipse">
              <a:avLst/>
            </a:prstGeom>
            <a:solidFill>
              <a:schemeClr val="accent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9" name="Freeform 72"/>
            <p:cNvSpPr>
              <a:spLocks noEditPoints="1"/>
            </p:cNvSpPr>
            <p:nvPr/>
          </p:nvSpPr>
          <p:spPr bwMode="auto">
            <a:xfrm>
              <a:off x="5180447" y="2343925"/>
              <a:ext cx="369521" cy="370187"/>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p>
          </p:txBody>
        </p:sp>
      </p:grpSp>
      <p:pic>
        <p:nvPicPr>
          <p:cNvPr id="1026" name="Picture 2"/>
          <p:cNvPicPr>
            <a:picLocks noChangeAspect="1" noChangeArrowheads="1"/>
          </p:cNvPicPr>
          <p:nvPr/>
        </p:nvPicPr>
        <p:blipFill>
          <a:blip r:embed="rId4"/>
          <a:srcRect/>
          <a:stretch>
            <a:fillRect/>
          </a:stretch>
        </p:blipFill>
        <p:spPr bwMode="auto">
          <a:xfrm>
            <a:off x="4135133" y="1275010"/>
            <a:ext cx="7266311" cy="3888870"/>
          </a:xfrm>
          <a:prstGeom prst="rect">
            <a:avLst/>
          </a:prstGeom>
          <a:noFill/>
          <a:ln w="9525">
            <a:noFill/>
            <a:miter lim="800000"/>
            <a:headEnd/>
            <a:tailEnd/>
          </a:ln>
          <a:effectLst/>
        </p:spPr>
      </p:pic>
      <p:sp>
        <p:nvSpPr>
          <p:cNvPr id="5" name="矩形 2">
            <a:extLst>
              <a:ext uri="{FF2B5EF4-FFF2-40B4-BE49-F238E27FC236}">
                <a16:creationId xmlns:a16="http://schemas.microsoft.com/office/drawing/2014/main" id="{8D877A54-4644-4F4B-A6BB-CAF875CBDC85}"/>
              </a:ext>
            </a:extLst>
          </p:cNvPr>
          <p:cNvSpPr/>
          <p:nvPr/>
        </p:nvSpPr>
        <p:spPr>
          <a:xfrm>
            <a:off x="403486" y="4818965"/>
            <a:ext cx="2701693" cy="496996"/>
          </a:xfrm>
          <a:prstGeom prst="rect">
            <a:avLst/>
          </a:prstGeom>
          <a:noFill/>
          <a:ln w="9525">
            <a:noFill/>
          </a:ln>
        </p:spPr>
        <p:txBody>
          <a:bodyPr wrap="square" anchor="t">
            <a:spAutoFit/>
          </a:bodyPr>
          <a:lstStyle/>
          <a:p>
            <a:pPr marL="342900" lvl="1" indent="-342900">
              <a:lnSpc>
                <a:spcPct val="150000"/>
              </a:lnSpc>
              <a:buClr>
                <a:srgbClr val="FFC000"/>
              </a:buClr>
              <a:buFont typeface="Wingdings" panose="05000000000000000000" charset="0"/>
              <a:buChar char="n"/>
            </a:pPr>
            <a:r>
              <a:rPr lang="en-US" altLang="zh-CN" sz="2000" b="1">
                <a:solidFill>
                  <a:srgbClr val="0070C0"/>
                </a:solidFill>
                <a:latin typeface="微软雅黑" panose="020B0503020204020204" pitchFamily="34" charset="-122"/>
                <a:ea typeface="微软雅黑" panose="020B0503020204020204" pitchFamily="34" charset="-122"/>
                <a:sym typeface="+mn-ea"/>
              </a:rPr>
              <a:t>UDT</a:t>
            </a:r>
            <a:r>
              <a:rPr lang="zh-CN" altLang="en-US" sz="2000" b="1">
                <a:solidFill>
                  <a:srgbClr val="0070C0"/>
                </a:solidFill>
                <a:latin typeface="微软雅黑" panose="020B0503020204020204" pitchFamily="34" charset="-122"/>
                <a:ea typeface="微软雅黑" panose="020B0503020204020204" pitchFamily="34" charset="-122"/>
                <a:sym typeface="+mn-ea"/>
              </a:rPr>
              <a:t>是怎么回事？</a:t>
            </a:r>
            <a:endParaRPr lang="zh-CN" altLang="zh-CN" sz="2000" dirty="0">
              <a:solidFill>
                <a:srgbClr val="0070C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5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22" presetClass="entr" presetSubtype="8" fill="hold" nodeType="withEffect">
                                  <p:stCondLst>
                                    <p:cond delay="50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10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64936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扫码登录和扫码付款那一刻会发生什么？</a:t>
            </a:r>
          </a:p>
        </p:txBody>
      </p:sp>
      <p:pic>
        <p:nvPicPr>
          <p:cNvPr id="35844" name="Picture 4"/>
          <p:cNvPicPr>
            <a:picLocks noChangeAspect="1" noChangeArrowheads="1"/>
          </p:cNvPicPr>
          <p:nvPr/>
        </p:nvPicPr>
        <p:blipFill>
          <a:blip r:embed="rId5"/>
          <a:srcRect/>
          <a:stretch>
            <a:fillRect/>
          </a:stretch>
        </p:blipFill>
        <p:spPr bwMode="auto">
          <a:xfrm>
            <a:off x="453276" y="1621124"/>
            <a:ext cx="4292140" cy="2734815"/>
          </a:xfrm>
          <a:prstGeom prst="rect">
            <a:avLst/>
          </a:prstGeom>
          <a:noFill/>
          <a:ln w="9525">
            <a:noFill/>
            <a:miter lim="800000"/>
            <a:headEnd/>
            <a:tailEnd/>
          </a:ln>
          <a:effectLst/>
        </p:spPr>
      </p:pic>
      <p:pic>
        <p:nvPicPr>
          <p:cNvPr id="35843" name="Picture 3"/>
          <p:cNvPicPr>
            <a:picLocks noChangeAspect="1" noChangeArrowheads="1"/>
          </p:cNvPicPr>
          <p:nvPr/>
        </p:nvPicPr>
        <p:blipFill>
          <a:blip r:embed="rId6"/>
          <a:srcRect/>
          <a:stretch>
            <a:fillRect/>
          </a:stretch>
        </p:blipFill>
        <p:spPr bwMode="auto">
          <a:xfrm>
            <a:off x="4604817" y="839002"/>
            <a:ext cx="5470830" cy="3303869"/>
          </a:xfrm>
          <a:prstGeom prst="rect">
            <a:avLst/>
          </a:prstGeom>
          <a:noFill/>
          <a:ln w="9525">
            <a:noFill/>
            <a:miter lim="800000"/>
            <a:headEnd/>
            <a:tailEnd/>
          </a:ln>
          <a:effectLst/>
        </p:spPr>
      </p:pic>
      <p:sp>
        <p:nvSpPr>
          <p:cNvPr id="11" name="PA_矩形 39"/>
          <p:cNvSpPr>
            <a:spLocks noChangeArrowheads="1"/>
          </p:cNvSpPr>
          <p:nvPr>
            <p:custDataLst>
              <p:tags r:id="rId3"/>
            </p:custDataLst>
          </p:nvPr>
        </p:nvSpPr>
        <p:spPr bwMode="auto">
          <a:xfrm>
            <a:off x="554877" y="1158662"/>
            <a:ext cx="38170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b="1">
                <a:solidFill>
                  <a:srgbClr val="0070C0"/>
                </a:solidFill>
                <a:latin typeface="微软雅黑" pitchFamily="34" charset="-122"/>
                <a:ea typeface="微软雅黑" pitchFamily="34" charset="-122"/>
              </a:rPr>
              <a:t>哪里有服务器推送？</a:t>
            </a:r>
          </a:p>
        </p:txBody>
      </p:sp>
      <p:pic>
        <p:nvPicPr>
          <p:cNvPr id="4" name="图片 3">
            <a:extLst>
              <a:ext uri="{FF2B5EF4-FFF2-40B4-BE49-F238E27FC236}">
                <a16:creationId xmlns:a16="http://schemas.microsoft.com/office/drawing/2014/main" id="{EBCD058F-6A27-475D-BF03-824CE1D2EC6F}"/>
              </a:ext>
            </a:extLst>
          </p:cNvPr>
          <p:cNvPicPr>
            <a:picLocks noChangeAspect="1"/>
          </p:cNvPicPr>
          <p:nvPr/>
        </p:nvPicPr>
        <p:blipFill>
          <a:blip r:embed="rId7"/>
          <a:stretch>
            <a:fillRect/>
          </a:stretch>
        </p:blipFill>
        <p:spPr>
          <a:xfrm>
            <a:off x="4453466" y="3330586"/>
            <a:ext cx="7107183" cy="3387253"/>
          </a:xfrm>
          <a:prstGeom prst="rect">
            <a:avLst/>
          </a:prstGeom>
        </p:spPr>
      </p:pic>
    </p:spTree>
    <p:extLst>
      <p:ext uri="{BB962C8B-B14F-4D97-AF65-F5344CB8AC3E}">
        <p14:creationId xmlns:p14="http://schemas.microsoft.com/office/powerpoint/2010/main" val="17814005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to="" calcmode="lin" valueType="num">
                                      <p:cBhvr>
                                        <p:cTn id="19" dur="700" fill="hold">
                                          <p:stCondLst>
                                            <p:cond delay="0"/>
                                          </p:stCondLst>
                                        </p:cTn>
                                        <p:tgtEl>
                                          <p:spTgt spid="1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1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1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1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4903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为什么我们要服务器推送？</a:t>
            </a:r>
          </a:p>
        </p:txBody>
      </p:sp>
      <p:pic>
        <p:nvPicPr>
          <p:cNvPr id="2051" name="Picture 3"/>
          <p:cNvPicPr>
            <a:picLocks noChangeAspect="1" noChangeArrowheads="1"/>
          </p:cNvPicPr>
          <p:nvPr/>
        </p:nvPicPr>
        <p:blipFill>
          <a:blip r:embed="rId4"/>
          <a:srcRect/>
          <a:stretch>
            <a:fillRect/>
          </a:stretch>
        </p:blipFill>
        <p:spPr bwMode="auto">
          <a:xfrm>
            <a:off x="437181" y="1653987"/>
            <a:ext cx="3459887" cy="3298258"/>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4757564" y="1653987"/>
            <a:ext cx="6760576" cy="3298258"/>
          </a:xfrm>
          <a:prstGeom prst="rect">
            <a:avLst/>
          </a:prstGeom>
          <a:noFill/>
          <a:ln w="9525">
            <a:noFill/>
            <a:miter lim="800000"/>
            <a:headEnd/>
            <a:tailEnd/>
          </a:ln>
          <a:effectLst/>
        </p:spPr>
      </p:pic>
    </p:spTree>
    <p:extLst>
      <p:ext uri="{BB962C8B-B14F-4D97-AF65-F5344CB8AC3E}">
        <p14:creationId xmlns:p14="http://schemas.microsoft.com/office/powerpoint/2010/main" val="1114856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4903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为什么我们要服务器推送？</a:t>
            </a:r>
          </a:p>
        </p:txBody>
      </p:sp>
      <p:pic>
        <p:nvPicPr>
          <p:cNvPr id="2053" name="Picture 5"/>
          <p:cNvPicPr>
            <a:picLocks noChangeAspect="1" noChangeArrowheads="1"/>
          </p:cNvPicPr>
          <p:nvPr/>
        </p:nvPicPr>
        <p:blipFill>
          <a:blip r:embed="rId4"/>
          <a:srcRect/>
          <a:stretch>
            <a:fillRect/>
          </a:stretch>
        </p:blipFill>
        <p:spPr bwMode="auto">
          <a:xfrm>
            <a:off x="406533" y="1431924"/>
            <a:ext cx="3506707" cy="3112915"/>
          </a:xfrm>
          <a:prstGeom prst="rect">
            <a:avLst/>
          </a:prstGeom>
          <a:noFill/>
          <a:ln w="9525">
            <a:noFill/>
            <a:miter lim="800000"/>
            <a:headEnd/>
            <a:tailEnd/>
          </a:ln>
          <a:effectLst/>
        </p:spPr>
      </p:pic>
      <p:sp>
        <p:nvSpPr>
          <p:cNvPr id="12" name="矩形 11"/>
          <p:cNvSpPr/>
          <p:nvPr/>
        </p:nvSpPr>
        <p:spPr>
          <a:xfrm>
            <a:off x="6045200" y="5015130"/>
            <a:ext cx="1723549" cy="461665"/>
          </a:xfrm>
          <a:prstGeom prst="rect">
            <a:avLst/>
          </a:prstGeom>
        </p:spPr>
        <p:txBody>
          <a:bodyPr wrap="none">
            <a:spAutoFit/>
          </a:bodyPr>
          <a:lstStyle/>
          <a:p>
            <a:r>
              <a:rPr lang="zh-CN" altLang="en-US" sz="2400">
                <a:solidFill>
                  <a:srgbClr val="FF0000"/>
                </a:solidFill>
                <a:latin typeface="微软雅黑" pitchFamily="34" charset="-122"/>
                <a:ea typeface="微软雅黑" pitchFamily="34" charset="-122"/>
              </a:rPr>
              <a:t>手动刷新？</a:t>
            </a:r>
            <a:endParaRPr lang="zh-CN" altLang="en-US" sz="2400">
              <a:solidFill>
                <a:srgbClr val="FF0000"/>
              </a:solidFill>
            </a:endParaRPr>
          </a:p>
        </p:txBody>
      </p:sp>
      <p:pic>
        <p:nvPicPr>
          <p:cNvPr id="3" name="图片 2">
            <a:extLst>
              <a:ext uri="{FF2B5EF4-FFF2-40B4-BE49-F238E27FC236}">
                <a16:creationId xmlns:a16="http://schemas.microsoft.com/office/drawing/2014/main" id="{DF457A92-3DA7-4FE8-8051-CCBB9858B717}"/>
              </a:ext>
            </a:extLst>
          </p:cNvPr>
          <p:cNvPicPr>
            <a:picLocks noChangeAspect="1"/>
          </p:cNvPicPr>
          <p:nvPr/>
        </p:nvPicPr>
        <p:blipFill>
          <a:blip r:embed="rId5"/>
          <a:stretch>
            <a:fillRect/>
          </a:stretch>
        </p:blipFill>
        <p:spPr>
          <a:xfrm>
            <a:off x="4230210" y="1360345"/>
            <a:ext cx="7676094" cy="3537580"/>
          </a:xfrm>
          <a:prstGeom prst="rect">
            <a:avLst/>
          </a:prstGeom>
        </p:spPr>
      </p:pic>
    </p:spTree>
    <p:extLst>
      <p:ext uri="{BB962C8B-B14F-4D97-AF65-F5344CB8AC3E}">
        <p14:creationId xmlns:p14="http://schemas.microsoft.com/office/powerpoint/2010/main" val="4270301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88377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服务器推送技术</a:t>
            </a:r>
            <a:r>
              <a:rPr lang="en-US" altLang="zh-CN" sz="2667">
                <a:solidFill>
                  <a:srgbClr val="1D69A3"/>
                </a:solidFill>
                <a:latin typeface="微软雅黑" pitchFamily="34" charset="-122"/>
                <a:ea typeface="微软雅黑" pitchFamily="34" charset="-122"/>
              </a:rPr>
              <a:t>-</a:t>
            </a:r>
            <a:r>
              <a:rPr lang="zh-CN" altLang="en-US" sz="2667">
                <a:solidFill>
                  <a:srgbClr val="1D69A3"/>
                </a:solidFill>
                <a:latin typeface="微软雅黑" pitchFamily="34" charset="-122"/>
                <a:ea typeface="微软雅黑" pitchFamily="34" charset="-122"/>
              </a:rPr>
              <a:t>短轮询</a:t>
            </a:r>
          </a:p>
        </p:txBody>
      </p:sp>
      <p:sp>
        <p:nvSpPr>
          <p:cNvPr id="44" name="TextBox 1"/>
          <p:cNvSpPr txBox="1">
            <a:spLocks noChangeArrowheads="1"/>
          </p:cNvSpPr>
          <p:nvPr/>
        </p:nvSpPr>
        <p:spPr bwMode="auto">
          <a:xfrm>
            <a:off x="450850" y="1176338"/>
            <a:ext cx="4816475" cy="2215991"/>
          </a:xfrm>
          <a:prstGeom prst="rect">
            <a:avLst/>
          </a:prstGeom>
          <a:noFill/>
          <a:ln w="9525">
            <a:noFill/>
            <a:miter lim="800000"/>
            <a:headEnd/>
            <a:tailEnd/>
          </a:ln>
        </p:spPr>
        <p:txBody>
          <a:bodyPr wrap="square">
            <a:spAutoFit/>
          </a:bodyPr>
          <a:lstStyle/>
          <a:p>
            <a:pPr marL="285750" indent="-285750" eaLnBrk="0" hangingPunct="0">
              <a:lnSpc>
                <a:spcPct val="150000"/>
              </a:lnSpc>
              <a:buFont typeface="Wingdings" pitchFamily="2" charset="2"/>
              <a:buChar char="n"/>
            </a:pPr>
            <a:r>
              <a:rPr lang="en-US" altLang="zh-CN" sz="2000" b="1">
                <a:solidFill>
                  <a:srgbClr val="FFC000"/>
                </a:solidFill>
              </a:rPr>
              <a:t>Ajax</a:t>
            </a:r>
            <a:r>
              <a:rPr lang="zh-CN" altLang="en-US" sz="2000" b="1">
                <a:solidFill>
                  <a:srgbClr val="FFC000"/>
                </a:solidFill>
              </a:rPr>
              <a:t>短轮询</a:t>
            </a:r>
          </a:p>
          <a:p>
            <a:pPr lvl="1">
              <a:lnSpc>
                <a:spcPct val="200000"/>
              </a:lnSpc>
              <a:spcBef>
                <a:spcPct val="0"/>
              </a:spcBef>
              <a:buClr>
                <a:srgbClr val="FFC000"/>
              </a:buClr>
              <a:buFont typeface="Wingdings" pitchFamily="2" charset="2"/>
              <a:buChar char="ü"/>
            </a:pPr>
            <a:r>
              <a:rPr lang="zh-CN" altLang="en-US">
                <a:solidFill>
                  <a:schemeClr val="tx2"/>
                </a:solidFill>
                <a:latin typeface="微软雅黑" pitchFamily="34" charset="-122"/>
                <a:ea typeface="微软雅黑" pitchFamily="34" charset="-122"/>
              </a:rPr>
              <a:t>服务端基本不用改造</a:t>
            </a:r>
            <a:endParaRPr lang="en-US" altLang="zh-CN" b="1">
              <a:solidFill>
                <a:schemeClr val="tx2"/>
              </a:solidFill>
            </a:endParaRPr>
          </a:p>
          <a:p>
            <a:pPr lvl="1">
              <a:lnSpc>
                <a:spcPct val="200000"/>
              </a:lnSpc>
              <a:spcBef>
                <a:spcPct val="0"/>
              </a:spcBef>
              <a:buClr>
                <a:srgbClr val="FFC000"/>
              </a:buClr>
              <a:buFont typeface="Wingdings" pitchFamily="2" charset="2"/>
              <a:buChar char="ü"/>
            </a:pPr>
            <a:r>
              <a:rPr lang="zh-CN" altLang="en-US">
                <a:solidFill>
                  <a:schemeClr val="tx2"/>
                </a:solidFill>
                <a:latin typeface="微软雅黑" pitchFamily="34" charset="-122"/>
                <a:ea typeface="微软雅黑" pitchFamily="34" charset="-122"/>
              </a:rPr>
              <a:t>服务器压力和资源的浪费</a:t>
            </a:r>
            <a:endParaRPr lang="en-US" altLang="zh-CN">
              <a:solidFill>
                <a:schemeClr val="tx2"/>
              </a:solidFill>
              <a:latin typeface="微软雅黑" pitchFamily="34" charset="-122"/>
              <a:ea typeface="微软雅黑" pitchFamily="34" charset="-122"/>
            </a:endParaRPr>
          </a:p>
          <a:p>
            <a:pPr lvl="1">
              <a:lnSpc>
                <a:spcPct val="200000"/>
              </a:lnSpc>
              <a:spcBef>
                <a:spcPct val="0"/>
              </a:spcBef>
              <a:buClr>
                <a:srgbClr val="FFC000"/>
              </a:buClr>
              <a:buFont typeface="Wingdings" pitchFamily="2" charset="2"/>
              <a:buChar char="ü"/>
            </a:pPr>
            <a:r>
              <a:rPr lang="zh-CN" altLang="en-US">
                <a:solidFill>
                  <a:schemeClr val="tx2"/>
                </a:solidFill>
                <a:latin typeface="微软雅黑" pitchFamily="34" charset="-122"/>
                <a:ea typeface="微软雅黑" pitchFamily="34" charset="-122"/>
              </a:rPr>
              <a:t>数据同步不及时</a:t>
            </a:r>
            <a:endParaRPr lang="en-US" altLang="zh-CN">
              <a:solidFill>
                <a:schemeClr val="tx2"/>
              </a:solidFill>
            </a:endParaRPr>
          </a:p>
        </p:txBody>
      </p:sp>
      <p:pic>
        <p:nvPicPr>
          <p:cNvPr id="45" name="图片 44" descr="ajaxLoop.png"/>
          <p:cNvPicPr>
            <a:picLocks noChangeAspect="1"/>
          </p:cNvPicPr>
          <p:nvPr/>
        </p:nvPicPr>
        <p:blipFill>
          <a:blip r:embed="rId4"/>
          <a:stretch>
            <a:fillRect/>
          </a:stretch>
        </p:blipFill>
        <p:spPr>
          <a:xfrm>
            <a:off x="6055753" y="971007"/>
            <a:ext cx="5050397" cy="4957254"/>
          </a:xfrm>
          <a:prstGeom prst="rect">
            <a:avLst/>
          </a:prstGeom>
        </p:spPr>
      </p:pic>
      <p:sp>
        <p:nvSpPr>
          <p:cNvPr id="46" name="矩形 45"/>
          <p:cNvSpPr/>
          <p:nvPr/>
        </p:nvSpPr>
        <p:spPr>
          <a:xfrm>
            <a:off x="793749" y="4062363"/>
            <a:ext cx="4216400" cy="1477328"/>
          </a:xfrm>
          <a:prstGeom prst="rect">
            <a:avLst/>
          </a:prstGeom>
        </p:spPr>
        <p:txBody>
          <a:bodyPr wrap="square">
            <a:spAutoFit/>
          </a:bodyPr>
          <a:lstStyle/>
          <a:p>
            <a:r>
              <a:rPr lang="en-US" altLang="zh-CN">
                <a:solidFill>
                  <a:schemeClr val="tx2"/>
                </a:solidFill>
                <a:latin typeface="微软雅黑" pitchFamily="34" charset="-122"/>
                <a:ea typeface="微软雅黑" pitchFamily="34" charset="-122"/>
              </a:rPr>
              <a:t>setInterval(function() {</a:t>
            </a:r>
          </a:p>
          <a:p>
            <a:r>
              <a:rPr lang="en-US" altLang="zh-CN">
                <a:solidFill>
                  <a:schemeClr val="tx2"/>
                </a:solidFill>
                <a:latin typeface="微软雅黑" pitchFamily="34" charset="-122"/>
                <a:ea typeface="微软雅黑" pitchFamily="34" charset="-122"/>
              </a:rPr>
              <a:t>    $.ajax({</a:t>
            </a:r>
          </a:p>
          <a:p>
            <a:r>
              <a:rPr lang="en-US" altLang="zh-CN">
                <a:solidFill>
                  <a:schemeClr val="tx2"/>
                </a:solidFill>
                <a:latin typeface="微软雅黑" pitchFamily="34" charset="-122"/>
                <a:ea typeface="微软雅黑" pitchFamily="34" charset="-122"/>
              </a:rPr>
              <a:t>	……………………</a:t>
            </a:r>
          </a:p>
          <a:p>
            <a:r>
              <a:rPr lang="en-US" altLang="zh-CN">
                <a:solidFill>
                  <a:schemeClr val="tx2"/>
                </a:solidFill>
                <a:latin typeface="微软雅黑" pitchFamily="34" charset="-122"/>
                <a:ea typeface="微软雅黑" pitchFamily="34" charset="-122"/>
              </a:rPr>
              <a:t>});</a:t>
            </a:r>
          </a:p>
          <a:p>
            <a:r>
              <a:rPr lang="en-US" altLang="zh-CN">
                <a:solidFill>
                  <a:schemeClr val="tx2"/>
                </a:solidFill>
                <a:latin typeface="微软雅黑" pitchFamily="34" charset="-122"/>
                <a:ea typeface="微软雅黑" pitchFamily="34" charset="-122"/>
              </a:rPr>
              <a:t>}, 3000);</a:t>
            </a:r>
            <a:endParaRPr lang="zh-CN" altLang="en-US">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88377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服务器推送技术</a:t>
            </a:r>
            <a:r>
              <a:rPr lang="en-US" altLang="zh-CN" sz="2667">
                <a:solidFill>
                  <a:srgbClr val="1D69A3"/>
                </a:solidFill>
                <a:latin typeface="微软雅黑" pitchFamily="34" charset="-122"/>
                <a:ea typeface="微软雅黑" pitchFamily="34" charset="-122"/>
              </a:rPr>
              <a:t>-Comet</a:t>
            </a:r>
            <a:endParaRPr lang="zh-CN" altLang="en-US" sz="2667">
              <a:solidFill>
                <a:srgbClr val="1D69A3"/>
              </a:solidFill>
              <a:latin typeface="微软雅黑" pitchFamily="34" charset="-122"/>
              <a:ea typeface="微软雅黑" pitchFamily="34" charset="-122"/>
            </a:endParaRPr>
          </a:p>
        </p:txBody>
      </p:sp>
      <p:sp>
        <p:nvSpPr>
          <p:cNvPr id="44" name="TextBox 1"/>
          <p:cNvSpPr txBox="1">
            <a:spLocks noChangeArrowheads="1"/>
          </p:cNvSpPr>
          <p:nvPr/>
        </p:nvSpPr>
        <p:spPr bwMode="auto">
          <a:xfrm>
            <a:off x="450850" y="1176339"/>
            <a:ext cx="6379717" cy="3799117"/>
          </a:xfrm>
          <a:prstGeom prst="rect">
            <a:avLst/>
          </a:prstGeom>
          <a:noFill/>
          <a:ln w="9525">
            <a:noFill/>
            <a:miter lim="800000"/>
            <a:headEnd/>
            <a:tailEnd/>
          </a:ln>
        </p:spPr>
        <p:txBody>
          <a:bodyPr wrap="square">
            <a:spAutoFit/>
          </a:bodyPr>
          <a:lstStyle/>
          <a:p>
            <a:pPr marL="285750" indent="-285750" eaLnBrk="0" hangingPunct="0">
              <a:lnSpc>
                <a:spcPct val="150000"/>
              </a:lnSpc>
              <a:buFont typeface="Wingdings" pitchFamily="2" charset="2"/>
              <a:buChar char="n"/>
            </a:pPr>
            <a:r>
              <a:rPr lang="en-US" altLang="zh-CN" sz="2000" b="1">
                <a:solidFill>
                  <a:srgbClr val="FFC000"/>
                </a:solidFill>
              </a:rPr>
              <a:t>Comet</a:t>
            </a:r>
            <a:endParaRPr lang="zh-CN" altLang="en-US" sz="2000" b="1">
              <a:solidFill>
                <a:srgbClr val="FFC000"/>
              </a:solidFill>
            </a:endParaRPr>
          </a:p>
          <a:p>
            <a:pPr lvl="1">
              <a:lnSpc>
                <a:spcPct val="200000"/>
              </a:lnSpc>
              <a:spcBef>
                <a:spcPct val="0"/>
              </a:spcBef>
              <a:buClr>
                <a:srgbClr val="FFC000"/>
              </a:buClr>
              <a:buFont typeface="Wingdings" pitchFamily="2" charset="2"/>
              <a:buChar char="ü"/>
            </a:pPr>
            <a:r>
              <a:rPr lang="zh-CN" altLang="en-US">
                <a:solidFill>
                  <a:schemeClr val="tx2"/>
                </a:solidFill>
                <a:latin typeface="微软雅黑" pitchFamily="34" charset="-122"/>
                <a:ea typeface="微软雅黑" pitchFamily="34" charset="-122"/>
              </a:rPr>
              <a:t>基于 </a:t>
            </a:r>
            <a:r>
              <a:rPr lang="en-US" altLang="zh-CN">
                <a:solidFill>
                  <a:schemeClr val="tx2"/>
                </a:solidFill>
                <a:latin typeface="微软雅黑" pitchFamily="34" charset="-122"/>
                <a:ea typeface="微软雅黑" pitchFamily="34" charset="-122"/>
              </a:rPr>
              <a:t>HTTP</a:t>
            </a:r>
            <a:r>
              <a:rPr lang="zh-CN" altLang="en-US">
                <a:solidFill>
                  <a:schemeClr val="tx2"/>
                </a:solidFill>
                <a:latin typeface="微软雅黑" pitchFamily="34" charset="-122"/>
                <a:ea typeface="微软雅黑" pitchFamily="34" charset="-122"/>
              </a:rPr>
              <a:t>长连接、无须在浏览器端安装插件的“服务器推”技术为“</a:t>
            </a:r>
            <a:r>
              <a:rPr lang="en-US" altLang="zh-CN">
                <a:solidFill>
                  <a:schemeClr val="tx2"/>
                </a:solidFill>
                <a:latin typeface="微软雅黑" pitchFamily="34" charset="-122"/>
                <a:ea typeface="微软雅黑" pitchFamily="34" charset="-122"/>
              </a:rPr>
              <a:t>Comet”</a:t>
            </a:r>
            <a:endParaRPr lang="en-US" altLang="zh-CN" b="1">
              <a:solidFill>
                <a:schemeClr val="tx2"/>
              </a:solidFill>
            </a:endParaRPr>
          </a:p>
          <a:p>
            <a:pPr lvl="1">
              <a:lnSpc>
                <a:spcPct val="200000"/>
              </a:lnSpc>
              <a:spcBef>
                <a:spcPct val="0"/>
              </a:spcBef>
              <a:buClr>
                <a:srgbClr val="FFC000"/>
              </a:buClr>
              <a:buFont typeface="Wingdings" pitchFamily="2" charset="2"/>
              <a:buChar char="ü"/>
            </a:pPr>
            <a:r>
              <a:rPr lang="zh-CN" altLang="en-US">
                <a:solidFill>
                  <a:schemeClr val="tx2"/>
                </a:solidFill>
                <a:latin typeface="微软雅黑" pitchFamily="34" charset="-122"/>
                <a:ea typeface="微软雅黑" pitchFamily="34" charset="-122"/>
              </a:rPr>
              <a:t>基于 </a:t>
            </a:r>
            <a:r>
              <a:rPr lang="en-US" altLang="zh-CN">
                <a:solidFill>
                  <a:schemeClr val="tx2"/>
                </a:solidFill>
                <a:latin typeface="微软雅黑" pitchFamily="34" charset="-122"/>
                <a:ea typeface="微软雅黑" pitchFamily="34" charset="-122"/>
              </a:rPr>
              <a:t>AJAX </a:t>
            </a:r>
            <a:r>
              <a:rPr lang="zh-CN" altLang="en-US">
                <a:solidFill>
                  <a:schemeClr val="tx2"/>
                </a:solidFill>
                <a:latin typeface="微软雅黑" pitchFamily="34" charset="-122"/>
                <a:ea typeface="微软雅黑" pitchFamily="34" charset="-122"/>
              </a:rPr>
              <a:t>的长轮询（</a:t>
            </a:r>
            <a:r>
              <a:rPr lang="en-US" altLang="zh-CN">
                <a:solidFill>
                  <a:schemeClr val="tx2"/>
                </a:solidFill>
                <a:latin typeface="微软雅黑" pitchFamily="34" charset="-122"/>
                <a:ea typeface="微软雅黑" pitchFamily="34" charset="-122"/>
              </a:rPr>
              <a:t>long-polling</a:t>
            </a:r>
            <a:r>
              <a:rPr lang="zh-CN" altLang="en-US">
                <a:solidFill>
                  <a:schemeClr val="tx2"/>
                </a:solidFill>
                <a:latin typeface="微软雅黑" pitchFamily="34" charset="-122"/>
                <a:ea typeface="微软雅黑" pitchFamily="34" charset="-122"/>
              </a:rPr>
              <a:t>）方式</a:t>
            </a:r>
            <a:endParaRPr lang="en-US" altLang="zh-CN">
              <a:solidFill>
                <a:schemeClr val="tx2"/>
              </a:solidFill>
              <a:latin typeface="微软雅黑" pitchFamily="34" charset="-122"/>
              <a:ea typeface="微软雅黑" pitchFamily="34" charset="-122"/>
            </a:endParaRPr>
          </a:p>
          <a:p>
            <a:pPr marL="1257300" lvl="2" indent="-342900">
              <a:lnSpc>
                <a:spcPct val="200000"/>
              </a:lnSpc>
              <a:spcBef>
                <a:spcPct val="0"/>
              </a:spcBef>
              <a:buClr>
                <a:srgbClr val="FFC000"/>
              </a:buClr>
              <a:buFont typeface="+mj-ea"/>
              <a:buAutoNum type="circleNumDbPlain"/>
            </a:pPr>
            <a:r>
              <a:rPr lang="en-US" altLang="zh-CN">
                <a:solidFill>
                  <a:schemeClr val="tx2"/>
                </a:solidFill>
                <a:latin typeface="微软雅黑" pitchFamily="34" charset="-122"/>
                <a:ea typeface="微软雅黑" pitchFamily="34" charset="-122"/>
              </a:rPr>
              <a:t>Servlet3</a:t>
            </a:r>
            <a:r>
              <a:rPr lang="zh-CN" altLang="en-US">
                <a:solidFill>
                  <a:schemeClr val="tx2"/>
                </a:solidFill>
                <a:latin typeface="微软雅黑" pitchFamily="34" charset="-122"/>
                <a:ea typeface="微软雅黑" pitchFamily="34" charset="-122"/>
              </a:rPr>
              <a:t>里的异步任务</a:t>
            </a:r>
            <a:endParaRPr lang="en-US" altLang="zh-CN">
              <a:solidFill>
                <a:schemeClr val="tx2"/>
              </a:solidFill>
              <a:latin typeface="微软雅黑" pitchFamily="34" charset="-122"/>
              <a:ea typeface="微软雅黑" pitchFamily="34" charset="-122"/>
            </a:endParaRPr>
          </a:p>
          <a:p>
            <a:pPr marL="1257300" lvl="2" indent="-342900">
              <a:lnSpc>
                <a:spcPct val="200000"/>
              </a:lnSpc>
              <a:spcBef>
                <a:spcPct val="0"/>
              </a:spcBef>
              <a:buClr>
                <a:srgbClr val="FFC000"/>
              </a:buClr>
              <a:buFont typeface="+mj-ea"/>
              <a:buAutoNum type="circleNumDbPlain"/>
            </a:pPr>
            <a:r>
              <a:rPr lang="en-US" altLang="zh-CN">
                <a:solidFill>
                  <a:schemeClr val="tx2"/>
                </a:solidFill>
                <a:latin typeface="微软雅黑" pitchFamily="34" charset="-122"/>
                <a:ea typeface="微软雅黑" pitchFamily="34" charset="-122"/>
              </a:rPr>
              <a:t>Spring</a:t>
            </a:r>
            <a:r>
              <a:rPr lang="zh-CN" altLang="en-US">
                <a:solidFill>
                  <a:schemeClr val="tx2"/>
                </a:solidFill>
                <a:latin typeface="微软雅黑" pitchFamily="34" charset="-122"/>
                <a:ea typeface="微软雅黑" pitchFamily="34" charset="-122"/>
              </a:rPr>
              <a:t>带来的</a:t>
            </a:r>
            <a:r>
              <a:rPr lang="en-US" altLang="zh-CN">
                <a:solidFill>
                  <a:schemeClr val="tx2"/>
                </a:solidFill>
                <a:latin typeface="微软雅黑" pitchFamily="34" charset="-122"/>
                <a:ea typeface="微软雅黑" pitchFamily="34" charset="-122"/>
              </a:rPr>
              <a:t>DeferedResult</a:t>
            </a:r>
            <a:endParaRPr lang="zh-CN" altLang="en-US">
              <a:solidFill>
                <a:schemeClr val="tx2"/>
              </a:solidFill>
              <a:latin typeface="微软雅黑" pitchFamily="34" charset="-122"/>
              <a:ea typeface="微软雅黑" pitchFamily="34" charset="-122"/>
            </a:endParaRPr>
          </a:p>
          <a:p>
            <a:pPr lvl="1">
              <a:lnSpc>
                <a:spcPct val="200000"/>
              </a:lnSpc>
              <a:spcBef>
                <a:spcPct val="0"/>
              </a:spcBef>
              <a:buClr>
                <a:srgbClr val="FFC000"/>
              </a:buClr>
              <a:buFont typeface="Wingdings" pitchFamily="2" charset="2"/>
              <a:buChar char="ü"/>
            </a:pPr>
            <a:r>
              <a:rPr lang="zh-CN" altLang="en-US">
                <a:solidFill>
                  <a:schemeClr val="tx2"/>
                </a:solidFill>
                <a:latin typeface="微软雅黑" pitchFamily="34" charset="-122"/>
                <a:ea typeface="微软雅黑" pitchFamily="34" charset="-122"/>
              </a:rPr>
              <a:t>基于长连接的服务器推模型  </a:t>
            </a:r>
            <a:r>
              <a:rPr lang="en-US" altLang="zh-CN">
                <a:solidFill>
                  <a:schemeClr val="tx2"/>
                </a:solidFill>
                <a:latin typeface="微软雅黑" pitchFamily="34" charset="-122"/>
                <a:ea typeface="微软雅黑" pitchFamily="34" charset="-122"/>
              </a:rPr>
              <a:t>Server-sent-events(SSE)</a:t>
            </a:r>
            <a:endParaRPr lang="en-US" altLang="zh-CN">
              <a:solidFill>
                <a:schemeClr val="tx2"/>
              </a:solidFill>
            </a:endParaRPr>
          </a:p>
        </p:txBody>
      </p:sp>
      <p:pic>
        <p:nvPicPr>
          <p:cNvPr id="9" name="Picture 1"/>
          <p:cNvPicPr>
            <a:picLocks noChangeAspect="1" noChangeArrowheads="1"/>
          </p:cNvPicPr>
          <p:nvPr/>
        </p:nvPicPr>
        <p:blipFill>
          <a:blip r:embed="rId4" cstate="print"/>
          <a:srcRect/>
          <a:stretch>
            <a:fillRect/>
          </a:stretch>
        </p:blipFill>
        <p:spPr bwMode="auto">
          <a:xfrm>
            <a:off x="7134225" y="740852"/>
            <a:ext cx="4143376" cy="2821498"/>
          </a:xfrm>
          <a:prstGeom prst="rect">
            <a:avLst/>
          </a:prstGeom>
          <a:noFill/>
          <a:ln w="9525">
            <a:noFill/>
            <a:miter lim="800000"/>
            <a:headEnd/>
            <a:tailEnd/>
          </a:ln>
          <a:effectLst/>
        </p:spPr>
      </p:pic>
      <p:pic>
        <p:nvPicPr>
          <p:cNvPr id="10" name="Picture 3"/>
          <p:cNvPicPr>
            <a:picLocks noChangeAspect="1" noChangeArrowheads="1"/>
          </p:cNvPicPr>
          <p:nvPr/>
        </p:nvPicPr>
        <p:blipFill>
          <a:blip r:embed="rId5" cstate="print"/>
          <a:srcRect/>
          <a:stretch>
            <a:fillRect/>
          </a:stretch>
        </p:blipFill>
        <p:spPr bwMode="auto">
          <a:xfrm>
            <a:off x="7143751" y="3606958"/>
            <a:ext cx="4114800" cy="2687755"/>
          </a:xfrm>
          <a:prstGeom prst="rect">
            <a:avLst/>
          </a:prstGeom>
          <a:noFill/>
          <a:ln w="9525">
            <a:noFill/>
            <a:miter lim="800000"/>
            <a:headEnd/>
            <a:tailEnd/>
          </a:ln>
          <a:effectLst/>
        </p:spPr>
      </p:pic>
      <p:sp>
        <p:nvSpPr>
          <p:cNvPr id="11" name="右箭头 10"/>
          <p:cNvSpPr/>
          <p:nvPr/>
        </p:nvSpPr>
        <p:spPr>
          <a:xfrm rot="20244019">
            <a:off x="5156502" y="3232472"/>
            <a:ext cx="1945310" cy="195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259995" y="4960568"/>
            <a:ext cx="1945310" cy="173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6458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a:solidFill>
                  <a:srgbClr val="1D69A3"/>
                </a:solidFill>
                <a:latin typeface="微软雅黑" pitchFamily="34" charset="-122"/>
                <a:ea typeface="微软雅黑" pitchFamily="34" charset="-122"/>
              </a:rPr>
              <a:t>WebSocket</a:t>
            </a:r>
            <a:r>
              <a:rPr lang="zh-CN" altLang="en-US" sz="2667">
                <a:solidFill>
                  <a:srgbClr val="1D69A3"/>
                </a:solidFill>
                <a:latin typeface="微软雅黑" pitchFamily="34" charset="-122"/>
                <a:ea typeface="微软雅黑" pitchFamily="34" charset="-122"/>
              </a:rPr>
              <a:t>通信</a:t>
            </a:r>
          </a:p>
        </p:txBody>
      </p:sp>
      <p:sp>
        <p:nvSpPr>
          <p:cNvPr id="1026" name="AutoShape 2"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2" name="AutoShape 8"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4" name="AutoShape 10"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1734620" y="1426865"/>
            <a:ext cx="6895030" cy="559769"/>
          </a:xfrm>
          <a:prstGeom prst="rect">
            <a:avLst/>
          </a:prstGeom>
          <a:noFill/>
        </p:spPr>
        <p:txBody>
          <a:bodyPr wrap="square" rtlCol="0">
            <a:spAutoFit/>
          </a:bodyPr>
          <a:lstStyle/>
          <a:p>
            <a:pPr>
              <a:lnSpc>
                <a:spcPct val="150000"/>
              </a:lnSpc>
            </a:pPr>
            <a:r>
              <a:rPr lang="zh-CN" altLang="en-US" sz="2400">
                <a:latin typeface="+mn-ea"/>
                <a:ea typeface="+mn-ea"/>
              </a:rPr>
              <a:t>什么是</a:t>
            </a:r>
            <a:r>
              <a:rPr lang="en-US" altLang="zh-CN" sz="2400">
                <a:latin typeface="+mn-ea"/>
                <a:ea typeface="+mn-ea"/>
              </a:rPr>
              <a:t>WebSocket</a:t>
            </a:r>
            <a:r>
              <a:rPr lang="zh-CN" altLang="en-US" sz="2400">
                <a:latin typeface="+mn-ea"/>
              </a:rPr>
              <a:t>？</a:t>
            </a:r>
            <a:endParaRPr lang="zh-CN" altLang="en-US" sz="2400">
              <a:latin typeface="+mn-ea"/>
              <a:ea typeface="+mn-ea"/>
            </a:endParaRPr>
          </a:p>
        </p:txBody>
      </p:sp>
      <p:grpSp>
        <p:nvGrpSpPr>
          <p:cNvPr id="15" name="组合 14"/>
          <p:cNvGrpSpPr/>
          <p:nvPr/>
        </p:nvGrpSpPr>
        <p:grpSpPr>
          <a:xfrm>
            <a:off x="685916" y="1196365"/>
            <a:ext cx="885710" cy="813410"/>
            <a:chOff x="779103" y="1866166"/>
            <a:chExt cx="1333073" cy="1152128"/>
          </a:xfrm>
          <a:solidFill>
            <a:schemeClr val="accent1">
              <a:lumMod val="75000"/>
            </a:schemeClr>
          </a:solidFill>
        </p:grpSpPr>
        <p:sp>
          <p:nvSpPr>
            <p:cNvPr id="16" name="等腰三角形 2"/>
            <p:cNvSpPr/>
            <p:nvPr/>
          </p:nvSpPr>
          <p:spPr bwMode="auto">
            <a:xfrm rot="2747878">
              <a:off x="869576" y="1775693"/>
              <a:ext cx="1152128" cy="133307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pFill/>
            <a:ln>
              <a:noFill/>
            </a:ln>
          </p:spPr>
          <p:txBody>
            <a:bodyPr wrap="none" anchor="ctr"/>
            <a:lstStyle/>
            <a:p>
              <a:pPr algn="ctr"/>
              <a:endParaRPr lang="zh-CN" altLang="en-US" sz="2000" kern="0">
                <a:solidFill>
                  <a:srgbClr val="FFFFFF"/>
                </a:solidFill>
                <a:latin typeface="微软雅黑" pitchFamily="34" charset="-122"/>
                <a:ea typeface="微软雅黑" pitchFamily="34" charset="-122"/>
              </a:endParaRPr>
            </a:p>
          </p:txBody>
        </p:sp>
        <p:sp>
          <p:nvSpPr>
            <p:cNvPr id="17" name="TextBox 16"/>
            <p:cNvSpPr txBox="1"/>
            <p:nvPr/>
          </p:nvSpPr>
          <p:spPr>
            <a:xfrm>
              <a:off x="1057821" y="2242175"/>
              <a:ext cx="697627" cy="400110"/>
            </a:xfrm>
            <a:prstGeom prst="rect">
              <a:avLst/>
            </a:prstGeom>
            <a:grpFill/>
            <a:ln>
              <a:noFill/>
            </a:ln>
          </p:spPr>
          <p:txBody>
            <a:bodyPr wrap="none"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a:t>定义</a:t>
              </a:r>
            </a:p>
          </p:txBody>
        </p:sp>
      </p:grpSp>
      <p:sp>
        <p:nvSpPr>
          <p:cNvPr id="18" name="矩形 2"/>
          <p:cNvSpPr>
            <a:spLocks noChangeArrowheads="1"/>
          </p:cNvSpPr>
          <p:nvPr/>
        </p:nvSpPr>
        <p:spPr bwMode="auto">
          <a:xfrm>
            <a:off x="640949" y="2087437"/>
            <a:ext cx="10770001"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285750" indent="-285750">
              <a:spcBef>
                <a:spcPct val="20000"/>
              </a:spcBef>
              <a:buChar char="–"/>
              <a:defRPr sz="2800">
                <a:solidFill>
                  <a:schemeClr val="tx1"/>
                </a:solidFill>
                <a:latin typeface="Arial" pitchFamily="34" charset="0"/>
                <a:ea typeface="宋体" pitchFamily="2" charset="-122"/>
              </a:defRPr>
            </a:lvl2pPr>
            <a:lvl3pPr marL="6858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1">
              <a:lnSpc>
                <a:spcPct val="200000"/>
              </a:lnSpc>
              <a:spcBef>
                <a:spcPct val="0"/>
              </a:spcBef>
              <a:buClr>
                <a:srgbClr val="FFC000"/>
              </a:buClr>
              <a:buFont typeface="Wingdings" pitchFamily="2" charset="2"/>
              <a:buChar char="n"/>
            </a:pPr>
            <a:r>
              <a:rPr lang="zh-CN" altLang="en-US" sz="2400" b="1">
                <a:solidFill>
                  <a:srgbClr val="FFC000"/>
                </a:solidFill>
                <a:latin typeface="微软雅黑" pitchFamily="34" charset="-122"/>
                <a:ea typeface="微软雅黑" pitchFamily="34" charset="-122"/>
              </a:rPr>
              <a:t>特点</a:t>
            </a:r>
            <a:endParaRPr lang="en-US" altLang="zh-CN" sz="2400" b="1">
              <a:solidFill>
                <a:srgbClr val="FFC000"/>
              </a:solidFill>
              <a:latin typeface="微软雅黑" pitchFamily="34" charset="-122"/>
              <a:ea typeface="微软雅黑" pitchFamily="34" charset="-122"/>
            </a:endParaRPr>
          </a:p>
          <a:p>
            <a:pPr lvl="1">
              <a:lnSpc>
                <a:spcPct val="200000"/>
              </a:lnSpc>
              <a:spcBef>
                <a:spcPct val="0"/>
              </a:spcBef>
              <a:buClr>
                <a:srgbClr val="FFC000"/>
              </a:buClr>
              <a:buFont typeface="Wingdings" pitchFamily="2" charset="2"/>
              <a:buChar char="ü"/>
            </a:pPr>
            <a:r>
              <a:rPr lang="en-US" altLang="zh-CN" sz="2000" b="1">
                <a:latin typeface="微软雅黑 Light" pitchFamily="34" charset="-122"/>
                <a:ea typeface="微软雅黑 Light" pitchFamily="34" charset="-122"/>
              </a:rPr>
              <a:t>HTML5</a:t>
            </a:r>
            <a:r>
              <a:rPr lang="zh-CN" altLang="en-US" sz="2000" b="1">
                <a:latin typeface="微软雅黑 Light" pitchFamily="34" charset="-122"/>
                <a:ea typeface="微软雅黑 Light" pitchFamily="34" charset="-122"/>
              </a:rPr>
              <a:t>中的协议，实现与客户端与服务器双向，基于消息的文本或二进制数据通信</a:t>
            </a:r>
          </a:p>
          <a:p>
            <a:pPr lvl="1">
              <a:lnSpc>
                <a:spcPct val="200000"/>
              </a:lnSpc>
              <a:spcBef>
                <a:spcPct val="0"/>
              </a:spcBef>
              <a:buClr>
                <a:srgbClr val="FFC000"/>
              </a:buClr>
              <a:buFont typeface="Wingdings" pitchFamily="2" charset="2"/>
              <a:buChar char="ü"/>
            </a:pPr>
            <a:r>
              <a:rPr lang="zh-CN" altLang="en-US" sz="2000" b="1">
                <a:latin typeface="微软雅黑 Light" pitchFamily="34" charset="-122"/>
                <a:ea typeface="微软雅黑 Light" pitchFamily="34" charset="-122"/>
              </a:rPr>
              <a:t>适合于对数据的实时性要求比较强的场景，如通信、直播、共享桌面，特别适合于客户与服务频繁交互的情况下，如实时共享、多人协作等平台。</a:t>
            </a:r>
          </a:p>
          <a:p>
            <a:pPr lvl="1">
              <a:lnSpc>
                <a:spcPct val="200000"/>
              </a:lnSpc>
              <a:spcBef>
                <a:spcPct val="0"/>
              </a:spcBef>
              <a:buClr>
                <a:srgbClr val="FFC000"/>
              </a:buClr>
              <a:buFont typeface="Wingdings" pitchFamily="2" charset="2"/>
              <a:buChar char="ü"/>
            </a:pPr>
            <a:r>
              <a:rPr lang="zh-CN" altLang="en-US" sz="2000" b="1">
                <a:latin typeface="微软雅黑 Light" pitchFamily="34" charset="-122"/>
                <a:ea typeface="微软雅黑 Light" pitchFamily="34" charset="-122"/>
              </a:rPr>
              <a:t>采用新的协议，后端需要单独实现</a:t>
            </a:r>
          </a:p>
          <a:p>
            <a:pPr lvl="1">
              <a:lnSpc>
                <a:spcPct val="200000"/>
              </a:lnSpc>
              <a:spcBef>
                <a:spcPct val="0"/>
              </a:spcBef>
              <a:buClr>
                <a:srgbClr val="FFC000"/>
              </a:buClr>
              <a:buFont typeface="Wingdings" pitchFamily="2" charset="2"/>
              <a:buChar char="ü"/>
            </a:pPr>
            <a:r>
              <a:rPr lang="zh-CN" altLang="en-US" sz="2000" b="1">
                <a:latin typeface="微软雅黑 Light" pitchFamily="34" charset="-122"/>
                <a:ea typeface="微软雅黑 Light" pitchFamily="34" charset="-122"/>
              </a:rPr>
              <a:t>客户端并不是所有浏览器都支持</a:t>
            </a: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400"/>
                            </p:stCondLst>
                            <p:childTnLst>
                              <p:par>
                                <p:cTn id="18" presetID="26"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290">
                                          <p:stCondLst>
                                            <p:cond delay="0"/>
                                          </p:stCondLst>
                                        </p:cTn>
                                        <p:tgtEl>
                                          <p:spTgt spid="15"/>
                                        </p:tgtEl>
                                      </p:cBhvr>
                                    </p:animEffect>
                                    <p:anim calcmode="lin" valueType="num">
                                      <p:cBhvr>
                                        <p:cTn id="21"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26" dur="13">
                                          <p:stCondLst>
                                            <p:cond delay="325"/>
                                          </p:stCondLst>
                                        </p:cTn>
                                        <p:tgtEl>
                                          <p:spTgt spid="15"/>
                                        </p:tgtEl>
                                      </p:cBhvr>
                                      <p:to x="100000" y="60000"/>
                                    </p:animScale>
                                    <p:animScale>
                                      <p:cBhvr>
                                        <p:cTn id="27" dur="83" decel="50000">
                                          <p:stCondLst>
                                            <p:cond delay="338"/>
                                          </p:stCondLst>
                                        </p:cTn>
                                        <p:tgtEl>
                                          <p:spTgt spid="15"/>
                                        </p:tgtEl>
                                      </p:cBhvr>
                                      <p:to x="100000" y="100000"/>
                                    </p:animScale>
                                    <p:animScale>
                                      <p:cBhvr>
                                        <p:cTn id="28" dur="13">
                                          <p:stCondLst>
                                            <p:cond delay="656"/>
                                          </p:stCondLst>
                                        </p:cTn>
                                        <p:tgtEl>
                                          <p:spTgt spid="15"/>
                                        </p:tgtEl>
                                      </p:cBhvr>
                                      <p:to x="100000" y="80000"/>
                                    </p:animScale>
                                    <p:animScale>
                                      <p:cBhvr>
                                        <p:cTn id="29" dur="83" decel="50000">
                                          <p:stCondLst>
                                            <p:cond delay="669"/>
                                          </p:stCondLst>
                                        </p:cTn>
                                        <p:tgtEl>
                                          <p:spTgt spid="15"/>
                                        </p:tgtEl>
                                      </p:cBhvr>
                                      <p:to x="100000" y="100000"/>
                                    </p:animScale>
                                    <p:animScale>
                                      <p:cBhvr>
                                        <p:cTn id="30" dur="13">
                                          <p:stCondLst>
                                            <p:cond delay="821"/>
                                          </p:stCondLst>
                                        </p:cTn>
                                        <p:tgtEl>
                                          <p:spTgt spid="15"/>
                                        </p:tgtEl>
                                      </p:cBhvr>
                                      <p:to x="100000" y="90000"/>
                                    </p:animScale>
                                    <p:animScale>
                                      <p:cBhvr>
                                        <p:cTn id="31" dur="83" decel="50000">
                                          <p:stCondLst>
                                            <p:cond delay="834"/>
                                          </p:stCondLst>
                                        </p:cTn>
                                        <p:tgtEl>
                                          <p:spTgt spid="15"/>
                                        </p:tgtEl>
                                      </p:cBhvr>
                                      <p:to x="100000" y="100000"/>
                                    </p:animScale>
                                    <p:animScale>
                                      <p:cBhvr>
                                        <p:cTn id="32" dur="13">
                                          <p:stCondLst>
                                            <p:cond delay="904"/>
                                          </p:stCondLst>
                                        </p:cTn>
                                        <p:tgtEl>
                                          <p:spTgt spid="15"/>
                                        </p:tgtEl>
                                      </p:cBhvr>
                                      <p:to x="100000" y="95000"/>
                                    </p:animScale>
                                    <p:animScale>
                                      <p:cBhvr>
                                        <p:cTn id="33" dur="83" decel="50000">
                                          <p:stCondLst>
                                            <p:cond delay="917"/>
                                          </p:stCondLst>
                                        </p:cTn>
                                        <p:tgtEl>
                                          <p:spTgt spid="15"/>
                                        </p:tgtEl>
                                      </p:cBhvr>
                                      <p:to x="100000" y="100000"/>
                                    </p:animScale>
                                  </p:childTnLst>
                                </p:cTn>
                              </p:par>
                            </p:childTnLst>
                          </p:cTn>
                        </p:par>
                        <p:par>
                          <p:cTn id="34" fill="hold">
                            <p:stCondLst>
                              <p:cond delay="24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29223</TotalTime>
  <Words>1505</Words>
  <Application>Microsoft Office PowerPoint</Application>
  <PresentationFormat>宽屏</PresentationFormat>
  <Paragraphs>257</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-apple-system</vt:lpstr>
      <vt:lpstr>等线</vt:lpstr>
      <vt:lpstr>宋体</vt:lpstr>
      <vt:lpstr>微软雅黑</vt:lpstr>
      <vt:lpstr>微软雅黑 Light</vt:lpstr>
      <vt:lpstr>Arial</vt:lpstr>
      <vt:lpstr>Calibri</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毛 轲</cp:lastModifiedBy>
  <cp:revision>5306</cp:revision>
  <dcterms:created xsi:type="dcterms:W3CDTF">2016-08-30T15:34:45Z</dcterms:created>
  <dcterms:modified xsi:type="dcterms:W3CDTF">2020-11-08T08:01:46Z</dcterms:modified>
  <cp:category>锐旗设计;https://9ppt.taobao.com</cp:category>
</cp:coreProperties>
</file>