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1" r:id="rId2"/>
    <p:sldId id="333" r:id="rId3"/>
    <p:sldId id="350" r:id="rId4"/>
    <p:sldId id="351" r:id="rId5"/>
    <p:sldId id="352" r:id="rId6"/>
    <p:sldId id="353" r:id="rId7"/>
    <p:sldId id="354" r:id="rId8"/>
    <p:sldId id="356" r:id="rId9"/>
    <p:sldId id="366" r:id="rId10"/>
    <p:sldId id="367" r:id="rId11"/>
    <p:sldId id="372" r:id="rId12"/>
    <p:sldId id="373" r:id="rId13"/>
    <p:sldId id="357" r:id="rId14"/>
    <p:sldId id="397" r:id="rId15"/>
    <p:sldId id="358" r:id="rId16"/>
    <p:sldId id="360" r:id="rId17"/>
    <p:sldId id="365" r:id="rId18"/>
    <p:sldId id="363" r:id="rId19"/>
    <p:sldId id="364" r:id="rId20"/>
    <p:sldId id="375" r:id="rId21"/>
    <p:sldId id="376" r:id="rId22"/>
    <p:sldId id="377" r:id="rId23"/>
    <p:sldId id="398" r:id="rId24"/>
    <p:sldId id="378" r:id="rId25"/>
    <p:sldId id="380" r:id="rId26"/>
    <p:sldId id="381" r:id="rId27"/>
    <p:sldId id="399" r:id="rId28"/>
    <p:sldId id="400" r:id="rId29"/>
    <p:sldId id="385" r:id="rId30"/>
    <p:sldId id="386" r:id="rId31"/>
    <p:sldId id="394" r:id="rId32"/>
    <p:sldId id="395" r:id="rId33"/>
    <p:sldId id="39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2021/8/19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/>
              <a:t>684504192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344025" y="2914014"/>
            <a:ext cx="7949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、高可用高并发的</a:t>
            </a: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84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9CAFF7-11B3-491E-8989-3ACDE19D04DE}"/>
              </a:ext>
            </a:extLst>
          </p:cNvPr>
          <p:cNvSpPr txBox="1"/>
          <p:nvPr/>
        </p:nvSpPr>
        <p:spPr>
          <a:xfrm>
            <a:off x="554877" y="1160357"/>
            <a:ext cx="226549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数据节点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BF40F5-A5BC-4FAB-A657-C4FB70BA29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6086" y="1643016"/>
            <a:ext cx="6232886" cy="12708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8DBD40-1410-4EE4-BFD2-751DCC57066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6086" y="3130472"/>
            <a:ext cx="6786560" cy="11227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310BB7-3509-45A2-9DED-E24FF3751DB5}"/>
              </a:ext>
            </a:extLst>
          </p:cNvPr>
          <p:cNvSpPr txBox="1"/>
          <p:nvPr/>
        </p:nvSpPr>
        <p:spPr>
          <a:xfrm>
            <a:off x="471655" y="4469818"/>
            <a:ext cx="204895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Sentinel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B77CEFC-057C-4846-994A-72CAAE675AD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6086" y="4945420"/>
            <a:ext cx="6627169" cy="172748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FC79345-F228-4B26-9EFB-A6C785E8A646}"/>
              </a:ext>
            </a:extLst>
          </p:cNvPr>
          <p:cNvSpPr txBox="1"/>
          <p:nvPr/>
        </p:nvSpPr>
        <p:spPr>
          <a:xfrm>
            <a:off x="8329793" y="1643016"/>
            <a:ext cx="2246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配置说明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3B3154-0480-46A3-9CF8-3273FDEE63DC}"/>
              </a:ext>
            </a:extLst>
          </p:cNvPr>
          <p:cNvSpPr txBox="1"/>
          <p:nvPr/>
        </p:nvSpPr>
        <p:spPr>
          <a:xfrm>
            <a:off x="8329793" y="2544540"/>
            <a:ext cx="2577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4F81B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监控</a:t>
            </a:r>
            <a:r>
              <a:rPr lang="en-US" altLang="zh-CN" sz="1800" b="1">
                <a:solidFill>
                  <a:srgbClr val="4F81B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endParaRPr lang="zh-CN" altLang="zh-CN" sz="1800" b="1">
              <a:solidFill>
                <a:srgbClr val="4F81B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3A360B0-32D5-4A58-BF2C-E33456C0CEB6}"/>
              </a:ext>
            </a:extLst>
          </p:cNvPr>
          <p:cNvSpPr txBox="1"/>
          <p:nvPr/>
        </p:nvSpPr>
        <p:spPr>
          <a:xfrm>
            <a:off x="3134185" y="389164"/>
            <a:ext cx="485960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Sentinel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如何监控多个redis主节点呢？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D64908-724E-4ACE-91CB-FBC837F67AD7}"/>
              </a:ext>
            </a:extLst>
          </p:cNvPr>
          <p:cNvSpPr txBox="1"/>
          <p:nvPr/>
        </p:nvSpPr>
        <p:spPr>
          <a:xfrm>
            <a:off x="2849070" y="813979"/>
            <a:ext cx="777430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我们以3个Sentinel节点、2个从节点、1个主节点为例进行安装部署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2BA5AB6-A532-4429-9960-E0BE880C3EC8}"/>
              </a:ext>
            </a:extLst>
          </p:cNvPr>
          <p:cNvGrpSpPr/>
          <p:nvPr/>
        </p:nvGrpSpPr>
        <p:grpSpPr>
          <a:xfrm>
            <a:off x="2551255" y="1384844"/>
            <a:ext cx="8002270" cy="4645025"/>
            <a:chOff x="953" y="3059"/>
            <a:chExt cx="12602" cy="7315"/>
          </a:xfrm>
        </p:grpSpPr>
        <p:sp>
          <p:nvSpPr>
            <p:cNvPr id="11" name="圆角矩形 1">
              <a:extLst>
                <a:ext uri="{FF2B5EF4-FFF2-40B4-BE49-F238E27FC236}">
                  <a16:creationId xmlns:a16="http://schemas.microsoft.com/office/drawing/2014/main" id="{8A5FA2EC-BE89-4825-A567-AE987E8B509F}"/>
                </a:ext>
              </a:extLst>
            </p:cNvPr>
            <p:cNvSpPr/>
            <p:nvPr/>
          </p:nvSpPr>
          <p:spPr>
            <a:xfrm>
              <a:off x="1870" y="3059"/>
              <a:ext cx="10972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6A70097-CEA8-4EF1-9E9D-54DE5F7707B2}"/>
                </a:ext>
              </a:extLst>
            </p:cNvPr>
            <p:cNvCxnSpPr/>
            <p:nvPr/>
          </p:nvCxnSpPr>
          <p:spPr>
            <a:xfrm>
              <a:off x="3781" y="4499"/>
              <a:ext cx="0" cy="136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5">
              <a:extLst>
                <a:ext uri="{FF2B5EF4-FFF2-40B4-BE49-F238E27FC236}">
                  <a16:creationId xmlns:a16="http://schemas.microsoft.com/office/drawing/2014/main" id="{7F57EC7C-B5A8-4497-B28E-B7DC4F4B07A7}"/>
                </a:ext>
              </a:extLst>
            </p:cNvPr>
            <p:cNvSpPr/>
            <p:nvPr/>
          </p:nvSpPr>
          <p:spPr>
            <a:xfrm>
              <a:off x="2290" y="3285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sentinel-1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26379</a:t>
              </a:r>
            </a:p>
          </p:txBody>
        </p:sp>
        <p:sp>
          <p:nvSpPr>
            <p:cNvPr id="14" name="圆角矩形 6">
              <a:extLst>
                <a:ext uri="{FF2B5EF4-FFF2-40B4-BE49-F238E27FC236}">
                  <a16:creationId xmlns:a16="http://schemas.microsoft.com/office/drawing/2014/main" id="{58595845-2530-4A82-8D14-BCB5CBCF314A}"/>
                </a:ext>
              </a:extLst>
            </p:cNvPr>
            <p:cNvSpPr/>
            <p:nvPr/>
          </p:nvSpPr>
          <p:spPr>
            <a:xfrm>
              <a:off x="5880" y="3259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sentinel-2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26380</a:t>
              </a:r>
            </a:p>
          </p:txBody>
        </p:sp>
        <p:sp>
          <p:nvSpPr>
            <p:cNvPr id="15" name="圆角矩形 7">
              <a:extLst>
                <a:ext uri="{FF2B5EF4-FFF2-40B4-BE49-F238E27FC236}">
                  <a16:creationId xmlns:a16="http://schemas.microsoft.com/office/drawing/2014/main" id="{30245F5A-AC09-488E-BE12-8E594633F4D6}"/>
                </a:ext>
              </a:extLst>
            </p:cNvPr>
            <p:cNvSpPr/>
            <p:nvPr/>
          </p:nvSpPr>
          <p:spPr>
            <a:xfrm>
              <a:off x="9357" y="3233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sentinel-3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26381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FBF937-8BBD-4631-96D3-B6B690F7B6ED}"/>
                </a:ext>
              </a:extLst>
            </p:cNvPr>
            <p:cNvSpPr/>
            <p:nvPr/>
          </p:nvSpPr>
          <p:spPr>
            <a:xfrm>
              <a:off x="2604" y="5860"/>
              <a:ext cx="226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masterA</a:t>
              </a:r>
            </a:p>
            <a:p>
              <a:pPr algn="ctr">
                <a:buNone/>
              </a:pPr>
              <a:r>
                <a:rPr lang="en-US" altLang="zh-CN" sz="1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1.111</a:t>
              </a:r>
            </a:p>
            <a:p>
              <a:pPr algn="ctr">
                <a:buNone/>
              </a:pPr>
              <a:r>
                <a:rPr lang="en-US" altLang="zh-CN" sz="1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:6379</a:t>
              </a:r>
              <a:endPara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DAB6159-5DF5-415A-828A-6F419405BC78}"/>
                </a:ext>
              </a:extLst>
            </p:cNvPr>
            <p:cNvSpPr/>
            <p:nvPr/>
          </p:nvSpPr>
          <p:spPr>
            <a:xfrm>
              <a:off x="953" y="8410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slave-1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6380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12DFFDF-4385-43BE-8A20-7737645EE434}"/>
                </a:ext>
              </a:extLst>
            </p:cNvPr>
            <p:cNvSpPr/>
            <p:nvPr/>
          </p:nvSpPr>
          <p:spPr>
            <a:xfrm>
              <a:off x="4867" y="8453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slave-2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6381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7F25784-0AAB-4F97-BFF4-2488D11E1A87}"/>
                </a:ext>
              </a:extLst>
            </p:cNvPr>
            <p:cNvCxnSpPr>
              <a:endCxn id="17" idx="1"/>
            </p:cNvCxnSpPr>
            <p:nvPr/>
          </p:nvCxnSpPr>
          <p:spPr>
            <a:xfrm flipH="1">
              <a:off x="1236" y="4493"/>
              <a:ext cx="2449" cy="418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947CA41-04A0-4606-A48E-0B41C75FB34D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4025" y="4493"/>
              <a:ext cx="1809" cy="396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5765ED5-02D3-4A77-95DF-F0F7470A79BA}"/>
                </a:ext>
              </a:extLst>
            </p:cNvPr>
            <p:cNvCxnSpPr>
              <a:endCxn id="17" idx="7"/>
            </p:cNvCxnSpPr>
            <p:nvPr/>
          </p:nvCxnSpPr>
          <p:spPr>
            <a:xfrm flipH="1">
              <a:off x="2604" y="7555"/>
              <a:ext cx="741" cy="112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89C8343-01D7-445B-8E3D-6DAB99C0026D}"/>
                </a:ext>
              </a:extLst>
            </p:cNvPr>
            <p:cNvCxnSpPr>
              <a:stCxn id="16" idx="5"/>
              <a:endCxn id="18" idx="1"/>
            </p:cNvCxnSpPr>
            <p:nvPr/>
          </p:nvCxnSpPr>
          <p:spPr>
            <a:xfrm>
              <a:off x="4536" y="7425"/>
              <a:ext cx="614" cy="1297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DDF218E-5550-447B-926F-C6E3E848D81B}"/>
                </a:ext>
              </a:extLst>
            </p:cNvPr>
            <p:cNvSpPr txBox="1"/>
            <p:nvPr/>
          </p:nvSpPr>
          <p:spPr>
            <a:xfrm>
              <a:off x="3260" y="4937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EFB795-F534-48E6-8B5F-87828AB967C9}"/>
                </a:ext>
              </a:extLst>
            </p:cNvPr>
            <p:cNvSpPr txBox="1"/>
            <p:nvPr/>
          </p:nvSpPr>
          <p:spPr>
            <a:xfrm>
              <a:off x="5150" y="632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8547DDC-F237-432C-9C8F-EE4DADF87C2A}"/>
                </a:ext>
              </a:extLst>
            </p:cNvPr>
            <p:cNvSpPr txBox="1"/>
            <p:nvPr/>
          </p:nvSpPr>
          <p:spPr>
            <a:xfrm>
              <a:off x="1596" y="618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3C1384D-7F81-406A-82B6-E756B28447F7}"/>
                </a:ext>
              </a:extLst>
            </p:cNvPr>
            <p:cNvSpPr txBox="1"/>
            <p:nvPr/>
          </p:nvSpPr>
          <p:spPr>
            <a:xfrm>
              <a:off x="2470" y="787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复制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9649BE5-C89B-416B-A71A-30AB34E1F9A1}"/>
                </a:ext>
              </a:extLst>
            </p:cNvPr>
            <p:cNvSpPr txBox="1"/>
            <p:nvPr/>
          </p:nvSpPr>
          <p:spPr>
            <a:xfrm>
              <a:off x="4536" y="7917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复制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450000E-59E2-4C5A-9333-D488F986AD58}"/>
                </a:ext>
              </a:extLst>
            </p:cNvPr>
            <p:cNvCxnSpPr>
              <a:endCxn id="42" idx="2"/>
            </p:cNvCxnSpPr>
            <p:nvPr/>
          </p:nvCxnSpPr>
          <p:spPr>
            <a:xfrm flipH="1">
              <a:off x="10518" y="4586"/>
              <a:ext cx="17" cy="101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7D07095-E007-42A9-BC17-A1625583A021}"/>
                </a:ext>
              </a:extLst>
            </p:cNvPr>
            <p:cNvSpPr/>
            <p:nvPr/>
          </p:nvSpPr>
          <p:spPr>
            <a:xfrm>
              <a:off x="9553" y="5518"/>
              <a:ext cx="2068" cy="2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masterB</a:t>
              </a:r>
            </a:p>
            <a:p>
              <a:pPr algn="ctr"/>
              <a:r>
                <a:rPr lang="en-US" altLang="zh-CN" sz="1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1.112</a:t>
              </a:r>
            </a:p>
            <a:p>
              <a:pPr algn="ctr"/>
              <a:r>
                <a:rPr lang="en-US" altLang="zh-CN" sz="1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:6379</a:t>
              </a:r>
              <a:endPara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B980481-9D14-403B-8EBA-B8DDDA9BEFBC}"/>
                </a:ext>
              </a:extLst>
            </p:cNvPr>
            <p:cNvSpPr/>
            <p:nvPr/>
          </p:nvSpPr>
          <p:spPr>
            <a:xfrm>
              <a:off x="7707" y="8497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slave-1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6380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DB7D31E-1141-4FDC-8B85-057B58DA8C8F}"/>
                </a:ext>
              </a:extLst>
            </p:cNvPr>
            <p:cNvSpPr/>
            <p:nvPr/>
          </p:nvSpPr>
          <p:spPr>
            <a:xfrm>
              <a:off x="11621" y="8540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slave-2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6381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F6F9FF0-7309-49E5-9602-C0BA4AE555D8}"/>
                </a:ext>
              </a:extLst>
            </p:cNvPr>
            <p:cNvCxnSpPr>
              <a:endCxn id="36" idx="1"/>
            </p:cNvCxnSpPr>
            <p:nvPr/>
          </p:nvCxnSpPr>
          <p:spPr>
            <a:xfrm flipH="1">
              <a:off x="7990" y="4467"/>
              <a:ext cx="2449" cy="4299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8D7CFCD-4D8B-4D07-BD02-95483BEBAF47}"/>
                </a:ext>
              </a:extLst>
            </p:cNvPr>
            <p:cNvCxnSpPr>
              <a:endCxn id="37" idx="7"/>
            </p:cNvCxnSpPr>
            <p:nvPr/>
          </p:nvCxnSpPr>
          <p:spPr>
            <a:xfrm>
              <a:off x="10779" y="4467"/>
              <a:ext cx="2493" cy="434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623AF56-E70D-4FCB-B1C7-D2CDA64DB846}"/>
                </a:ext>
              </a:extLst>
            </p:cNvPr>
            <p:cNvCxnSpPr>
              <a:endCxn id="36" idx="7"/>
            </p:cNvCxnSpPr>
            <p:nvPr/>
          </p:nvCxnSpPr>
          <p:spPr>
            <a:xfrm flipH="1">
              <a:off x="9358" y="7529"/>
              <a:ext cx="741" cy="1237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00D7306-DD60-4485-9320-59CE15DF2E2C}"/>
                </a:ext>
              </a:extLst>
            </p:cNvPr>
            <p:cNvCxnSpPr>
              <a:stCxn id="35" idx="5"/>
              <a:endCxn id="37" idx="1"/>
            </p:cNvCxnSpPr>
            <p:nvPr/>
          </p:nvCxnSpPr>
          <p:spPr>
            <a:xfrm>
              <a:off x="11318" y="7450"/>
              <a:ext cx="586" cy="1359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991C9E8-E45A-40F7-A554-B1AD2C423537}"/>
                </a:ext>
              </a:extLst>
            </p:cNvPr>
            <p:cNvSpPr txBox="1"/>
            <p:nvPr/>
          </p:nvSpPr>
          <p:spPr>
            <a:xfrm>
              <a:off x="10014" y="502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2A830BA-2F73-4336-B65A-14C21E036FE4}"/>
                </a:ext>
              </a:extLst>
            </p:cNvPr>
            <p:cNvSpPr txBox="1"/>
            <p:nvPr/>
          </p:nvSpPr>
          <p:spPr>
            <a:xfrm>
              <a:off x="12084" y="6348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762AB40-CAC1-43C1-87F0-B7C69A138EA8}"/>
                </a:ext>
              </a:extLst>
            </p:cNvPr>
            <p:cNvSpPr txBox="1"/>
            <p:nvPr/>
          </p:nvSpPr>
          <p:spPr>
            <a:xfrm>
              <a:off x="8350" y="610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252D610-724F-452A-BFFB-52C15DB350C7}"/>
                </a:ext>
              </a:extLst>
            </p:cNvPr>
            <p:cNvSpPr txBox="1"/>
            <p:nvPr/>
          </p:nvSpPr>
          <p:spPr>
            <a:xfrm>
              <a:off x="9225" y="7917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复制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BA9B7F9-10B8-4055-8C55-40C19BDED9F9}"/>
                </a:ext>
              </a:extLst>
            </p:cNvPr>
            <p:cNvSpPr txBox="1"/>
            <p:nvPr/>
          </p:nvSpPr>
          <p:spPr>
            <a:xfrm>
              <a:off x="11318" y="787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复制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C3AF0ECC-7E02-4509-992F-6A289A9FDAE6}"/>
              </a:ext>
            </a:extLst>
          </p:cNvPr>
          <p:cNvSpPr txBox="1"/>
          <p:nvPr/>
        </p:nvSpPr>
        <p:spPr>
          <a:xfrm>
            <a:off x="2682065" y="6295299"/>
            <a:ext cx="83553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原配置加上一句：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 monitor </a:t>
            </a:r>
            <a:r>
              <a:rPr lang="en-US" altLang="zh-CN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mymasterB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192.168.1.112 6379 2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98AC7AA-3473-470C-B247-152DD6E947E2}"/>
              </a:ext>
            </a:extLst>
          </p:cNvPr>
          <p:cNvSpPr txBox="1"/>
          <p:nvPr/>
        </p:nvSpPr>
        <p:spPr>
          <a:xfrm>
            <a:off x="704809" y="1151890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部署建议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FCD92E-D8DF-40F9-9418-79B1435A7A58}"/>
              </a:ext>
            </a:extLst>
          </p:cNvPr>
          <p:cNvSpPr txBox="1"/>
          <p:nvPr/>
        </p:nvSpPr>
        <p:spPr>
          <a:xfrm>
            <a:off x="704809" y="1580356"/>
            <a:ext cx="8773795" cy="20275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a，sentinel节点应部署在多台物理机（线上环境）</a:t>
            </a: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b，至少三个且奇数个sentinel节点</a:t>
            </a: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c，3个sentinel可同时监控一个主节点或多个主节点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，当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监听N个主节点较多时，如果sentinel出现异常，会对多个主节点有影响，同时还会造成sentinel节点产生过多的网络连接，一般线上建议还是， 3个sentinel监听一个主节点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6B9696-80FD-4655-BC1F-323A46E63EF3}"/>
              </a:ext>
            </a:extLst>
          </p:cNvPr>
          <p:cNvSpPr txBox="1"/>
          <p:nvPr/>
        </p:nvSpPr>
        <p:spPr>
          <a:xfrm>
            <a:off x="704809" y="3823611"/>
            <a:ext cx="127951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哨兵的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4FFB42-027B-4C63-83D1-F5CC8135A957}"/>
              </a:ext>
            </a:extLst>
          </p:cNvPr>
          <p:cNvSpPr txBox="1"/>
          <p:nvPr/>
        </p:nvSpPr>
        <p:spPr>
          <a:xfrm>
            <a:off x="392112" y="4192943"/>
            <a:ext cx="8892540" cy="23610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命令：redis-cli -p 26379  //进入哨兵的命令模式，使用redis-cli进入</a:t>
            </a: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26379&gt; sentinel masters或sentinel master mymaster</a:t>
            </a: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26379&gt; sentinel slaves mymaster </a:t>
            </a: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26379&gt; sentinel sentinels mymaster //查sentinel节点集合(不包括当前26379)</a:t>
            </a: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26379&gt; sentinel failover mymaster //对主节点强制故障转移，没和其它节点协商</a:t>
            </a:r>
          </a:p>
          <a:p>
            <a:pPr indent="0">
              <a:lnSpc>
                <a:spcPct val="14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./redis-cli -p 26380 shutdown //关闭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6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哨兵实现原理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2B8E66E-CCF1-42A4-9718-CA96A956766C}"/>
              </a:ext>
            </a:extLst>
          </p:cNvPr>
          <p:cNvSpPr txBox="1"/>
          <p:nvPr/>
        </p:nvSpPr>
        <p:spPr>
          <a:xfrm>
            <a:off x="401390" y="1065237"/>
            <a:ext cx="364715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哨兵机制的三个定时监控任务作用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41BBCCD-797A-4DD6-A9B7-CEAC56DE1AE6}"/>
              </a:ext>
            </a:extLst>
          </p:cNvPr>
          <p:cNvGrpSpPr/>
          <p:nvPr/>
        </p:nvGrpSpPr>
        <p:grpSpPr>
          <a:xfrm>
            <a:off x="787113" y="1623843"/>
            <a:ext cx="3319687" cy="2448560"/>
            <a:chOff x="1231" y="3624"/>
            <a:chExt cx="9659" cy="6959"/>
          </a:xfrm>
        </p:grpSpPr>
        <p:sp>
          <p:nvSpPr>
            <p:cNvPr id="11" name="圆角矩形 11">
              <a:extLst>
                <a:ext uri="{FF2B5EF4-FFF2-40B4-BE49-F238E27FC236}">
                  <a16:creationId xmlns:a16="http://schemas.microsoft.com/office/drawing/2014/main" id="{A27450E3-582C-47F8-8DAB-2697F79D3B3F}"/>
                </a:ext>
              </a:extLst>
            </p:cNvPr>
            <p:cNvSpPr/>
            <p:nvPr/>
          </p:nvSpPr>
          <p:spPr>
            <a:xfrm>
              <a:off x="1870" y="3624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DCDDC0-C661-426B-8612-5F2BF8757B42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6380" y="5064"/>
              <a:ext cx="120" cy="21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B79A842D-2E4E-4927-B6F0-882FE5ADBD33}"/>
                </a:ext>
              </a:extLst>
            </p:cNvPr>
            <p:cNvSpPr/>
            <p:nvPr/>
          </p:nvSpPr>
          <p:spPr>
            <a:xfrm>
              <a:off x="5004" y="3896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sentinel3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928EE36-157C-4001-95C3-120AAF467DC9}"/>
                </a:ext>
              </a:extLst>
            </p:cNvPr>
            <p:cNvSpPr/>
            <p:nvPr/>
          </p:nvSpPr>
          <p:spPr>
            <a:xfrm>
              <a:off x="5532" y="7241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AA3F2D7-87D3-4765-A7C4-213EEC62CC15}"/>
                </a:ext>
              </a:extLst>
            </p:cNvPr>
            <p:cNvSpPr/>
            <p:nvPr/>
          </p:nvSpPr>
          <p:spPr>
            <a:xfrm>
              <a:off x="2648" y="8749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s-1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DEDD86B-051C-47F6-9D66-2A274A4FFF7D}"/>
                </a:ext>
              </a:extLst>
            </p:cNvPr>
            <p:cNvSpPr/>
            <p:nvPr/>
          </p:nvSpPr>
          <p:spPr>
            <a:xfrm>
              <a:off x="8956" y="8749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s-2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0EB2B1B-42EA-4A61-9184-F78114827CE0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3615" y="5173"/>
              <a:ext cx="2678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7083F7D-B19B-4FED-BABF-8D55A6CA4C09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6406" y="5173"/>
              <a:ext cx="3517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B84241E-62CA-4E96-9A5E-181D01F3AA9C}"/>
                </a:ext>
              </a:extLst>
            </p:cNvPr>
            <p:cNvSpPr txBox="1"/>
            <p:nvPr/>
          </p:nvSpPr>
          <p:spPr>
            <a:xfrm>
              <a:off x="1231" y="5172"/>
              <a:ext cx="7424" cy="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每隔</a:t>
              </a:r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r>
                <a:rPr lang="zh-CN" altLang="en-US" b="1">
                  <a:solidFill>
                    <a:srgbClr val="FF0000"/>
                  </a:solidFill>
                </a:rPr>
                <a:t>秒</a:t>
              </a:r>
            </a:p>
            <a:p>
              <a:r>
                <a:rPr lang="zh-CN" altLang="en-US" b="1">
                  <a:solidFill>
                    <a:srgbClr val="FF0000"/>
                  </a:solidFill>
                </a:rPr>
                <a:t>发一次</a:t>
              </a:r>
              <a:r>
                <a:rPr lang="en-US" altLang="zh-CN" b="1">
                  <a:solidFill>
                    <a:srgbClr val="FF0000"/>
                  </a:solidFill>
                </a:rPr>
                <a:t>info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07BB04-5CCB-4E75-91E8-2F694004BB5B}"/>
              </a:ext>
            </a:extLst>
          </p:cNvPr>
          <p:cNvGrpSpPr/>
          <p:nvPr/>
        </p:nvGrpSpPr>
        <p:grpSpPr>
          <a:xfrm>
            <a:off x="7484745" y="1417864"/>
            <a:ext cx="4864735" cy="2460625"/>
            <a:chOff x="5726" y="3466"/>
            <a:chExt cx="7661" cy="3875"/>
          </a:xfrm>
        </p:grpSpPr>
        <p:sp>
          <p:nvSpPr>
            <p:cNvPr id="27" name="圆角矩形 9">
              <a:extLst>
                <a:ext uri="{FF2B5EF4-FFF2-40B4-BE49-F238E27FC236}">
                  <a16:creationId xmlns:a16="http://schemas.microsoft.com/office/drawing/2014/main" id="{D72DDA05-2146-48E2-8E27-3CA12CEBAB40}"/>
                </a:ext>
              </a:extLst>
            </p:cNvPr>
            <p:cNvSpPr/>
            <p:nvPr/>
          </p:nvSpPr>
          <p:spPr>
            <a:xfrm rot="10800000">
              <a:off x="6025" y="6543"/>
              <a:ext cx="4882" cy="79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FBB35D6-DDC5-43EF-920A-38A70DF54CD8}"/>
                </a:ext>
              </a:extLst>
            </p:cNvPr>
            <p:cNvSpPr/>
            <p:nvPr/>
          </p:nvSpPr>
          <p:spPr>
            <a:xfrm>
              <a:off x="5726" y="3485"/>
              <a:ext cx="1593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哨兵</a:t>
              </a:r>
              <a:r>
                <a:rPr lang="en-US" altLang="zh-CN" sz="1400"/>
                <a:t>1</a:t>
              </a: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4F0DE72-3CB5-4D07-A1B3-821017FD4654}"/>
                </a:ext>
              </a:extLst>
            </p:cNvPr>
            <p:cNvSpPr/>
            <p:nvPr/>
          </p:nvSpPr>
          <p:spPr>
            <a:xfrm>
              <a:off x="7776" y="3466"/>
              <a:ext cx="1593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哨兵</a:t>
              </a:r>
              <a:r>
                <a:rPr lang="en-US" altLang="zh-CN" sz="1400"/>
                <a:t>2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3137C0C-5158-4D30-9652-0F2C81022B25}"/>
                </a:ext>
              </a:extLst>
            </p:cNvPr>
            <p:cNvSpPr/>
            <p:nvPr/>
          </p:nvSpPr>
          <p:spPr>
            <a:xfrm>
              <a:off x="9652" y="3624"/>
              <a:ext cx="1593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哨兵</a:t>
              </a:r>
              <a:r>
                <a:rPr lang="en-US" altLang="zh-CN" sz="1400"/>
                <a:t>3</a:t>
              </a:r>
            </a:p>
          </p:txBody>
        </p:sp>
        <p:sp>
          <p:nvSpPr>
            <p:cNvPr id="31" name="圆角矩形 26">
              <a:extLst>
                <a:ext uri="{FF2B5EF4-FFF2-40B4-BE49-F238E27FC236}">
                  <a16:creationId xmlns:a16="http://schemas.microsoft.com/office/drawing/2014/main" id="{746D9FD9-899B-4BAA-9C77-07C1C6739487}"/>
                </a:ext>
              </a:extLst>
            </p:cNvPr>
            <p:cNvSpPr/>
            <p:nvPr/>
          </p:nvSpPr>
          <p:spPr>
            <a:xfrm>
              <a:off x="7716" y="6694"/>
              <a:ext cx="143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master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F250395-CACE-457B-BFEA-9F4F759501D3}"/>
                </a:ext>
              </a:extLst>
            </p:cNvPr>
            <p:cNvSpPr txBox="1"/>
            <p:nvPr/>
          </p:nvSpPr>
          <p:spPr>
            <a:xfrm>
              <a:off x="9369" y="5405"/>
              <a:ext cx="40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每隔</a:t>
              </a:r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r>
                <a:rPr lang="zh-CN" altLang="en-US" b="1">
                  <a:solidFill>
                    <a:srgbClr val="FF0000"/>
                  </a:solidFill>
                </a:rPr>
                <a:t>秒发一次</a:t>
              </a:r>
            </a:p>
            <a:p>
              <a:r>
                <a:rPr lang="en-US" altLang="zh-CN" b="1">
                  <a:solidFill>
                    <a:srgbClr val="FF0000"/>
                  </a:solidFill>
                </a:rPr>
                <a:t>publish/subscribe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7D1D6FE-7734-4C3A-B394-14E4C6902793}"/>
                </a:ext>
              </a:extLst>
            </p:cNvPr>
            <p:cNvCxnSpPr/>
            <p:nvPr/>
          </p:nvCxnSpPr>
          <p:spPr>
            <a:xfrm>
              <a:off x="6375" y="4501"/>
              <a:ext cx="1904" cy="198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D79A6A1-FC7A-4E98-A695-3B05829C52C2}"/>
                </a:ext>
              </a:extLst>
            </p:cNvPr>
            <p:cNvCxnSpPr>
              <a:stCxn id="29" idx="4"/>
            </p:cNvCxnSpPr>
            <p:nvPr/>
          </p:nvCxnSpPr>
          <p:spPr>
            <a:xfrm flipH="1">
              <a:off x="8479" y="4482"/>
              <a:ext cx="94" cy="17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D0A2776-3734-4D33-81B3-1D32D0017CB0}"/>
                </a:ext>
              </a:extLst>
            </p:cNvPr>
            <p:cNvCxnSpPr/>
            <p:nvPr/>
          </p:nvCxnSpPr>
          <p:spPr>
            <a:xfrm flipH="1">
              <a:off x="8674" y="4720"/>
              <a:ext cx="1588" cy="170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4D58BC-69C3-4353-8A88-6529CCD94651}"/>
              </a:ext>
            </a:extLst>
          </p:cNvPr>
          <p:cNvGrpSpPr/>
          <p:nvPr/>
        </p:nvGrpSpPr>
        <p:grpSpPr>
          <a:xfrm>
            <a:off x="3762692" y="4416299"/>
            <a:ext cx="4666615" cy="2352675"/>
            <a:chOff x="2343" y="7367"/>
            <a:chExt cx="7349" cy="3705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25D4A1A-C744-4844-A789-B374E2E1F787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6339" y="8014"/>
              <a:ext cx="65" cy="120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圆角矩形 35">
              <a:extLst>
                <a:ext uri="{FF2B5EF4-FFF2-40B4-BE49-F238E27FC236}">
                  <a16:creationId xmlns:a16="http://schemas.microsoft.com/office/drawing/2014/main" id="{E4376537-D802-4673-8AAA-9A93AFCDD3F6}"/>
                </a:ext>
              </a:extLst>
            </p:cNvPr>
            <p:cNvSpPr/>
            <p:nvPr/>
          </p:nvSpPr>
          <p:spPr>
            <a:xfrm>
              <a:off x="5594" y="7367"/>
              <a:ext cx="143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sentinel3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8352008-E059-453B-A188-E47B636D05E6}"/>
                </a:ext>
              </a:extLst>
            </p:cNvPr>
            <p:cNvSpPr/>
            <p:nvPr/>
          </p:nvSpPr>
          <p:spPr>
            <a:xfrm>
              <a:off x="5880" y="9220"/>
              <a:ext cx="1047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E4226DF-6E92-4B9B-A3D6-DEA3623EC87D}"/>
                </a:ext>
              </a:extLst>
            </p:cNvPr>
            <p:cNvSpPr/>
            <p:nvPr/>
          </p:nvSpPr>
          <p:spPr>
            <a:xfrm>
              <a:off x="4319" y="10056"/>
              <a:ext cx="1047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s-1</a:t>
              </a: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D5A6D61-8276-424D-B5B5-5EA000B842C6}"/>
                </a:ext>
              </a:extLst>
            </p:cNvPr>
            <p:cNvSpPr/>
            <p:nvPr/>
          </p:nvSpPr>
          <p:spPr>
            <a:xfrm>
              <a:off x="7733" y="10056"/>
              <a:ext cx="1047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s-2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5109BF2-4B92-4123-A4A2-DCADA5CA2EA0}"/>
                </a:ext>
              </a:extLst>
            </p:cNvPr>
            <p:cNvCxnSpPr>
              <a:endCxn id="40" idx="0"/>
            </p:cNvCxnSpPr>
            <p:nvPr/>
          </p:nvCxnSpPr>
          <p:spPr>
            <a:xfrm flipH="1">
              <a:off x="4843" y="8075"/>
              <a:ext cx="1449" cy="198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AE017D7-CD69-4F9D-8CBF-6887E54ADBFD}"/>
                </a:ext>
              </a:extLst>
            </p:cNvPr>
            <p:cNvCxnSpPr>
              <a:endCxn id="41" idx="0"/>
            </p:cNvCxnSpPr>
            <p:nvPr/>
          </p:nvCxnSpPr>
          <p:spPr>
            <a:xfrm>
              <a:off x="6353" y="8075"/>
              <a:ext cx="1904" cy="198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0BBEAA3-FF5B-40FC-9A76-DC695A16B68B}"/>
                </a:ext>
              </a:extLst>
            </p:cNvPr>
            <p:cNvSpPr txBox="1"/>
            <p:nvPr/>
          </p:nvSpPr>
          <p:spPr>
            <a:xfrm>
              <a:off x="2343" y="8327"/>
              <a:ext cx="40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每隔</a:t>
              </a: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r>
                <a:rPr lang="zh-CN" altLang="en-US" b="1">
                  <a:solidFill>
                    <a:srgbClr val="FF0000"/>
                  </a:solidFill>
                </a:rPr>
                <a:t>秒发一次</a:t>
              </a:r>
              <a:r>
                <a:rPr lang="en-US" altLang="zh-CN" b="1">
                  <a:solidFill>
                    <a:srgbClr val="FF0000"/>
                  </a:solidFill>
                </a:rPr>
                <a:t>ping</a:t>
              </a:r>
            </a:p>
          </p:txBody>
        </p:sp>
        <p:sp>
          <p:nvSpPr>
            <p:cNvPr id="45" name="圆角矩形 42">
              <a:extLst>
                <a:ext uri="{FF2B5EF4-FFF2-40B4-BE49-F238E27FC236}">
                  <a16:creationId xmlns:a16="http://schemas.microsoft.com/office/drawing/2014/main" id="{A335317F-1EBD-463B-A6C9-4D3F201944E6}"/>
                </a:ext>
              </a:extLst>
            </p:cNvPr>
            <p:cNvSpPr/>
            <p:nvPr/>
          </p:nvSpPr>
          <p:spPr>
            <a:xfrm>
              <a:off x="8258" y="7706"/>
              <a:ext cx="143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sentinel2</a:t>
              </a:r>
            </a:p>
          </p:txBody>
        </p:sp>
        <p:sp>
          <p:nvSpPr>
            <p:cNvPr id="46" name="圆角矩形 43">
              <a:extLst>
                <a:ext uri="{FF2B5EF4-FFF2-40B4-BE49-F238E27FC236}">
                  <a16:creationId xmlns:a16="http://schemas.microsoft.com/office/drawing/2014/main" id="{9F83E267-331C-4B20-9A7B-DEEB15BD83B8}"/>
                </a:ext>
              </a:extLst>
            </p:cNvPr>
            <p:cNvSpPr/>
            <p:nvPr/>
          </p:nvSpPr>
          <p:spPr>
            <a:xfrm>
              <a:off x="2884" y="7518"/>
              <a:ext cx="143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sentinel1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99EBD82-5365-4E66-ABDF-36DA412B744B}"/>
                </a:ext>
              </a:extLst>
            </p:cNvPr>
            <p:cNvCxnSpPr>
              <a:stCxn id="38" idx="1"/>
              <a:endCxn id="46" idx="3"/>
            </p:cNvCxnSpPr>
            <p:nvPr/>
          </p:nvCxnSpPr>
          <p:spPr>
            <a:xfrm flipH="1">
              <a:off x="4319" y="7615"/>
              <a:ext cx="1275" cy="15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E1AAEE5-5D6B-4F4C-B332-2D447E5E23FB}"/>
                </a:ext>
              </a:extLst>
            </p:cNvPr>
            <p:cNvCxnSpPr>
              <a:stCxn id="38" idx="3"/>
              <a:endCxn id="45" idx="1"/>
            </p:cNvCxnSpPr>
            <p:nvPr/>
          </p:nvCxnSpPr>
          <p:spPr>
            <a:xfrm>
              <a:off x="7029" y="7615"/>
              <a:ext cx="1229" cy="339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8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哨兵实现原理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id="{C9EE6746-5FA0-4C8A-B563-CC984C99D0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54469" y="1272208"/>
            <a:ext cx="8839893" cy="54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54A606A-D543-47AD-8A85-96E081986CA8}"/>
              </a:ext>
            </a:extLst>
          </p:cNvPr>
          <p:cNvSpPr txBox="1"/>
          <p:nvPr/>
        </p:nvSpPr>
        <p:spPr>
          <a:xfrm>
            <a:off x="900471" y="1239500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主观下线</a:t>
            </a:r>
            <a:endParaRPr 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831816-070C-441A-97EA-30DE112C423A}"/>
              </a:ext>
            </a:extLst>
          </p:cNvPr>
          <p:cNvGrpSpPr/>
          <p:nvPr/>
        </p:nvGrpSpPr>
        <p:grpSpPr>
          <a:xfrm>
            <a:off x="254491" y="1925647"/>
            <a:ext cx="4735339" cy="2449264"/>
            <a:chOff x="-2888" y="3622"/>
            <a:chExt cx="13778" cy="6961"/>
          </a:xfrm>
        </p:grpSpPr>
        <p:sp>
          <p:nvSpPr>
            <p:cNvPr id="11" name="圆角矩形 11">
              <a:extLst>
                <a:ext uri="{FF2B5EF4-FFF2-40B4-BE49-F238E27FC236}">
                  <a16:creationId xmlns:a16="http://schemas.microsoft.com/office/drawing/2014/main" id="{B83F1E58-B859-4F38-93F9-0AD74DFB9D14}"/>
                </a:ext>
              </a:extLst>
            </p:cNvPr>
            <p:cNvSpPr/>
            <p:nvPr/>
          </p:nvSpPr>
          <p:spPr>
            <a:xfrm>
              <a:off x="1870" y="3624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/>
            </a:p>
          </p:txBody>
        </p:sp>
        <p:sp>
          <p:nvSpPr>
            <p:cNvPr id="12" name="圆角矩形 3">
              <a:extLst>
                <a:ext uri="{FF2B5EF4-FFF2-40B4-BE49-F238E27FC236}">
                  <a16:creationId xmlns:a16="http://schemas.microsoft.com/office/drawing/2014/main" id="{C8DAFBA8-2BDF-4207-BB95-00472522D5F0}"/>
                </a:ext>
              </a:extLst>
            </p:cNvPr>
            <p:cNvSpPr/>
            <p:nvPr/>
          </p:nvSpPr>
          <p:spPr>
            <a:xfrm>
              <a:off x="5003" y="3622"/>
              <a:ext cx="2651" cy="1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redis 6379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0F5FD76-61A1-4A8B-AC54-CFF374505D90}"/>
                </a:ext>
              </a:extLst>
            </p:cNvPr>
            <p:cNvSpPr/>
            <p:nvPr/>
          </p:nvSpPr>
          <p:spPr>
            <a:xfrm>
              <a:off x="5719" y="8749"/>
              <a:ext cx="2367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哨兵</a:t>
              </a:r>
              <a:r>
                <a:rPr lang="en-US" altLang="zh-CN" sz="1400"/>
                <a:t>3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D5028B8-8B64-4C1F-A27F-9ED2AB0E73A6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H="1" flipV="1">
              <a:off x="6380" y="5064"/>
              <a:ext cx="523" cy="3685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DCAE816-0CBD-4861-80A3-65B18A1DD48A}"/>
                </a:ext>
              </a:extLst>
            </p:cNvPr>
            <p:cNvSpPr txBox="1"/>
            <p:nvPr/>
          </p:nvSpPr>
          <p:spPr>
            <a:xfrm>
              <a:off x="-2888" y="6162"/>
              <a:ext cx="9790" cy="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每隔</a:t>
              </a:r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秒发一次</a:t>
              </a:r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超过</a:t>
              </a:r>
            </a:p>
            <a:p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down-after-milliseconds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无回复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858A8A1-1B93-4ACF-A572-3ADA4B49C85E}"/>
              </a:ext>
            </a:extLst>
          </p:cNvPr>
          <p:cNvSpPr txBox="1"/>
          <p:nvPr/>
        </p:nvSpPr>
        <p:spPr>
          <a:xfrm>
            <a:off x="554877" y="4768156"/>
            <a:ext cx="4134569" cy="4811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主观下线后，不准确，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不会做故障转移</a:t>
            </a:r>
            <a:endParaRPr lang="zh-CN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BB6771-B363-41AF-A167-A86FFD3ECFB4}"/>
              </a:ext>
            </a:extLst>
          </p:cNvPr>
          <p:cNvSpPr txBox="1"/>
          <p:nvPr/>
        </p:nvSpPr>
        <p:spPr>
          <a:xfrm>
            <a:off x="5687181" y="1239500"/>
            <a:ext cx="1363808" cy="4796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客观下线</a:t>
            </a: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D7DFE539-53FA-4D1B-A935-EB2245F7A5A4}"/>
              </a:ext>
            </a:extLst>
          </p:cNvPr>
          <p:cNvSpPr/>
          <p:nvPr/>
        </p:nvSpPr>
        <p:spPr>
          <a:xfrm>
            <a:off x="8323529" y="2671603"/>
            <a:ext cx="911225" cy="314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哨兵</a:t>
            </a:r>
            <a:r>
              <a:rPr lang="en-US" altLang="zh-CN" sz="1400"/>
              <a:t>3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524FDB0-26F5-4141-9334-1C221ECAC83B}"/>
              </a:ext>
            </a:extLst>
          </p:cNvPr>
          <p:cNvCxnSpPr>
            <a:cxnSpLocks/>
            <a:stCxn id="18" idx="0"/>
            <a:endCxn id="29" idx="2"/>
          </p:cNvCxnSpPr>
          <p:nvPr/>
        </p:nvCxnSpPr>
        <p:spPr>
          <a:xfrm flipH="1" flipV="1">
            <a:off x="7597089" y="2149707"/>
            <a:ext cx="1182053" cy="52189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DA4E8A-6239-499E-8D91-6D626DFC15B1}"/>
              </a:ext>
            </a:extLst>
          </p:cNvPr>
          <p:cNvSpPr txBox="1"/>
          <p:nvPr/>
        </p:nvSpPr>
        <p:spPr>
          <a:xfrm>
            <a:off x="8742629" y="3100228"/>
            <a:ext cx="336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客观下线个数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A23BDCB-A357-4047-A73F-8E2D460C1AC9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8779142" y="2986563"/>
            <a:ext cx="0" cy="45465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5">
            <a:extLst>
              <a:ext uri="{FF2B5EF4-FFF2-40B4-BE49-F238E27FC236}">
                <a16:creationId xmlns:a16="http://schemas.microsoft.com/office/drawing/2014/main" id="{FD36BC4A-8A84-49B3-BDB6-5CCBDEDBEE02}"/>
              </a:ext>
            </a:extLst>
          </p:cNvPr>
          <p:cNvSpPr/>
          <p:nvPr/>
        </p:nvSpPr>
        <p:spPr>
          <a:xfrm>
            <a:off x="9608768" y="1806545"/>
            <a:ext cx="911225" cy="314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哨兵</a:t>
            </a:r>
            <a:r>
              <a:rPr lang="en-US" altLang="zh-CN" sz="1400"/>
              <a:t>2</a:t>
            </a:r>
          </a:p>
        </p:txBody>
      </p:sp>
      <p:sp>
        <p:nvSpPr>
          <p:cNvPr id="29" name="圆角矩形 6">
            <a:extLst>
              <a:ext uri="{FF2B5EF4-FFF2-40B4-BE49-F238E27FC236}">
                <a16:creationId xmlns:a16="http://schemas.microsoft.com/office/drawing/2014/main" id="{66512410-2639-45EE-8F95-173F7AE5A826}"/>
              </a:ext>
            </a:extLst>
          </p:cNvPr>
          <p:cNvSpPr/>
          <p:nvPr/>
        </p:nvSpPr>
        <p:spPr>
          <a:xfrm>
            <a:off x="7141476" y="1834747"/>
            <a:ext cx="911225" cy="314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哨兵</a:t>
            </a:r>
            <a:r>
              <a:rPr lang="en-US" altLang="zh-CN" sz="1400"/>
              <a:t>1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6ADD5A7-3D49-4E2A-9E81-59BFFB593082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8536888" y="2121505"/>
            <a:ext cx="1527493" cy="71691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菱形 30">
            <a:extLst>
              <a:ext uri="{FF2B5EF4-FFF2-40B4-BE49-F238E27FC236}">
                <a16:creationId xmlns:a16="http://schemas.microsoft.com/office/drawing/2014/main" id="{C05273FB-FC44-483B-82C3-362453199804}"/>
              </a:ext>
            </a:extLst>
          </p:cNvPr>
          <p:cNvSpPr/>
          <p:nvPr/>
        </p:nvSpPr>
        <p:spPr>
          <a:xfrm>
            <a:off x="7842517" y="3441222"/>
            <a:ext cx="18732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达到</a:t>
            </a:r>
            <a:r>
              <a:rPr lang="en-US" altLang="zh-CN"/>
              <a:t>quorum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7C3077-C3D5-4BC7-B47B-AEB689959980}"/>
              </a:ext>
            </a:extLst>
          </p:cNvPr>
          <p:cNvSpPr/>
          <p:nvPr/>
        </p:nvSpPr>
        <p:spPr>
          <a:xfrm>
            <a:off x="9234754" y="4791256"/>
            <a:ext cx="1420984" cy="53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客观下线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C34E5AB-9F16-4612-A660-6C63575D7AC9}"/>
              </a:ext>
            </a:extLst>
          </p:cNvPr>
          <p:cNvSpPr/>
          <p:nvPr/>
        </p:nvSpPr>
        <p:spPr>
          <a:xfrm>
            <a:off x="7050989" y="4791256"/>
            <a:ext cx="1314243" cy="53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继续确认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4C6CDB6-8487-4B73-8151-B769D5F411E0}"/>
              </a:ext>
            </a:extLst>
          </p:cNvPr>
          <p:cNvCxnSpPr>
            <a:cxnSpLocks/>
            <a:stCxn id="31" idx="1"/>
            <a:endCxn id="33" idx="0"/>
          </p:cNvCxnSpPr>
          <p:nvPr/>
        </p:nvCxnSpPr>
        <p:spPr>
          <a:xfrm flipH="1">
            <a:off x="7708111" y="3898422"/>
            <a:ext cx="134406" cy="89283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CC359A-1231-49EF-8A0D-F82ABAE9F6A6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>
            <a:off x="9715767" y="3898422"/>
            <a:ext cx="229479" cy="89283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C1F07E4-DEE4-4228-889D-6E220A4BE546}"/>
              </a:ext>
            </a:extLst>
          </p:cNvPr>
          <p:cNvSpPr txBox="1"/>
          <p:nvPr/>
        </p:nvSpPr>
        <p:spPr>
          <a:xfrm>
            <a:off x="9715767" y="4046117"/>
            <a:ext cx="336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1CCEA46-CB8C-47B2-8B94-3893B069A70D}"/>
              </a:ext>
            </a:extLst>
          </p:cNvPr>
          <p:cNvSpPr txBox="1"/>
          <p:nvPr/>
        </p:nvSpPr>
        <p:spPr>
          <a:xfrm>
            <a:off x="7424369" y="4071370"/>
            <a:ext cx="336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8A291A4-489B-4BE7-8FA0-016D9F82F256}"/>
              </a:ext>
            </a:extLst>
          </p:cNvPr>
          <p:cNvSpPr txBox="1"/>
          <p:nvPr/>
        </p:nvSpPr>
        <p:spPr>
          <a:xfrm>
            <a:off x="9755454" y="2162333"/>
            <a:ext cx="235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is-masterdown-by-addr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524130-C58C-40A8-AFCA-696D3357814A}"/>
              </a:ext>
            </a:extLst>
          </p:cNvPr>
          <p:cNvSpPr txBox="1"/>
          <p:nvPr/>
        </p:nvSpPr>
        <p:spPr>
          <a:xfrm>
            <a:off x="5585409" y="2162333"/>
            <a:ext cx="235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is-masterdown-by-addr</a:t>
            </a:r>
          </a:p>
        </p:txBody>
      </p:sp>
    </p:spTree>
    <p:extLst>
      <p:ext uri="{BB962C8B-B14F-4D97-AF65-F5344CB8AC3E}">
        <p14:creationId xmlns:p14="http://schemas.microsoft.com/office/powerpoint/2010/main" val="3994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9A9F4BC-B8CE-40FC-962B-BAE343600A1E}"/>
              </a:ext>
            </a:extLst>
          </p:cNvPr>
          <p:cNvSpPr txBox="1"/>
          <p:nvPr/>
        </p:nvSpPr>
        <p:spPr>
          <a:xfrm>
            <a:off x="623254" y="1132912"/>
            <a:ext cx="226215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领导者哨兵选举流程</a:t>
            </a:r>
            <a:endParaRPr 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E1BBE212-1E64-436C-B90C-6530420680BE}"/>
              </a:ext>
            </a:extLst>
          </p:cNvPr>
          <p:cNvSpPr/>
          <p:nvPr/>
        </p:nvSpPr>
        <p:spPr>
          <a:xfrm>
            <a:off x="4678743" y="4603432"/>
            <a:ext cx="2108626" cy="83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哨兵</a:t>
            </a:r>
            <a:r>
              <a:rPr lang="en-US" altLang="zh-CN"/>
              <a:t>3</a:t>
            </a:r>
          </a:p>
          <a:p>
            <a:pPr algn="ctr"/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zh-CN" altLang="en-US"/>
              <a:t>，发现主观下线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5426640-978E-4C67-BA4F-EC762E4E61F1}"/>
              </a:ext>
            </a:extLst>
          </p:cNvPr>
          <p:cNvCxnSpPr>
            <a:cxnSpLocks/>
            <a:stCxn id="9" idx="0"/>
            <a:endCxn id="12" idx="3"/>
          </p:cNvCxnSpPr>
          <p:nvPr/>
        </p:nvCxnSpPr>
        <p:spPr>
          <a:xfrm flipH="1" flipV="1">
            <a:off x="4678743" y="2067228"/>
            <a:ext cx="1054313" cy="253620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5">
            <a:extLst>
              <a:ext uri="{FF2B5EF4-FFF2-40B4-BE49-F238E27FC236}">
                <a16:creationId xmlns:a16="http://schemas.microsoft.com/office/drawing/2014/main" id="{507F2C1F-6420-4D28-8F96-27CDA014FBE9}"/>
              </a:ext>
            </a:extLst>
          </p:cNvPr>
          <p:cNvSpPr/>
          <p:nvPr/>
        </p:nvSpPr>
        <p:spPr>
          <a:xfrm>
            <a:off x="6912038" y="1922766"/>
            <a:ext cx="911225" cy="314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哨兵</a:t>
            </a:r>
            <a:r>
              <a:rPr lang="en-US" altLang="zh-CN"/>
              <a:t>2</a:t>
            </a:r>
          </a:p>
        </p:txBody>
      </p:sp>
      <p:sp>
        <p:nvSpPr>
          <p:cNvPr id="12" name="圆角矩形 6">
            <a:extLst>
              <a:ext uri="{FF2B5EF4-FFF2-40B4-BE49-F238E27FC236}">
                <a16:creationId xmlns:a16="http://schemas.microsoft.com/office/drawing/2014/main" id="{FF5B78DE-C824-429C-B4EA-EA46DD04715F}"/>
              </a:ext>
            </a:extLst>
          </p:cNvPr>
          <p:cNvSpPr/>
          <p:nvPr/>
        </p:nvSpPr>
        <p:spPr>
          <a:xfrm>
            <a:off x="3767518" y="1909748"/>
            <a:ext cx="911225" cy="314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哨兵</a:t>
            </a:r>
            <a:r>
              <a:rPr lang="en-US" altLang="zh-CN"/>
              <a:t>1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C300E94-3B7B-496D-9F35-63B55C528A1A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flipV="1">
            <a:off x="5733056" y="2080246"/>
            <a:ext cx="1178982" cy="252318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0A0690E-E625-44AF-BB63-E90A1B26F27B}"/>
              </a:ext>
            </a:extLst>
          </p:cNvPr>
          <p:cNvSpPr txBox="1"/>
          <p:nvPr/>
        </p:nvSpPr>
        <p:spPr>
          <a:xfrm>
            <a:off x="4735893" y="2408223"/>
            <a:ext cx="2352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</a:rPr>
              <a:t>B</a:t>
            </a:r>
            <a:r>
              <a:rPr lang="zh-CN" altLang="en-US"/>
              <a:t>，发送</a:t>
            </a:r>
          </a:p>
          <a:p>
            <a:pPr algn="l"/>
            <a:r>
              <a:rPr lang="zh-CN" altLang="en-US"/>
              <a:t>is-masterdown-by-addr，征求其它哨兵判断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407BD1C-4EA9-4122-A1F4-DFE68CA71B23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>
            <a:off x="4223131" y="2224708"/>
            <a:ext cx="455612" cy="279870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FC060D9-3ADA-44C5-B998-7834289ADA01}"/>
              </a:ext>
            </a:extLst>
          </p:cNvPr>
          <p:cNvSpPr txBox="1"/>
          <p:nvPr/>
        </p:nvSpPr>
        <p:spPr>
          <a:xfrm>
            <a:off x="3455733" y="3556303"/>
            <a:ext cx="108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zh-CN" altLang="en-US"/>
              <a:t>，同意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8888842-EC15-487B-85A8-AEDB2F19C163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flipH="1">
            <a:off x="6787369" y="2237726"/>
            <a:ext cx="580282" cy="278568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D3701E0-4E0B-45F6-94CB-EA845AB545D5}"/>
              </a:ext>
            </a:extLst>
          </p:cNvPr>
          <p:cNvSpPr txBox="1"/>
          <p:nvPr/>
        </p:nvSpPr>
        <p:spPr>
          <a:xfrm>
            <a:off x="7231443" y="3556303"/>
            <a:ext cx="110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zh-CN" altLang="en-US"/>
              <a:t>，同意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5144C09-B70E-43A7-8BEE-FB7FBFFE17E3}"/>
              </a:ext>
            </a:extLst>
          </p:cNvPr>
          <p:cNvSpPr txBox="1"/>
          <p:nvPr/>
        </p:nvSpPr>
        <p:spPr>
          <a:xfrm>
            <a:off x="3997705" y="5553709"/>
            <a:ext cx="394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E</a:t>
            </a:r>
            <a:r>
              <a:rPr lang="zh-CN" altLang="en-US"/>
              <a:t>，哨兵</a:t>
            </a:r>
            <a:r>
              <a:rPr lang="en-US" altLang="zh-CN"/>
              <a:t>3</a:t>
            </a:r>
            <a:r>
              <a:rPr lang="zh-CN" altLang="en-US"/>
              <a:t>成为领导者，负责故障处理</a:t>
            </a:r>
          </a:p>
        </p:txBody>
      </p:sp>
    </p:spTree>
    <p:extLst>
      <p:ext uri="{BB962C8B-B14F-4D97-AF65-F5344CB8AC3E}">
        <p14:creationId xmlns:p14="http://schemas.microsoft.com/office/powerpoint/2010/main" val="191646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2">
            <a:extLst>
              <a:ext uri="{FF2B5EF4-FFF2-40B4-BE49-F238E27FC236}">
                <a16:creationId xmlns:a16="http://schemas.microsoft.com/office/drawing/2014/main" id="{5828914F-85AD-4411-9AFC-E37A9B0D57E7}"/>
              </a:ext>
            </a:extLst>
          </p:cNvPr>
          <p:cNvSpPr/>
          <p:nvPr/>
        </p:nvSpPr>
        <p:spPr>
          <a:xfrm>
            <a:off x="7044620" y="984604"/>
            <a:ext cx="3177039" cy="5035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986CDF7-AB8D-42EE-BF87-4606E0FE6E68}"/>
              </a:ext>
            </a:extLst>
          </p:cNvPr>
          <p:cNvSpPr/>
          <p:nvPr/>
        </p:nvSpPr>
        <p:spPr>
          <a:xfrm>
            <a:off x="6822358" y="1771572"/>
            <a:ext cx="3714138" cy="883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过滤掉不健康的节点，没有回复哨兵</a:t>
            </a:r>
            <a:r>
              <a:rPr lang="en-US" altLang="zh-CN"/>
              <a:t>ping</a:t>
            </a:r>
            <a:r>
              <a:rPr lang="zh-CN" altLang="en-US"/>
              <a:t>消息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A82BD2-2688-4E37-A5E3-F7F51F3802A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8679427" y="1470568"/>
            <a:ext cx="0" cy="30100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AB507B4-A958-4E73-98C8-F1815E6A0210}"/>
              </a:ext>
            </a:extLst>
          </p:cNvPr>
          <p:cNvSpPr txBox="1"/>
          <p:nvPr/>
        </p:nvSpPr>
        <p:spPr>
          <a:xfrm>
            <a:off x="7305287" y="1102268"/>
            <a:ext cx="274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sentinel</a:t>
            </a:r>
            <a:r>
              <a:rPr lang="zh-CN" altLang="en-US"/>
              <a:t>有一份从节点列表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273B1E5-0297-49F6-8BE8-668A54C564FC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8679427" y="2654857"/>
            <a:ext cx="0" cy="38358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2C8746D9-7F53-4A27-A551-17100EC7B44A}"/>
              </a:ext>
            </a:extLst>
          </p:cNvPr>
          <p:cNvSpPr/>
          <p:nvPr/>
        </p:nvSpPr>
        <p:spPr>
          <a:xfrm>
            <a:off x="6502012" y="3038441"/>
            <a:ext cx="4354830" cy="9144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</a:t>
            </a:r>
            <a:r>
              <a:rPr lang="en-US" altLang="zh-CN"/>
              <a:t>slave-priority</a:t>
            </a:r>
            <a:r>
              <a:rPr lang="zh-CN" altLang="en-US"/>
              <a:t>优先级最高的从节点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72E1425-363C-4792-A2FD-B9C87A4DE8A6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8679427" y="3952842"/>
            <a:ext cx="0" cy="25207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0E2FD61-3F12-46BC-A265-7E4AAC9DA0DF}"/>
              </a:ext>
            </a:extLst>
          </p:cNvPr>
          <p:cNvSpPr txBox="1"/>
          <p:nvPr/>
        </p:nvSpPr>
        <p:spPr>
          <a:xfrm>
            <a:off x="6096000" y="3178209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4528CD-B179-43FE-A4D0-B67F17B5745E}"/>
              </a:ext>
            </a:extLst>
          </p:cNvPr>
          <p:cNvSpPr txBox="1"/>
          <p:nvPr/>
        </p:nvSpPr>
        <p:spPr>
          <a:xfrm>
            <a:off x="8782059" y="3894728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AAEE90-D592-4D83-88E1-88490FC207AC}"/>
              </a:ext>
            </a:extLst>
          </p:cNvPr>
          <p:cNvSpPr/>
          <p:nvPr/>
        </p:nvSpPr>
        <p:spPr>
          <a:xfrm>
            <a:off x="4885906" y="6164611"/>
            <a:ext cx="1478915" cy="50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选择完毕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903F01A-A193-4D78-9361-521432E93F8C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8679427" y="5119314"/>
            <a:ext cx="0" cy="23918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F7FAB877-75A4-4434-AE8C-E2E92AD6F901}"/>
              </a:ext>
            </a:extLst>
          </p:cNvPr>
          <p:cNvSpPr/>
          <p:nvPr/>
        </p:nvSpPr>
        <p:spPr>
          <a:xfrm>
            <a:off x="7101452" y="4204914"/>
            <a:ext cx="315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选择复制最完整的节点</a:t>
            </a:r>
          </a:p>
        </p:txBody>
      </p:sp>
      <p:sp>
        <p:nvSpPr>
          <p:cNvPr id="48" name="菱形 47">
            <a:extLst>
              <a:ext uri="{FF2B5EF4-FFF2-40B4-BE49-F238E27FC236}">
                <a16:creationId xmlns:a16="http://schemas.microsoft.com/office/drawing/2014/main" id="{634F4A4D-F7B2-4D9A-9C7A-C89AF282BEDA}"/>
              </a:ext>
            </a:extLst>
          </p:cNvPr>
          <p:cNvSpPr/>
          <p:nvPr/>
        </p:nvSpPr>
        <p:spPr>
          <a:xfrm>
            <a:off x="7101452" y="5358497"/>
            <a:ext cx="315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</a:t>
            </a:r>
            <a:r>
              <a:rPr lang="en-US" altLang="zh-CN"/>
              <a:t>runid</a:t>
            </a:r>
            <a:r>
              <a:rPr lang="zh-CN" altLang="en-US"/>
              <a:t>最小的节点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81545160-A282-48EA-A24F-C199733D5B43}"/>
              </a:ext>
            </a:extLst>
          </p:cNvPr>
          <p:cNvCxnSpPr>
            <a:stCxn id="14" idx="1"/>
            <a:endCxn id="25" idx="0"/>
          </p:cNvCxnSpPr>
          <p:nvPr/>
        </p:nvCxnSpPr>
        <p:spPr>
          <a:xfrm rot="10800000" flipV="1">
            <a:off x="5625364" y="3495641"/>
            <a:ext cx="876648" cy="266896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483CDDD-94B5-4F99-9811-43ACC9F7A97F}"/>
              </a:ext>
            </a:extLst>
          </p:cNvPr>
          <p:cNvCxnSpPr>
            <a:cxnSpLocks/>
            <a:stCxn id="28" idx="1"/>
            <a:endCxn id="25" idx="0"/>
          </p:cNvCxnSpPr>
          <p:nvPr/>
        </p:nvCxnSpPr>
        <p:spPr>
          <a:xfrm rot="10800000" flipV="1">
            <a:off x="5625364" y="4662113"/>
            <a:ext cx="1476088" cy="15024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2E7E4AB-1C31-44B3-8616-5246041FA7B6}"/>
              </a:ext>
            </a:extLst>
          </p:cNvPr>
          <p:cNvCxnSpPr>
            <a:cxnSpLocks/>
            <a:stCxn id="48" idx="1"/>
            <a:endCxn id="25" idx="0"/>
          </p:cNvCxnSpPr>
          <p:nvPr/>
        </p:nvCxnSpPr>
        <p:spPr>
          <a:xfrm rot="10800000" flipV="1">
            <a:off x="5625364" y="5815697"/>
            <a:ext cx="1476088" cy="348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9822F09-BDC3-4EC6-A3D6-9FE33F1C84A7}"/>
              </a:ext>
            </a:extLst>
          </p:cNvPr>
          <p:cNvSpPr txBox="1"/>
          <p:nvPr/>
        </p:nvSpPr>
        <p:spPr>
          <a:xfrm>
            <a:off x="6096000" y="4327848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6A8ABE3-832B-459C-B682-3BF7237F769E}"/>
              </a:ext>
            </a:extLst>
          </p:cNvPr>
          <p:cNvSpPr txBox="1"/>
          <p:nvPr/>
        </p:nvSpPr>
        <p:spPr>
          <a:xfrm>
            <a:off x="6184512" y="5471594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FA27ED9-3790-4E01-BD0A-0D03F64AB7BE}"/>
              </a:ext>
            </a:extLst>
          </p:cNvPr>
          <p:cNvSpPr txBox="1"/>
          <p:nvPr/>
        </p:nvSpPr>
        <p:spPr>
          <a:xfrm>
            <a:off x="493870" y="1108523"/>
            <a:ext cx="30966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哨兵机制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－故障转移流程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94A227A-DC7E-48FA-82B0-0C4D3E9C79ED}"/>
              </a:ext>
            </a:extLst>
          </p:cNvPr>
          <p:cNvSpPr txBox="1"/>
          <p:nvPr/>
        </p:nvSpPr>
        <p:spPr>
          <a:xfrm>
            <a:off x="493870" y="1488158"/>
            <a:ext cx="3826458" cy="1213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由Sentinel3领导者节点执行故障转移，过程和主从复制一样，但是自动执行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973BC71-A3CF-4B06-A9F7-11402F478DB2}"/>
              </a:ext>
            </a:extLst>
          </p:cNvPr>
          <p:cNvSpPr txBox="1"/>
          <p:nvPr/>
        </p:nvSpPr>
        <p:spPr>
          <a:xfrm>
            <a:off x="504888" y="2918197"/>
            <a:ext cx="315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，选择从节点变为新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19301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D2D2554-290D-44E0-921C-46871A324BC1}"/>
              </a:ext>
            </a:extLst>
          </p:cNvPr>
          <p:cNvSpPr txBox="1"/>
          <p:nvPr/>
        </p:nvSpPr>
        <p:spPr>
          <a:xfrm>
            <a:off x="644871" y="1050228"/>
            <a:ext cx="272382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哨兵机制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－故障转移流程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3E87A7C-B78B-401D-B8B5-7B81B9FD4811}"/>
              </a:ext>
            </a:extLst>
          </p:cNvPr>
          <p:cNvGrpSpPr/>
          <p:nvPr/>
        </p:nvGrpSpPr>
        <p:grpSpPr>
          <a:xfrm>
            <a:off x="1304537" y="1746885"/>
            <a:ext cx="8736330" cy="4740275"/>
            <a:chOff x="576" y="3288"/>
            <a:chExt cx="13758" cy="746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546B28C-F94A-4C11-8946-1E62BC7BA2F7}"/>
                </a:ext>
              </a:extLst>
            </p:cNvPr>
            <p:cNvGrpSpPr/>
            <p:nvPr/>
          </p:nvGrpSpPr>
          <p:grpSpPr>
            <a:xfrm>
              <a:off x="2891" y="3630"/>
              <a:ext cx="11443" cy="5387"/>
              <a:chOff x="3343" y="1664"/>
              <a:chExt cx="11443" cy="5387"/>
            </a:xfrm>
          </p:grpSpPr>
          <p:sp>
            <p:nvSpPr>
              <p:cNvPr id="25" name="圆角矩形 11">
                <a:extLst>
                  <a:ext uri="{FF2B5EF4-FFF2-40B4-BE49-F238E27FC236}">
                    <a16:creationId xmlns:a16="http://schemas.microsoft.com/office/drawing/2014/main" id="{FCA1F9A2-5007-4FF6-90F6-9B53FC076C99}"/>
                  </a:ext>
                </a:extLst>
              </p:cNvPr>
              <p:cNvSpPr/>
              <p:nvPr/>
            </p:nvSpPr>
            <p:spPr>
              <a:xfrm>
                <a:off x="5665" y="1664"/>
                <a:ext cx="3071" cy="14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sentinel-3</a:t>
                </a: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0AB1AF5E-D92B-4EB8-9D05-EFEBBC85FB13}"/>
                  </a:ext>
                </a:extLst>
              </p:cNvPr>
              <p:cNvCxnSpPr>
                <a:endCxn id="13" idx="0"/>
              </p:cNvCxnSpPr>
              <p:nvPr/>
            </p:nvCxnSpPr>
            <p:spPr>
              <a:xfrm>
                <a:off x="7200" y="3245"/>
                <a:ext cx="113" cy="3806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5238565-B9A6-415E-BD9F-FD06D7989802}"/>
                  </a:ext>
                </a:extLst>
              </p:cNvPr>
              <p:cNvCxnSpPr/>
              <p:nvPr/>
            </p:nvCxnSpPr>
            <p:spPr>
              <a:xfrm flipV="1">
                <a:off x="8736" y="2300"/>
                <a:ext cx="2999" cy="7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D635AA5-4D6B-4D5F-B0D6-4D5DF55EF9EA}"/>
                  </a:ext>
                </a:extLst>
              </p:cNvPr>
              <p:cNvCxnSpPr/>
              <p:nvPr/>
            </p:nvCxnSpPr>
            <p:spPr>
              <a:xfrm flipH="1">
                <a:off x="3343" y="3132"/>
                <a:ext cx="3630" cy="3591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6763A7AA-ABE6-4CEB-960A-293446123C1B}"/>
                  </a:ext>
                </a:extLst>
              </p:cNvPr>
              <p:cNvCxnSpPr>
                <a:stCxn id="25" idx="2"/>
                <a:endCxn id="14" idx="0"/>
              </p:cNvCxnSpPr>
              <p:nvPr/>
            </p:nvCxnSpPr>
            <p:spPr>
              <a:xfrm>
                <a:off x="7201" y="3104"/>
                <a:ext cx="4642" cy="3495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圆角矩形 32">
                <a:extLst>
                  <a:ext uri="{FF2B5EF4-FFF2-40B4-BE49-F238E27FC236}">
                    <a16:creationId xmlns:a16="http://schemas.microsoft.com/office/drawing/2014/main" id="{38A946B9-BC5B-46E7-8023-8AEE65C1AA60}"/>
                  </a:ext>
                </a:extLst>
              </p:cNvPr>
              <p:cNvSpPr/>
              <p:nvPr/>
            </p:nvSpPr>
            <p:spPr>
              <a:xfrm>
                <a:off x="11715" y="1868"/>
                <a:ext cx="3071" cy="14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</a:t>
                </a:r>
              </a:p>
              <a:p>
                <a:pPr algn="ctr"/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 application</a:t>
                </a:r>
              </a:p>
            </p:txBody>
          </p:sp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2DF9B2E-3C8F-4709-9E2D-87BB00563762}"/>
                </a:ext>
              </a:extLst>
            </p:cNvPr>
            <p:cNvSpPr/>
            <p:nvPr/>
          </p:nvSpPr>
          <p:spPr>
            <a:xfrm>
              <a:off x="1422" y="8536"/>
              <a:ext cx="1892" cy="1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slave-1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688568A-6EB8-4F44-83F0-DCDEF351177B}"/>
                </a:ext>
              </a:extLst>
            </p:cNvPr>
            <p:cNvSpPr/>
            <p:nvPr/>
          </p:nvSpPr>
          <p:spPr>
            <a:xfrm>
              <a:off x="5915" y="9017"/>
              <a:ext cx="1892" cy="1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</a:p>
            <a:p>
              <a:pPr algn="ctr"/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E2FEAAF-C5D9-47F2-9CDD-4A03F8579D4C}"/>
                </a:ext>
              </a:extLst>
            </p:cNvPr>
            <p:cNvSpPr/>
            <p:nvPr/>
          </p:nvSpPr>
          <p:spPr>
            <a:xfrm>
              <a:off x="10445" y="8565"/>
              <a:ext cx="1892" cy="1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slave-2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688735F-FCF1-43EA-A30C-1A5F90EF5F84}"/>
                </a:ext>
              </a:extLst>
            </p:cNvPr>
            <p:cNvSpPr txBox="1"/>
            <p:nvPr/>
          </p:nvSpPr>
          <p:spPr>
            <a:xfrm>
              <a:off x="576" y="6245"/>
              <a:ext cx="5742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slave-1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执行：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slaveof no one</a:t>
              </a:r>
            </a:p>
            <a:p>
              <a:pPr algn="l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解除从节点身份，变为新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5DE9F86-D4E8-46DB-B9AA-A4FFD69C2925}"/>
                </a:ext>
              </a:extLst>
            </p:cNvPr>
            <p:cNvSpPr txBox="1"/>
            <p:nvPr/>
          </p:nvSpPr>
          <p:spPr>
            <a:xfrm>
              <a:off x="6864" y="6386"/>
              <a:ext cx="5834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slave-2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变成新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的从节点</a:t>
              </a:r>
            </a:p>
            <a:p>
              <a:pPr algn="l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slaveof new master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7F80C81-92C1-40EA-B4DE-10D9B189EEBB}"/>
                </a:ext>
              </a:extLst>
            </p:cNvPr>
            <p:cNvSpPr txBox="1"/>
            <p:nvPr/>
          </p:nvSpPr>
          <p:spPr>
            <a:xfrm>
              <a:off x="4394" y="7859"/>
              <a:ext cx="4474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，同样，若原主节点恢复</a:t>
              </a:r>
            </a:p>
            <a:p>
              <a:pPr algn="l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也变成新主节点的从节点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E58503F-A224-4F01-9E9E-0803F46E16BD}"/>
                </a:ext>
              </a:extLst>
            </p:cNvPr>
            <p:cNvSpPr txBox="1"/>
            <p:nvPr/>
          </p:nvSpPr>
          <p:spPr>
            <a:xfrm>
              <a:off x="8284" y="3288"/>
              <a:ext cx="3047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，通知应用程序</a:t>
              </a:r>
            </a:p>
            <a:p>
              <a:pPr algn="l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新主节点的地址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8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F6451B8-7794-4F1A-8B23-8548F9F76D81}"/>
              </a:ext>
            </a:extLst>
          </p:cNvPr>
          <p:cNvSpPr txBox="1"/>
          <p:nvPr/>
        </p:nvSpPr>
        <p:spPr>
          <a:xfrm>
            <a:off x="554877" y="1201777"/>
            <a:ext cx="387798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哨兵机制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－故障转移后的拓扑结构图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E85C40C-6B64-4246-B8B2-82A4C1562F67}"/>
              </a:ext>
            </a:extLst>
          </p:cNvPr>
          <p:cNvGrpSpPr/>
          <p:nvPr/>
        </p:nvGrpSpPr>
        <p:grpSpPr>
          <a:xfrm>
            <a:off x="5350110" y="516233"/>
            <a:ext cx="7119247" cy="4139658"/>
            <a:chOff x="1870" y="2946"/>
            <a:chExt cx="12438" cy="6959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8A55F2F8-0B01-401D-8C6E-1346E1DB116D}"/>
                </a:ext>
              </a:extLst>
            </p:cNvPr>
            <p:cNvSpPr/>
            <p:nvPr/>
          </p:nvSpPr>
          <p:spPr>
            <a:xfrm>
              <a:off x="1870" y="2946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3F15C27-4DD0-454A-A882-279323A24264}"/>
                </a:ext>
              </a:extLst>
            </p:cNvPr>
            <p:cNvCxnSpPr/>
            <p:nvPr/>
          </p:nvCxnSpPr>
          <p:spPr>
            <a:xfrm>
              <a:off x="6380" y="4386"/>
              <a:ext cx="0" cy="136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2">
              <a:extLst>
                <a:ext uri="{FF2B5EF4-FFF2-40B4-BE49-F238E27FC236}">
                  <a16:creationId xmlns:a16="http://schemas.microsoft.com/office/drawing/2014/main" id="{F3C044CC-39D2-41BF-8CD8-1F8227597C09}"/>
                </a:ext>
              </a:extLst>
            </p:cNvPr>
            <p:cNvSpPr/>
            <p:nvPr/>
          </p:nvSpPr>
          <p:spPr>
            <a:xfrm>
              <a:off x="2290" y="3172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sentinel-1</a:t>
              </a:r>
            </a:p>
          </p:txBody>
        </p:sp>
        <p:sp>
          <p:nvSpPr>
            <p:cNvPr id="13" name="圆角矩形 14">
              <a:extLst>
                <a:ext uri="{FF2B5EF4-FFF2-40B4-BE49-F238E27FC236}">
                  <a16:creationId xmlns:a16="http://schemas.microsoft.com/office/drawing/2014/main" id="{EF69ED41-5FEB-43B4-8A83-E09523EC91AD}"/>
                </a:ext>
              </a:extLst>
            </p:cNvPr>
            <p:cNvSpPr/>
            <p:nvPr/>
          </p:nvSpPr>
          <p:spPr>
            <a:xfrm>
              <a:off x="5202" y="3146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sentinel-2</a:t>
              </a: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1D08FCC2-34DB-4933-9BCC-DE740AE7581A}"/>
                </a:ext>
              </a:extLst>
            </p:cNvPr>
            <p:cNvSpPr/>
            <p:nvPr/>
          </p:nvSpPr>
          <p:spPr>
            <a:xfrm>
              <a:off x="8114" y="3120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sentinel-3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32D1880-772D-4B4E-AAFB-2DEB6E6A455A}"/>
                </a:ext>
              </a:extLst>
            </p:cNvPr>
            <p:cNvSpPr/>
            <p:nvPr/>
          </p:nvSpPr>
          <p:spPr>
            <a:xfrm>
              <a:off x="5532" y="5747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old</a:t>
              </a:r>
            </a:p>
            <a:p>
              <a:pPr algn="ctr"/>
              <a:r>
                <a:rPr lang="en-US" altLang="zh-CN"/>
                <a:t>master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589BC42-E459-43B8-B060-CE80C2BB4202}"/>
                </a:ext>
              </a:extLst>
            </p:cNvPr>
            <p:cNvSpPr/>
            <p:nvPr/>
          </p:nvSpPr>
          <p:spPr>
            <a:xfrm>
              <a:off x="2648" y="8071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new master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DA2372A-483A-42C1-9DAB-6D9082A38145}"/>
                </a:ext>
              </a:extLst>
            </p:cNvPr>
            <p:cNvSpPr/>
            <p:nvPr/>
          </p:nvSpPr>
          <p:spPr>
            <a:xfrm>
              <a:off x="8956" y="8071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slave-2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51C8E9F-6C77-49E0-8B9C-469803E8CF09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3615" y="4382"/>
              <a:ext cx="2678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288EB1A-672F-4D2B-A15C-753165914A18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6406" y="4382"/>
              <a:ext cx="3517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D9CA378-C25D-4498-AE48-CC462A66A71C}"/>
                </a:ext>
              </a:extLst>
            </p:cNvPr>
            <p:cNvCxnSpPr>
              <a:endCxn id="16" idx="7"/>
            </p:cNvCxnSpPr>
            <p:nvPr/>
          </p:nvCxnSpPr>
          <p:spPr>
            <a:xfrm flipH="1">
              <a:off x="4299" y="7214"/>
              <a:ext cx="1713" cy="1013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9B16641-F35E-4E05-B2EE-031DA8677D15}"/>
                </a:ext>
              </a:extLst>
            </p:cNvPr>
            <p:cNvCxnSpPr>
              <a:stCxn id="17" idx="2"/>
              <a:endCxn id="16" idx="6"/>
            </p:cNvCxnSpPr>
            <p:nvPr/>
          </p:nvCxnSpPr>
          <p:spPr>
            <a:xfrm flipH="1">
              <a:off x="4582" y="8988"/>
              <a:ext cx="4374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0DC3DF6-31DD-4DA1-83DD-399D900C0420}"/>
                </a:ext>
              </a:extLst>
            </p:cNvPr>
            <p:cNvSpPr txBox="1"/>
            <p:nvPr/>
          </p:nvSpPr>
          <p:spPr>
            <a:xfrm>
              <a:off x="5859" y="482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B97BD2F-99AA-475C-A439-D700C5A9D50F}"/>
                </a:ext>
              </a:extLst>
            </p:cNvPr>
            <p:cNvSpPr txBox="1"/>
            <p:nvPr/>
          </p:nvSpPr>
          <p:spPr>
            <a:xfrm>
              <a:off x="7948" y="599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5C211A-90CD-4BCA-B39E-6C16FFF8C52F}"/>
                </a:ext>
              </a:extLst>
            </p:cNvPr>
            <p:cNvSpPr txBox="1"/>
            <p:nvPr/>
          </p:nvSpPr>
          <p:spPr>
            <a:xfrm>
              <a:off x="4164" y="616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58308D1-F303-42B4-9DA7-B00B54BEDEF2}"/>
                </a:ext>
              </a:extLst>
            </p:cNvPr>
            <p:cNvSpPr txBox="1"/>
            <p:nvPr/>
          </p:nvSpPr>
          <p:spPr>
            <a:xfrm>
              <a:off x="5004" y="792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复制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807080D-6030-4CA2-8BDE-37C6C9C32263}"/>
                </a:ext>
              </a:extLst>
            </p:cNvPr>
            <p:cNvSpPr txBox="1"/>
            <p:nvPr/>
          </p:nvSpPr>
          <p:spPr>
            <a:xfrm>
              <a:off x="6458" y="850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复制</a:t>
              </a:r>
            </a:p>
          </p:txBody>
        </p:sp>
        <p:sp>
          <p:nvSpPr>
            <p:cNvPr id="33" name="圆角矩形 30">
              <a:extLst>
                <a:ext uri="{FF2B5EF4-FFF2-40B4-BE49-F238E27FC236}">
                  <a16:creationId xmlns:a16="http://schemas.microsoft.com/office/drawing/2014/main" id="{C40FB48B-1789-40F4-9BE5-FE012322F918}"/>
                </a:ext>
              </a:extLst>
            </p:cNvPr>
            <p:cNvSpPr/>
            <p:nvPr/>
          </p:nvSpPr>
          <p:spPr>
            <a:xfrm>
              <a:off x="11238" y="5133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client</a:t>
              </a:r>
            </a:p>
            <a:p>
              <a:pPr algn="ctr"/>
              <a:r>
                <a:rPr lang="en-US" altLang="zh-CN"/>
                <a:t>java application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054C89F-FDEF-4149-AD8D-8B3F97767525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6520" y="4379"/>
              <a:ext cx="4718" cy="147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28A14A1-EABC-4106-B94A-D33D02709F1F}"/>
                </a:ext>
              </a:extLst>
            </p:cNvPr>
            <p:cNvSpPr txBox="1"/>
            <p:nvPr/>
          </p:nvSpPr>
          <p:spPr>
            <a:xfrm>
              <a:off x="9234" y="477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通知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3516233-EF21-4536-BC41-27E3B5591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70" y="1796745"/>
            <a:ext cx="4321902" cy="325061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BDC0A3B0-0789-4F74-860D-4409D73FC488}"/>
              </a:ext>
            </a:extLst>
          </p:cNvPr>
          <p:cNvSpPr txBox="1"/>
          <p:nvPr/>
        </p:nvSpPr>
        <p:spPr>
          <a:xfrm>
            <a:off x="704809" y="5408179"/>
            <a:ext cx="6241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高可用读写分离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0713A09-7129-41F5-B478-310B30382E6D}"/>
              </a:ext>
            </a:extLst>
          </p:cNvPr>
          <p:cNvSpPr txBox="1"/>
          <p:nvPr/>
        </p:nvSpPr>
        <p:spPr>
          <a:xfrm>
            <a:off x="704809" y="6014842"/>
            <a:ext cx="6241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客户端连接</a:t>
            </a:r>
          </a:p>
        </p:txBody>
      </p:sp>
    </p:spTree>
    <p:extLst>
      <p:ext uri="{BB962C8B-B14F-4D97-AF65-F5344CB8AC3E}">
        <p14:creationId xmlns:p14="http://schemas.microsoft.com/office/powerpoint/2010/main" val="358104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复制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A96523E-E84C-4787-BC5D-47F3BA1B6D04}"/>
              </a:ext>
            </a:extLst>
          </p:cNvPr>
          <p:cNvSpPr txBox="1"/>
          <p:nvPr/>
        </p:nvSpPr>
        <p:spPr>
          <a:xfrm>
            <a:off x="790662" y="11603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建立复制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BC2214-A069-4891-886B-1C0E98F8F9C3}"/>
              </a:ext>
            </a:extLst>
          </p:cNvPr>
          <p:cNvSpPr txBox="1"/>
          <p:nvPr/>
        </p:nvSpPr>
        <p:spPr>
          <a:xfrm>
            <a:off x="704809" y="1609291"/>
            <a:ext cx="9330564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1)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在配置文件中加入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slaveof {masterHost } {masterPort}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随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Redis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启动生效。</a:t>
            </a: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redis-server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启动命令后加入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--slaveof {masterHost} {masterPort }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生效。</a:t>
            </a: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）直接使用命令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:slaveof {masterHost} { masterPort}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生效。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64F3A7F-42AD-4029-BECA-BCE2926202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3758" y="2788919"/>
            <a:ext cx="8327687" cy="199280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42B31DA-6213-42A3-8C21-5492895B87C4}"/>
              </a:ext>
            </a:extLst>
          </p:cNvPr>
          <p:cNvSpPr txBox="1"/>
          <p:nvPr/>
        </p:nvSpPr>
        <p:spPr>
          <a:xfrm>
            <a:off x="704809" y="493543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断开复制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9467BD-9526-438B-976D-044A9BE4BD26}"/>
              </a:ext>
            </a:extLst>
          </p:cNvPr>
          <p:cNvSpPr txBox="1"/>
          <p:nvPr/>
        </p:nvSpPr>
        <p:spPr>
          <a:xfrm>
            <a:off x="704809" y="54574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只读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4E19CD-A856-4CF2-8B69-9EA9CA9A6741}"/>
              </a:ext>
            </a:extLst>
          </p:cNvPr>
          <p:cNvSpPr txBox="1"/>
          <p:nvPr/>
        </p:nvSpPr>
        <p:spPr>
          <a:xfrm>
            <a:off x="639661" y="610838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传输延迟</a:t>
            </a:r>
          </a:p>
        </p:txBody>
      </p:sp>
    </p:spTree>
    <p:extLst>
      <p:ext uri="{BB962C8B-B14F-4D97-AF65-F5344CB8AC3E}">
        <p14:creationId xmlns:p14="http://schemas.microsoft.com/office/powerpoint/2010/main" val="5362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8DE612D-2FE7-4E51-90B1-B91F21DB5847}"/>
              </a:ext>
            </a:extLst>
          </p:cNvPr>
          <p:cNvSpPr txBox="1"/>
          <p:nvPr/>
        </p:nvSpPr>
        <p:spPr>
          <a:xfrm>
            <a:off x="587019" y="1300548"/>
            <a:ext cx="173489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的分布式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A64777-2C70-44B9-88C1-EC0D4C90ADF9}"/>
              </a:ext>
            </a:extLst>
          </p:cNvPr>
          <p:cNvSpPr txBox="1"/>
          <p:nvPr/>
        </p:nvSpPr>
        <p:spPr>
          <a:xfrm>
            <a:off x="621989" y="1785923"/>
            <a:ext cx="726503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RedisCluster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Redis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的分布式解决方案，在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3.0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版本后推出的方案，有效地解决了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Redis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分布式的需求，当遇到单机内存、并发等瓶颈时，可使用此方案来解决这些问题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FD5A05-AAC2-4864-83D5-5A0E1E4AE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17" y="3725287"/>
            <a:ext cx="5377815" cy="25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3A590B5-6572-4371-84ED-E7E517A17EF1}"/>
              </a:ext>
            </a:extLst>
          </p:cNvPr>
          <p:cNvSpPr txBox="1"/>
          <p:nvPr/>
        </p:nvSpPr>
        <p:spPr>
          <a:xfrm>
            <a:off x="600607" y="1241099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数据分布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954976-4968-4701-808B-3AFB218A56BD}"/>
              </a:ext>
            </a:extLst>
          </p:cNvPr>
          <p:cNvSpPr txBox="1"/>
          <p:nvPr/>
        </p:nvSpPr>
        <p:spPr>
          <a:xfrm>
            <a:off x="3400250" y="1241099"/>
            <a:ext cx="8630920" cy="2194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9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分布式数据库把整个数据按分区规则映射到多个节点，即把数据划分到多个节点上，每个节点负责整体数据的一个子集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0">
              <a:lnSpc>
                <a:spcPct val="19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比如我们库有900条用户数据，有3个redis节点，将900条分成3份，分别存入到3个redis节点</a:t>
            </a:r>
          </a:p>
        </p:txBody>
      </p:sp>
      <p:grpSp>
        <p:nvGrpSpPr>
          <p:cNvPr id="10" name="组合 81">
            <a:extLst>
              <a:ext uri="{FF2B5EF4-FFF2-40B4-BE49-F238E27FC236}">
                <a16:creationId xmlns:a16="http://schemas.microsoft.com/office/drawing/2014/main" id="{65C05C8C-958D-4593-B78C-1D59725849A0}"/>
              </a:ext>
            </a:extLst>
          </p:cNvPr>
          <p:cNvGrpSpPr/>
          <p:nvPr/>
        </p:nvGrpSpPr>
        <p:grpSpPr>
          <a:xfrm>
            <a:off x="5922667" y="3691890"/>
            <a:ext cx="5055235" cy="2795270"/>
            <a:chOff x="5887" y="532508"/>
            <a:chExt cx="5328" cy="2536"/>
          </a:xfrm>
        </p:grpSpPr>
        <p:sp>
          <p:nvSpPr>
            <p:cNvPr id="11" name="矩形 69">
              <a:extLst>
                <a:ext uri="{FF2B5EF4-FFF2-40B4-BE49-F238E27FC236}">
                  <a16:creationId xmlns:a16="http://schemas.microsoft.com/office/drawing/2014/main" id="{6862B5B4-B698-48DF-9976-98650A369458}"/>
                </a:ext>
              </a:extLst>
            </p:cNvPr>
            <p:cNvSpPr/>
            <p:nvPr/>
          </p:nvSpPr>
          <p:spPr>
            <a:xfrm>
              <a:off x="6538" y="532508"/>
              <a:ext cx="3950" cy="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900条数据</a:t>
              </a:r>
            </a:p>
          </p:txBody>
        </p:sp>
        <p:sp>
          <p:nvSpPr>
            <p:cNvPr id="12" name="矩形 73">
              <a:extLst>
                <a:ext uri="{FF2B5EF4-FFF2-40B4-BE49-F238E27FC236}">
                  <a16:creationId xmlns:a16="http://schemas.microsoft.com/office/drawing/2014/main" id="{6EFC7DF7-0386-4AC2-99AB-D99BCD12DFF4}"/>
                </a:ext>
              </a:extLst>
            </p:cNvPr>
            <p:cNvSpPr/>
            <p:nvPr/>
          </p:nvSpPr>
          <p:spPr>
            <a:xfrm>
              <a:off x="7787" y="533446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分区规则</a:t>
              </a:r>
            </a:p>
          </p:txBody>
        </p:sp>
        <p:sp>
          <p:nvSpPr>
            <p:cNvPr id="13" name="矩形 74">
              <a:extLst>
                <a:ext uri="{FF2B5EF4-FFF2-40B4-BE49-F238E27FC236}">
                  <a16:creationId xmlns:a16="http://schemas.microsoft.com/office/drawing/2014/main" id="{9253C20E-936F-41B7-808B-2BE81A9595FB}"/>
                </a:ext>
              </a:extLst>
            </p:cNvPr>
            <p:cNvSpPr/>
            <p:nvPr/>
          </p:nvSpPr>
          <p:spPr>
            <a:xfrm>
              <a:off x="5887" y="534515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redis-1</a:t>
              </a:r>
            </a:p>
          </p:txBody>
        </p:sp>
        <p:sp>
          <p:nvSpPr>
            <p:cNvPr id="14" name="矩形 75">
              <a:extLst>
                <a:ext uri="{FF2B5EF4-FFF2-40B4-BE49-F238E27FC236}">
                  <a16:creationId xmlns:a16="http://schemas.microsoft.com/office/drawing/2014/main" id="{DEC39BE5-8980-489F-B531-A44B06A5E4DE}"/>
                </a:ext>
              </a:extLst>
            </p:cNvPr>
            <p:cNvSpPr/>
            <p:nvPr/>
          </p:nvSpPr>
          <p:spPr>
            <a:xfrm>
              <a:off x="7850" y="534496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redis-2</a:t>
              </a:r>
            </a:p>
          </p:txBody>
        </p:sp>
        <p:sp>
          <p:nvSpPr>
            <p:cNvPr id="15" name="矩形 76">
              <a:extLst>
                <a:ext uri="{FF2B5EF4-FFF2-40B4-BE49-F238E27FC236}">
                  <a16:creationId xmlns:a16="http://schemas.microsoft.com/office/drawing/2014/main" id="{307691DC-64CB-43B4-92E8-1362CE92EE16}"/>
                </a:ext>
              </a:extLst>
            </p:cNvPr>
            <p:cNvSpPr/>
            <p:nvPr/>
          </p:nvSpPr>
          <p:spPr>
            <a:xfrm>
              <a:off x="9775" y="534489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redis-3</a:t>
              </a:r>
            </a:p>
          </p:txBody>
        </p:sp>
        <p:cxnSp>
          <p:nvCxnSpPr>
            <p:cNvPr id="16" name="直接箭头连接符 77">
              <a:extLst>
                <a:ext uri="{FF2B5EF4-FFF2-40B4-BE49-F238E27FC236}">
                  <a16:creationId xmlns:a16="http://schemas.microsoft.com/office/drawing/2014/main" id="{9EF29CA9-EF99-4947-90AE-645AF6ED2758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8507" y="532933"/>
              <a:ext cx="6" cy="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78">
              <a:extLst>
                <a:ext uri="{FF2B5EF4-FFF2-40B4-BE49-F238E27FC236}">
                  <a16:creationId xmlns:a16="http://schemas.microsoft.com/office/drawing/2014/main" id="{FFE0ED89-3E38-420C-B9A8-CDD29D3C3068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8501" y="533975"/>
              <a:ext cx="6" cy="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79">
              <a:extLst>
                <a:ext uri="{FF2B5EF4-FFF2-40B4-BE49-F238E27FC236}">
                  <a16:creationId xmlns:a16="http://schemas.microsoft.com/office/drawing/2014/main" id="{6B19EF82-2653-489A-9A39-E35D8AD4DCB0}"/>
                </a:ext>
              </a:extLst>
            </p:cNvPr>
            <p:cNvCxnSpPr/>
            <p:nvPr/>
          </p:nvCxnSpPr>
          <p:spPr>
            <a:xfrm flipH="1">
              <a:off x="6619" y="534010"/>
              <a:ext cx="1919" cy="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80">
              <a:extLst>
                <a:ext uri="{FF2B5EF4-FFF2-40B4-BE49-F238E27FC236}">
                  <a16:creationId xmlns:a16="http://schemas.microsoft.com/office/drawing/2014/main" id="{FAD1BBB6-C48B-469D-9B37-081EBCCAC14A}"/>
                </a:ext>
              </a:extLst>
            </p:cNvPr>
            <p:cNvCxnSpPr/>
            <p:nvPr/>
          </p:nvCxnSpPr>
          <p:spPr>
            <a:xfrm>
              <a:off x="8538" y="533999"/>
              <a:ext cx="2000" cy="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5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A2160DC-A206-4F61-87BC-55934B8A5E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52842" y="2938503"/>
            <a:ext cx="4467782" cy="3739134"/>
          </a:xfrm>
          <a:prstGeom prst="rect">
            <a:avLst/>
          </a:prstGeom>
        </p:spPr>
      </p:pic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A32DB8F-A048-4825-ACAB-7C4C775ED8D1}"/>
              </a:ext>
            </a:extLst>
          </p:cNvPr>
          <p:cNvSpPr txBox="1"/>
          <p:nvPr/>
        </p:nvSpPr>
        <p:spPr>
          <a:xfrm>
            <a:off x="450675" y="1160357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>
                <a:sym typeface="+mn-ea"/>
              </a:rPr>
              <a:t>分区规则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1FEA8C-231F-4000-994E-3F94588EDE00}"/>
              </a:ext>
            </a:extLst>
          </p:cNvPr>
          <p:cNvSpPr txBox="1"/>
          <p:nvPr/>
        </p:nvSpPr>
        <p:spPr>
          <a:xfrm>
            <a:off x="450675" y="1387990"/>
            <a:ext cx="11563752" cy="116993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10000"/>
              </a:lnSpc>
            </a:pPr>
            <a:r>
              <a:t>常见的分区规则哈希分区和顺序分区，redis集群使用了哈希分区，顺序分区暂用不到，不做具体说明；</a:t>
            </a:r>
          </a:p>
          <a:p>
            <a:pPr indent="0">
              <a:lnSpc>
                <a:spcPct val="210000"/>
              </a:lnSpc>
            </a:pPr>
            <a:r>
              <a:t> </a:t>
            </a:r>
            <a:r>
              <a:rPr lang="en-US"/>
              <a:t>R</a:t>
            </a:r>
            <a:r>
              <a:t>edis</a:t>
            </a:r>
            <a:r>
              <a:rPr lang="en-US"/>
              <a:t>C</a:t>
            </a:r>
            <a:r>
              <a:t>luster采用了哈希分区的“虚拟槽分区”方式（哈希分区分节点取余、一致性哈希分区和虚拟槽分区）。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A08F70-B659-49D2-B6B7-5AB8A807CB81}"/>
              </a:ext>
            </a:extLst>
          </p:cNvPr>
          <p:cNvSpPr txBox="1"/>
          <p:nvPr/>
        </p:nvSpPr>
        <p:spPr>
          <a:xfrm>
            <a:off x="450675" y="260089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节点取余分区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D6D888-F4AD-419F-BC00-70D691578BAA}"/>
              </a:ext>
            </a:extLst>
          </p:cNvPr>
          <p:cNvSpPr txBox="1"/>
          <p:nvPr/>
        </p:nvSpPr>
        <p:spPr>
          <a:xfrm>
            <a:off x="450675" y="3059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一致性哈希分区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EB97D66-B211-4526-B5C4-6398975E4EA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45277" y="2779648"/>
            <a:ext cx="4704360" cy="40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1C00852-7E30-4FA2-B47C-DFE6B7EEDE97}"/>
              </a:ext>
            </a:extLst>
          </p:cNvPr>
          <p:cNvSpPr txBox="1"/>
          <p:nvPr/>
        </p:nvSpPr>
        <p:spPr>
          <a:xfrm>
            <a:off x="554877" y="114628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虚拟一致性哈希分区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7E1D95D-573D-40D8-B242-46D733F675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81107" y="1582596"/>
            <a:ext cx="7967170" cy="49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6219CFE-9334-48DC-888B-57EEB86B6156}"/>
              </a:ext>
            </a:extLst>
          </p:cNvPr>
          <p:cNvSpPr txBox="1"/>
          <p:nvPr/>
        </p:nvSpPr>
        <p:spPr>
          <a:xfrm>
            <a:off x="554877" y="1160357"/>
            <a:ext cx="133882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虚拟槽分区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9E0342-8070-420B-86C1-E90DED03ACC2}"/>
              </a:ext>
            </a:extLst>
          </p:cNvPr>
          <p:cNvSpPr txBox="1"/>
          <p:nvPr/>
        </p:nvSpPr>
        <p:spPr>
          <a:xfrm>
            <a:off x="3132624" y="932724"/>
            <a:ext cx="782637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>
                <a:sym typeface="+mn-ea"/>
              </a:rPr>
              <a:t>槽：slot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b="0"/>
              <a:t>RedisCluster采用此分区，所有的键根据哈希函数(CRC16[key]&amp;16383)映射到0－16383槽内，共16384个槽位，每个节点维护部分槽及槽所映射的键值数据</a:t>
            </a:r>
          </a:p>
          <a:p>
            <a:pPr indent="0">
              <a:lnSpc>
                <a:spcPct val="160000"/>
              </a:lnSpc>
            </a:pPr>
            <a:r>
              <a:rPr b="0">
                <a:solidFill>
                  <a:srgbClr val="FF0000"/>
                </a:solidFill>
              </a:rPr>
              <a:t>哈希函数</a:t>
            </a:r>
            <a:r>
              <a:rPr b="0"/>
              <a:t>: Hash()=CRC16[key]&amp;16383</a:t>
            </a:r>
          </a:p>
        </p:txBody>
      </p:sp>
      <p:grpSp>
        <p:nvGrpSpPr>
          <p:cNvPr id="10" name="组合 145">
            <a:extLst>
              <a:ext uri="{FF2B5EF4-FFF2-40B4-BE49-F238E27FC236}">
                <a16:creationId xmlns:a16="http://schemas.microsoft.com/office/drawing/2014/main" id="{D2E56257-DC3B-4116-8B90-41EB92C48712}"/>
              </a:ext>
            </a:extLst>
          </p:cNvPr>
          <p:cNvGrpSpPr/>
          <p:nvPr/>
        </p:nvGrpSpPr>
        <p:grpSpPr>
          <a:xfrm>
            <a:off x="535967" y="2849522"/>
            <a:ext cx="4458335" cy="4144645"/>
            <a:chOff x="2832" y="539061"/>
            <a:chExt cx="3728" cy="3461"/>
          </a:xfrm>
        </p:grpSpPr>
        <p:grpSp>
          <p:nvGrpSpPr>
            <p:cNvPr id="11" name="组合 102">
              <a:extLst>
                <a:ext uri="{FF2B5EF4-FFF2-40B4-BE49-F238E27FC236}">
                  <a16:creationId xmlns:a16="http://schemas.microsoft.com/office/drawing/2014/main" id="{FC878D7E-B21C-4271-81BE-F70963410534}"/>
                </a:ext>
              </a:extLst>
            </p:cNvPr>
            <p:cNvGrpSpPr/>
            <p:nvPr/>
          </p:nvGrpSpPr>
          <p:grpSpPr>
            <a:xfrm>
              <a:off x="2832" y="539061"/>
              <a:ext cx="3728" cy="2998"/>
              <a:chOff x="2832" y="539061"/>
              <a:chExt cx="4616" cy="3086"/>
            </a:xfrm>
          </p:grpSpPr>
          <p:sp>
            <p:nvSpPr>
              <p:cNvPr id="13" name="矩形 82">
                <a:extLst>
                  <a:ext uri="{FF2B5EF4-FFF2-40B4-BE49-F238E27FC236}">
                    <a16:creationId xmlns:a16="http://schemas.microsoft.com/office/drawing/2014/main" id="{379109BE-617E-415D-950B-143A163E8C5A}"/>
                  </a:ext>
                </a:extLst>
              </p:cNvPr>
              <p:cNvSpPr/>
              <p:nvPr/>
            </p:nvSpPr>
            <p:spPr>
              <a:xfrm>
                <a:off x="2832" y="539061"/>
                <a:ext cx="1913" cy="3087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圆角矩形 83">
                <a:extLst>
                  <a:ext uri="{FF2B5EF4-FFF2-40B4-BE49-F238E27FC236}">
                    <a16:creationId xmlns:a16="http://schemas.microsoft.com/office/drawing/2014/main" id="{5C0F01F7-FEA5-429B-A08B-C2B8FF3E6EC3}"/>
                  </a:ext>
                </a:extLst>
              </p:cNvPr>
              <p:cNvSpPr/>
              <p:nvPr/>
            </p:nvSpPr>
            <p:spPr>
              <a:xfrm>
                <a:off x="2951" y="539628"/>
                <a:ext cx="1600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0~5460</a:t>
                </a:r>
              </a:p>
            </p:txBody>
          </p:sp>
          <p:sp>
            <p:nvSpPr>
              <p:cNvPr id="15" name="圆角矩形 88">
                <a:extLst>
                  <a:ext uri="{FF2B5EF4-FFF2-40B4-BE49-F238E27FC236}">
                    <a16:creationId xmlns:a16="http://schemas.microsoft.com/office/drawing/2014/main" id="{1D6AF9B3-B34A-4A2B-8502-FE38C9B418A0}"/>
                  </a:ext>
                </a:extLst>
              </p:cNvPr>
              <p:cNvSpPr/>
              <p:nvPr/>
            </p:nvSpPr>
            <p:spPr>
              <a:xfrm>
                <a:off x="2939" y="540458"/>
                <a:ext cx="1611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5461~10922</a:t>
                </a:r>
              </a:p>
            </p:txBody>
          </p:sp>
          <p:sp>
            <p:nvSpPr>
              <p:cNvPr id="16" name="圆角矩形 93">
                <a:extLst>
                  <a:ext uri="{FF2B5EF4-FFF2-40B4-BE49-F238E27FC236}">
                    <a16:creationId xmlns:a16="http://schemas.microsoft.com/office/drawing/2014/main" id="{E4C8ABA4-6E72-486C-8E20-459B5B78E03A}"/>
                  </a:ext>
                </a:extLst>
              </p:cNvPr>
              <p:cNvSpPr/>
              <p:nvPr/>
            </p:nvSpPr>
            <p:spPr>
              <a:xfrm>
                <a:off x="2964" y="541313"/>
                <a:ext cx="1598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10923~16383</a:t>
                </a:r>
              </a:p>
            </p:txBody>
          </p:sp>
          <p:sp>
            <p:nvSpPr>
              <p:cNvPr id="17" name="圆角矩形 95">
                <a:extLst>
                  <a:ext uri="{FF2B5EF4-FFF2-40B4-BE49-F238E27FC236}">
                    <a16:creationId xmlns:a16="http://schemas.microsoft.com/office/drawing/2014/main" id="{CFAF913F-B524-40DD-B3FE-3AE36FDA55F2}"/>
                  </a:ext>
                </a:extLst>
              </p:cNvPr>
              <p:cNvSpPr/>
              <p:nvPr/>
            </p:nvSpPr>
            <p:spPr>
              <a:xfrm>
                <a:off x="5673" y="539496"/>
                <a:ext cx="1750" cy="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reids-1</a:t>
                </a:r>
                <a:r>
                  <a:rPr lang="zh-CN" altLang="en-US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主</a:t>
                </a:r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节点</a:t>
                </a:r>
              </a:p>
            </p:txBody>
          </p:sp>
          <p:sp>
            <p:nvSpPr>
              <p:cNvPr id="18" name="圆角矩形 96">
                <a:extLst>
                  <a:ext uri="{FF2B5EF4-FFF2-40B4-BE49-F238E27FC236}">
                    <a16:creationId xmlns:a16="http://schemas.microsoft.com/office/drawing/2014/main" id="{BA16CA50-D1E3-4EEE-81D4-EDA8D990F4B4}"/>
                  </a:ext>
                </a:extLst>
              </p:cNvPr>
              <p:cNvSpPr/>
              <p:nvPr/>
            </p:nvSpPr>
            <p:spPr>
              <a:xfrm>
                <a:off x="5648" y="540501"/>
                <a:ext cx="1786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redis-2</a:t>
                </a:r>
                <a:r>
                  <a:rPr lang="zh-CN" altLang="en-US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主</a:t>
                </a:r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节点</a:t>
                </a:r>
              </a:p>
            </p:txBody>
          </p:sp>
          <p:sp>
            <p:nvSpPr>
              <p:cNvPr id="25" name="圆角矩形 97">
                <a:extLst>
                  <a:ext uri="{FF2B5EF4-FFF2-40B4-BE49-F238E27FC236}">
                    <a16:creationId xmlns:a16="http://schemas.microsoft.com/office/drawing/2014/main" id="{16716A19-F495-4736-80DB-4FA8066EF5CF}"/>
                  </a:ext>
                </a:extLst>
              </p:cNvPr>
              <p:cNvSpPr/>
              <p:nvPr/>
            </p:nvSpPr>
            <p:spPr>
              <a:xfrm>
                <a:off x="5648" y="541356"/>
                <a:ext cx="1800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redis-3</a:t>
                </a:r>
                <a:r>
                  <a:rPr lang="zh-CN" altLang="en-US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主</a:t>
                </a:r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节点</a:t>
                </a:r>
              </a:p>
            </p:txBody>
          </p:sp>
          <p:sp>
            <p:nvSpPr>
              <p:cNvPr id="26" name="文本框 98">
                <a:extLst>
                  <a:ext uri="{FF2B5EF4-FFF2-40B4-BE49-F238E27FC236}">
                    <a16:creationId xmlns:a16="http://schemas.microsoft.com/office/drawing/2014/main" id="{097F4664-FCFF-4D14-BB59-048B0B9B8AAA}"/>
                  </a:ext>
                </a:extLst>
              </p:cNvPr>
              <p:cNvSpPr txBox="1"/>
              <p:nvPr/>
            </p:nvSpPr>
            <p:spPr>
              <a:xfrm>
                <a:off x="3221" y="539075"/>
                <a:ext cx="1390" cy="41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/>
                <a:r>
                  <a:rPr lang="en-US" altLang="zh-CN" kern="100">
                    <a:ln w="9525">
                      <a:noFill/>
                      <a:round/>
                    </a:ln>
                    <a:solidFill>
                      <a:srgbClr val="000000">
                        <a:alpha val="100000"/>
                      </a:srgbClr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槽范围</a:t>
                </a:r>
              </a:p>
            </p:txBody>
          </p:sp>
          <p:cxnSp>
            <p:nvCxnSpPr>
              <p:cNvPr id="27" name="直接箭头连接符 99">
                <a:extLst>
                  <a:ext uri="{FF2B5EF4-FFF2-40B4-BE49-F238E27FC236}">
                    <a16:creationId xmlns:a16="http://schemas.microsoft.com/office/drawing/2014/main" id="{3FEABC76-767E-454F-BC72-A74AFCBC601A}"/>
                  </a:ext>
                </a:extLst>
              </p:cNvPr>
              <p:cNvCxnSpPr/>
              <p:nvPr/>
            </p:nvCxnSpPr>
            <p:spPr>
              <a:xfrm>
                <a:off x="4575" y="539891"/>
                <a:ext cx="1025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100">
                <a:extLst>
                  <a:ext uri="{FF2B5EF4-FFF2-40B4-BE49-F238E27FC236}">
                    <a16:creationId xmlns:a16="http://schemas.microsoft.com/office/drawing/2014/main" id="{9A5C1DBC-D978-4925-ACD6-7ADA357EB20B}"/>
                  </a:ext>
                </a:extLst>
              </p:cNvPr>
              <p:cNvCxnSpPr/>
              <p:nvPr/>
            </p:nvCxnSpPr>
            <p:spPr>
              <a:xfrm>
                <a:off x="4563" y="540731"/>
                <a:ext cx="1025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101">
                <a:extLst>
                  <a:ext uri="{FF2B5EF4-FFF2-40B4-BE49-F238E27FC236}">
                    <a16:creationId xmlns:a16="http://schemas.microsoft.com/office/drawing/2014/main" id="{6DFF3F64-50FA-48E8-B402-A12AB4FC0E5B}"/>
                  </a:ext>
                </a:extLst>
              </p:cNvPr>
              <p:cNvCxnSpPr/>
              <p:nvPr/>
            </p:nvCxnSpPr>
            <p:spPr>
              <a:xfrm>
                <a:off x="4563" y="541595"/>
                <a:ext cx="1025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44">
              <a:extLst>
                <a:ext uri="{FF2B5EF4-FFF2-40B4-BE49-F238E27FC236}">
                  <a16:creationId xmlns:a16="http://schemas.microsoft.com/office/drawing/2014/main" id="{4A89A617-1D79-4DA6-8BB5-4B37B7BCFD52}"/>
                </a:ext>
              </a:extLst>
            </p:cNvPr>
            <p:cNvSpPr txBox="1"/>
            <p:nvPr/>
          </p:nvSpPr>
          <p:spPr>
            <a:xfrm>
              <a:off x="3664" y="542104"/>
              <a:ext cx="2052" cy="41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槽与节点的关系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FC2DBB3-1516-45C9-87F0-8F2A7AA17B60}"/>
              </a:ext>
            </a:extLst>
          </p:cNvPr>
          <p:cNvSpPr txBox="1"/>
          <p:nvPr/>
        </p:nvSpPr>
        <p:spPr>
          <a:xfrm>
            <a:off x="7142280" y="2390789"/>
            <a:ext cx="362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为什么槽的范围是</a:t>
            </a:r>
            <a:r>
              <a:rPr lang="en-US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16383</a:t>
            </a: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</a:p>
        </p:txBody>
      </p:sp>
      <p:grpSp>
        <p:nvGrpSpPr>
          <p:cNvPr id="31" name="组合 143">
            <a:extLst>
              <a:ext uri="{FF2B5EF4-FFF2-40B4-BE49-F238E27FC236}">
                <a16:creationId xmlns:a16="http://schemas.microsoft.com/office/drawing/2014/main" id="{8C3B5C0B-A275-4F50-B468-E3A5FCF4093C}"/>
              </a:ext>
            </a:extLst>
          </p:cNvPr>
          <p:cNvGrpSpPr/>
          <p:nvPr/>
        </p:nvGrpSpPr>
        <p:grpSpPr>
          <a:xfrm>
            <a:off x="5721163" y="2796449"/>
            <a:ext cx="5319395" cy="4121785"/>
            <a:chOff x="7329" y="539403"/>
            <a:chExt cx="4874" cy="3195"/>
          </a:xfrm>
        </p:grpSpPr>
        <p:grpSp>
          <p:nvGrpSpPr>
            <p:cNvPr id="32" name="组合 120">
              <a:extLst>
                <a:ext uri="{FF2B5EF4-FFF2-40B4-BE49-F238E27FC236}">
                  <a16:creationId xmlns:a16="http://schemas.microsoft.com/office/drawing/2014/main" id="{18406620-008B-495A-8955-8754CC831A08}"/>
                </a:ext>
              </a:extLst>
            </p:cNvPr>
            <p:cNvGrpSpPr/>
            <p:nvPr/>
          </p:nvGrpSpPr>
          <p:grpSpPr>
            <a:xfrm>
              <a:off x="7329" y="539403"/>
              <a:ext cx="4873" cy="2700"/>
              <a:chOff x="7341" y="539403"/>
              <a:chExt cx="4873" cy="2700"/>
            </a:xfrm>
          </p:grpSpPr>
          <p:grpSp>
            <p:nvGrpSpPr>
              <p:cNvPr id="34" name="组合 115">
                <a:extLst>
                  <a:ext uri="{FF2B5EF4-FFF2-40B4-BE49-F238E27FC236}">
                    <a16:creationId xmlns:a16="http://schemas.microsoft.com/office/drawing/2014/main" id="{53D1E373-CCF4-4C5D-9A38-D608F8631787}"/>
                  </a:ext>
                </a:extLst>
              </p:cNvPr>
              <p:cNvGrpSpPr/>
              <p:nvPr/>
            </p:nvGrpSpPr>
            <p:grpSpPr>
              <a:xfrm>
                <a:off x="8907" y="539403"/>
                <a:ext cx="3307" cy="2700"/>
                <a:chOff x="7545" y="539390"/>
                <a:chExt cx="3307" cy="2700"/>
              </a:xfrm>
            </p:grpSpPr>
            <p:sp>
              <p:nvSpPr>
                <p:cNvPr id="39" name="矩形 82">
                  <a:extLst>
                    <a:ext uri="{FF2B5EF4-FFF2-40B4-BE49-F238E27FC236}">
                      <a16:creationId xmlns:a16="http://schemas.microsoft.com/office/drawing/2014/main" id="{C29316CB-D4AA-46B6-A1B2-6B196FF6913A}"/>
                    </a:ext>
                  </a:extLst>
                </p:cNvPr>
                <p:cNvSpPr/>
                <p:nvPr/>
              </p:nvSpPr>
              <p:spPr>
                <a:xfrm>
                  <a:off x="7545" y="539390"/>
                  <a:ext cx="3307" cy="27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accent1">
                      <a:shade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0" name="圆角矩形 83">
                  <a:extLst>
                    <a:ext uri="{FF2B5EF4-FFF2-40B4-BE49-F238E27FC236}">
                      <a16:creationId xmlns:a16="http://schemas.microsoft.com/office/drawing/2014/main" id="{46618D12-E42F-403B-B14C-C338BF44A7CB}"/>
                    </a:ext>
                  </a:extLst>
                </p:cNvPr>
                <p:cNvSpPr/>
                <p:nvPr/>
              </p:nvSpPr>
              <p:spPr>
                <a:xfrm>
                  <a:off x="7732" y="539954"/>
                  <a:ext cx="1429" cy="5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0~5460</a:t>
                  </a:r>
                </a:p>
              </p:txBody>
            </p:sp>
            <p:sp>
              <p:nvSpPr>
                <p:cNvPr id="41" name="圆角矩形 88">
                  <a:extLst>
                    <a:ext uri="{FF2B5EF4-FFF2-40B4-BE49-F238E27FC236}">
                      <a16:creationId xmlns:a16="http://schemas.microsoft.com/office/drawing/2014/main" id="{CF7E9570-92D4-402D-A811-0895FD9463E1}"/>
                    </a:ext>
                  </a:extLst>
                </p:cNvPr>
                <p:cNvSpPr/>
                <p:nvPr/>
              </p:nvSpPr>
              <p:spPr>
                <a:xfrm>
                  <a:off x="7697" y="540760"/>
                  <a:ext cx="1463" cy="5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5461~10921</a:t>
                  </a:r>
                </a:p>
              </p:txBody>
            </p:sp>
            <p:sp>
              <p:nvSpPr>
                <p:cNvPr id="42" name="圆角矩形 93">
                  <a:extLst>
                    <a:ext uri="{FF2B5EF4-FFF2-40B4-BE49-F238E27FC236}">
                      <a16:creationId xmlns:a16="http://schemas.microsoft.com/office/drawing/2014/main" id="{95C68CD5-93B6-4825-B1F4-03AC61B57709}"/>
                    </a:ext>
                  </a:extLst>
                </p:cNvPr>
                <p:cNvSpPr/>
                <p:nvPr/>
              </p:nvSpPr>
              <p:spPr>
                <a:xfrm>
                  <a:off x="7643" y="541531"/>
                  <a:ext cx="1528" cy="5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10922~16383</a:t>
                  </a:r>
                </a:p>
              </p:txBody>
            </p:sp>
            <p:sp>
              <p:nvSpPr>
                <p:cNvPr id="43" name="圆角矩形 95">
                  <a:extLst>
                    <a:ext uri="{FF2B5EF4-FFF2-40B4-BE49-F238E27FC236}">
                      <a16:creationId xmlns:a16="http://schemas.microsoft.com/office/drawing/2014/main" id="{EB8C5273-89FE-46FC-86A9-3768D9AB8304}"/>
                    </a:ext>
                  </a:extLst>
                </p:cNvPr>
                <p:cNvSpPr/>
                <p:nvPr/>
              </p:nvSpPr>
              <p:spPr>
                <a:xfrm>
                  <a:off x="9827" y="539924"/>
                  <a:ext cx="862" cy="48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</a:p>
              </p:txBody>
            </p:sp>
            <p:sp>
              <p:nvSpPr>
                <p:cNvPr id="44" name="圆角矩形 96">
                  <a:extLst>
                    <a:ext uri="{FF2B5EF4-FFF2-40B4-BE49-F238E27FC236}">
                      <a16:creationId xmlns:a16="http://schemas.microsoft.com/office/drawing/2014/main" id="{D9A32915-A1D0-47A2-8D6C-BEFBE47A2C55}"/>
                    </a:ext>
                  </a:extLst>
                </p:cNvPr>
                <p:cNvSpPr/>
                <p:nvPr/>
              </p:nvSpPr>
              <p:spPr>
                <a:xfrm>
                  <a:off x="9819" y="540814"/>
                  <a:ext cx="918" cy="44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</a:p>
              </p:txBody>
            </p:sp>
            <p:sp>
              <p:nvSpPr>
                <p:cNvPr id="45" name="圆角矩形 97">
                  <a:extLst>
                    <a:ext uri="{FF2B5EF4-FFF2-40B4-BE49-F238E27FC236}">
                      <a16:creationId xmlns:a16="http://schemas.microsoft.com/office/drawing/2014/main" id="{28AFC2CC-844B-4A60-A15B-A5A3BA213837}"/>
                    </a:ext>
                  </a:extLst>
                </p:cNvPr>
                <p:cNvSpPr/>
                <p:nvPr/>
              </p:nvSpPr>
              <p:spPr>
                <a:xfrm>
                  <a:off x="9819" y="541573"/>
                  <a:ext cx="917" cy="46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</a:p>
              </p:txBody>
            </p:sp>
            <p:sp>
              <p:nvSpPr>
                <p:cNvPr id="46" name="文本框 98">
                  <a:extLst>
                    <a:ext uri="{FF2B5EF4-FFF2-40B4-BE49-F238E27FC236}">
                      <a16:creationId xmlns:a16="http://schemas.microsoft.com/office/drawing/2014/main" id="{C48C2F9E-C88B-4F66-A0DD-031F0136DCC9}"/>
                    </a:ext>
                  </a:extLst>
                </p:cNvPr>
                <p:cNvSpPr txBox="1"/>
                <p:nvPr/>
              </p:nvSpPr>
              <p:spPr>
                <a:xfrm>
                  <a:off x="8735" y="539405"/>
                  <a:ext cx="1510" cy="40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/>
                  <a:r>
                    <a:rPr lang="en-US" altLang="zh-CN" kern="100">
                      <a:solidFill>
                        <a:srgbClr val="000000">
                          <a:alpha val="100000"/>
                        </a:srgbClr>
                      </a:solidFill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RedisCluster</a:t>
                  </a:r>
                </a:p>
              </p:txBody>
            </p:sp>
            <p:cxnSp>
              <p:nvCxnSpPr>
                <p:cNvPr id="47" name="直接箭头连接符 99">
                  <a:extLst>
                    <a:ext uri="{FF2B5EF4-FFF2-40B4-BE49-F238E27FC236}">
                      <a16:creationId xmlns:a16="http://schemas.microsoft.com/office/drawing/2014/main" id="{E5FDDC0B-2092-488D-83DD-6BA4BCE30A05}"/>
                    </a:ext>
                  </a:extLst>
                </p:cNvPr>
                <p:cNvCxnSpPr/>
                <p:nvPr/>
              </p:nvCxnSpPr>
              <p:spPr>
                <a:xfrm>
                  <a:off x="8953" y="540209"/>
                  <a:ext cx="828" cy="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100">
                  <a:extLst>
                    <a:ext uri="{FF2B5EF4-FFF2-40B4-BE49-F238E27FC236}">
                      <a16:creationId xmlns:a16="http://schemas.microsoft.com/office/drawing/2014/main" id="{356E207A-C50E-4F22-9A34-3393C634A796}"/>
                    </a:ext>
                  </a:extLst>
                </p:cNvPr>
                <p:cNvCxnSpPr/>
                <p:nvPr/>
              </p:nvCxnSpPr>
              <p:spPr>
                <a:xfrm>
                  <a:off x="8943" y="541025"/>
                  <a:ext cx="828" cy="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101">
                  <a:extLst>
                    <a:ext uri="{FF2B5EF4-FFF2-40B4-BE49-F238E27FC236}">
                      <a16:creationId xmlns:a16="http://schemas.microsoft.com/office/drawing/2014/main" id="{BBD2442D-E294-4995-9D96-5A5B0F2830FE}"/>
                    </a:ext>
                  </a:extLst>
                </p:cNvPr>
                <p:cNvCxnSpPr/>
                <p:nvPr/>
              </p:nvCxnSpPr>
              <p:spPr>
                <a:xfrm flipV="1">
                  <a:off x="9201" y="541810"/>
                  <a:ext cx="570" cy="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圆角矩形 95">
                <a:extLst>
                  <a:ext uri="{FF2B5EF4-FFF2-40B4-BE49-F238E27FC236}">
                    <a16:creationId xmlns:a16="http://schemas.microsoft.com/office/drawing/2014/main" id="{E2A6F306-2194-44B9-A3BF-73111A70EA4A}"/>
                  </a:ext>
                </a:extLst>
              </p:cNvPr>
              <p:cNvSpPr/>
              <p:nvPr/>
            </p:nvSpPr>
            <p:spPr>
              <a:xfrm>
                <a:off x="7375" y="539495"/>
                <a:ext cx="1211" cy="4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keys</a:t>
                </a:r>
              </a:p>
              <a:p>
                <a:pPr algn="ctr"/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6" name="圆角矩形 95">
                <a:extLst>
                  <a:ext uri="{FF2B5EF4-FFF2-40B4-BE49-F238E27FC236}">
                    <a16:creationId xmlns:a16="http://schemas.microsoft.com/office/drawing/2014/main" id="{3E38BD83-4931-4C9D-A063-65C757FF07AB}"/>
                  </a:ext>
                </a:extLst>
              </p:cNvPr>
              <p:cNvSpPr/>
              <p:nvPr/>
            </p:nvSpPr>
            <p:spPr>
              <a:xfrm>
                <a:off x="7341" y="540513"/>
                <a:ext cx="1236" cy="4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hash(key)</a:t>
                </a:r>
              </a:p>
            </p:txBody>
          </p:sp>
          <p:cxnSp>
            <p:nvCxnSpPr>
              <p:cNvPr id="37" name="直接箭头连接符 118">
                <a:extLst>
                  <a:ext uri="{FF2B5EF4-FFF2-40B4-BE49-F238E27FC236}">
                    <a16:creationId xmlns:a16="http://schemas.microsoft.com/office/drawing/2014/main" id="{018601E2-F7B8-41F5-B5B0-911942CADC42}"/>
                  </a:ext>
                </a:extLst>
              </p:cNvPr>
              <p:cNvCxnSpPr>
                <a:stCxn id="35" idx="2"/>
              </p:cNvCxnSpPr>
              <p:nvPr/>
            </p:nvCxnSpPr>
            <p:spPr>
              <a:xfrm flipH="1">
                <a:off x="7976" y="539977"/>
                <a:ext cx="5" cy="4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119">
                <a:extLst>
                  <a:ext uri="{FF2B5EF4-FFF2-40B4-BE49-F238E27FC236}">
                    <a16:creationId xmlns:a16="http://schemas.microsoft.com/office/drawing/2014/main" id="{1B381D2E-4E21-44F4-8E2A-F3ED6ECFCA15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 flipV="1">
                <a:off x="8577" y="540734"/>
                <a:ext cx="349" cy="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142">
              <a:extLst>
                <a:ext uri="{FF2B5EF4-FFF2-40B4-BE49-F238E27FC236}">
                  <a16:creationId xmlns:a16="http://schemas.microsoft.com/office/drawing/2014/main" id="{CA65A8BC-BC70-48B7-A610-12DCA07F90D0}"/>
                </a:ext>
              </a:extLst>
            </p:cNvPr>
            <p:cNvSpPr txBox="1"/>
            <p:nvPr/>
          </p:nvSpPr>
          <p:spPr>
            <a:xfrm>
              <a:off x="7815" y="542181"/>
              <a:ext cx="4388" cy="41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用hash函数将键映射到槽，再由槽指向数据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6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1C21022-19A1-4D0D-AF45-17716906DF00}"/>
              </a:ext>
            </a:extLst>
          </p:cNvPr>
          <p:cNvSpPr txBox="1"/>
          <p:nvPr/>
        </p:nvSpPr>
        <p:spPr>
          <a:xfrm>
            <a:off x="554877" y="1191740"/>
            <a:ext cx="410061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edisCluster的缺陷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81EAE3-E237-44E2-9465-335945886471}"/>
              </a:ext>
            </a:extLst>
          </p:cNvPr>
          <p:cNvSpPr txBox="1"/>
          <p:nvPr/>
        </p:nvSpPr>
        <p:spPr>
          <a:xfrm>
            <a:off x="554877" y="1561072"/>
            <a:ext cx="11637123" cy="22539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b="0"/>
              <a:t>a，键的批量操作支持有限，比如mset, mget，如果多个键映射在不同的槽，就不支持了   </a:t>
            </a:r>
            <a:r>
              <a:rPr lang="en-US" b="0"/>
              <a:t>mset name james age 19</a:t>
            </a:r>
          </a:p>
          <a:p>
            <a:pPr indent="0">
              <a:lnSpc>
                <a:spcPct val="160000"/>
              </a:lnSpc>
            </a:pPr>
            <a:r>
              <a:rPr b="0"/>
              <a:t>b，键事务支持有限，当多个</a:t>
            </a:r>
            <a:r>
              <a:rPr lang="zh-CN" b="0"/>
              <a:t>键</a:t>
            </a:r>
            <a:r>
              <a:rPr b="0"/>
              <a:t>分布在不同节点时无法使用事务，同一节点是支持事务</a:t>
            </a:r>
          </a:p>
          <a:p>
            <a:pPr indent="0">
              <a:lnSpc>
                <a:spcPct val="160000"/>
              </a:lnSpc>
            </a:pPr>
            <a:r>
              <a:rPr b="0"/>
              <a:t>c，键是数据分区的最小粒度，不能将一个很大的键值对映射到不同的节点</a:t>
            </a:r>
          </a:p>
          <a:p>
            <a:pPr indent="0">
              <a:lnSpc>
                <a:spcPct val="160000"/>
              </a:lnSpc>
            </a:pPr>
            <a:r>
              <a:rPr b="0"/>
              <a:t>d，不支持多数据库，只有0，select 0</a:t>
            </a:r>
          </a:p>
          <a:p>
            <a:pPr indent="0">
              <a:lnSpc>
                <a:spcPct val="160000"/>
              </a:lnSpc>
            </a:pPr>
            <a:r>
              <a:rPr b="0"/>
              <a:t>e，复制结构只支持</a:t>
            </a:r>
            <a:r>
              <a:rPr lang="zh-CN" b="0"/>
              <a:t>单</a:t>
            </a:r>
            <a:r>
              <a:rPr b="0"/>
              <a:t>层结构，不支持树型结构。</a:t>
            </a:r>
          </a:p>
        </p:txBody>
      </p:sp>
    </p:spTree>
    <p:extLst>
      <p:ext uri="{BB962C8B-B14F-4D97-AF65-F5344CB8AC3E}">
        <p14:creationId xmlns:p14="http://schemas.microsoft.com/office/powerpoint/2010/main" val="26593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05A049C-D047-41DE-B766-D153166D463B}"/>
              </a:ext>
            </a:extLst>
          </p:cNvPr>
          <p:cNvSpPr txBox="1"/>
          <p:nvPr/>
        </p:nvSpPr>
        <p:spPr>
          <a:xfrm>
            <a:off x="554877" y="1161122"/>
            <a:ext cx="156966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集群环境搭建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690594-B546-4290-80A6-6ADFA403A13E}"/>
              </a:ext>
            </a:extLst>
          </p:cNvPr>
          <p:cNvSpPr txBox="1"/>
          <p:nvPr/>
        </p:nvSpPr>
        <p:spPr>
          <a:xfrm>
            <a:off x="346046" y="1694130"/>
            <a:ext cx="10098248" cy="1682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）依照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 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协议手工搭建，使用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cluster meet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cluster addslots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cluster replicate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命令。</a:t>
            </a:r>
            <a:endParaRPr lang="en-US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5.0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之前使用由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ruby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语言编写的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redis-trib.rb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，在使用前需要安装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ruby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语言环境。</a:t>
            </a:r>
            <a:endParaRPr lang="en-US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endParaRPr lang="zh-CN" altLang="zh-CN" sz="18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5.0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及其之后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摒弃了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redis-trib.rb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，将搭建集群的功能合并到了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redis-cli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6418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63E6E9F-C7DE-4A51-99FB-134C78CC1618}"/>
              </a:ext>
            </a:extLst>
          </p:cNvPr>
          <p:cNvSpPr txBox="1"/>
          <p:nvPr/>
        </p:nvSpPr>
        <p:spPr>
          <a:xfrm>
            <a:off x="768504" y="1660709"/>
            <a:ext cx="7774305" cy="43813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主节点的端口为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6900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6901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6902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，从节点的端口为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6930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6931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6932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37A94D-53B5-466E-B560-E506F1CCACF8}"/>
              </a:ext>
            </a:extLst>
          </p:cNvPr>
          <p:cNvSpPr txBox="1"/>
          <p:nvPr/>
        </p:nvSpPr>
        <p:spPr>
          <a:xfrm>
            <a:off x="253767" y="12913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6870"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节点配置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9C06A6-6DC2-4D57-8489-201180512C76}"/>
              </a:ext>
            </a:extLst>
          </p:cNvPr>
          <p:cNvSpPr txBox="1"/>
          <p:nvPr/>
        </p:nvSpPr>
        <p:spPr>
          <a:xfrm>
            <a:off x="554877" y="2274805"/>
            <a:ext cx="6094602" cy="365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spcAft>
                <a:spcPts val="400"/>
              </a:spcAft>
            </a:pPr>
            <a:r>
              <a:rPr lang="en-US" altLang="zh-CN" sz="1800" i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port 6900</a:t>
            </a:r>
            <a:endParaRPr lang="zh-CN" altLang="zh-CN" sz="180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 i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daemonize yes</a:t>
            </a:r>
            <a:endParaRPr lang="zh-CN" altLang="zh-CN" sz="180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 i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pidfile /var/run/redis_6900.pid</a:t>
            </a:r>
            <a:endParaRPr lang="zh-CN" altLang="zh-CN" sz="180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 i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logfile "/home/redis/redis-6.2.4/log/6900.log"</a:t>
            </a:r>
            <a:endParaRPr lang="zh-CN" altLang="zh-CN" sz="180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 i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dbfilename dump-6900.rdb</a:t>
            </a:r>
            <a:endParaRPr lang="zh-CN" altLang="zh-CN" sz="180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 i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dir "/home/redis/redis-6.2.4/data/"</a:t>
            </a:r>
            <a:endParaRPr lang="zh-CN" altLang="zh-CN" sz="180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 i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cluster-enabled yes</a:t>
            </a:r>
            <a:endParaRPr lang="zh-CN" altLang="zh-CN" sz="180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 i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cluster-config-file nodes-6900.conf</a:t>
            </a:r>
            <a:endParaRPr lang="zh-CN" altLang="zh-CN" sz="180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 i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cluster-node-timeout 15000</a:t>
            </a:r>
            <a:endParaRPr lang="zh-CN" altLang="zh-CN" sz="180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 i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appendonly yes</a:t>
            </a:r>
            <a:endParaRPr lang="zh-CN" altLang="zh-CN" sz="180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800" i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appendfilename "appendonly-6900.aof"</a:t>
            </a:r>
            <a:endParaRPr lang="zh-CN" altLang="zh-CN" sz="180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BD7412-C234-4AA0-808B-78F487D1B69C}"/>
              </a:ext>
            </a:extLst>
          </p:cNvPr>
          <p:cNvSpPr txBox="1"/>
          <p:nvPr/>
        </p:nvSpPr>
        <p:spPr>
          <a:xfrm>
            <a:off x="6097398" y="252827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创建集群主从节点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3C7B76-07B7-4387-A86C-B2E883BEA6CF}"/>
              </a:ext>
            </a:extLst>
          </p:cNvPr>
          <p:cNvSpPr txBox="1"/>
          <p:nvPr/>
        </p:nvSpPr>
        <p:spPr>
          <a:xfrm>
            <a:off x="6097398" y="31423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指定主从节点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E5F34C-81B0-4B3F-AA5B-BCB6536B6C31}"/>
              </a:ext>
            </a:extLst>
          </p:cNvPr>
          <p:cNvSpPr txBox="1"/>
          <p:nvPr/>
        </p:nvSpPr>
        <p:spPr>
          <a:xfrm>
            <a:off x="5748556" y="38473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集群管理</a:t>
            </a:r>
            <a:r>
              <a:rPr lang="zh-CN" altLang="en-US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zh-CN" sz="1800" b="1" i="1">
              <a:solidFill>
                <a:srgbClr val="4F81BD"/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3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D2BAA-348F-4ED2-AD3B-1F7F25F7070B}"/>
              </a:ext>
            </a:extLst>
          </p:cNvPr>
          <p:cNvSpPr txBox="1"/>
          <p:nvPr/>
        </p:nvSpPr>
        <p:spPr>
          <a:xfrm>
            <a:off x="704809" y="127501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集群伸缩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719C6-59AF-4835-9A5E-802302CE6770}"/>
              </a:ext>
            </a:extLst>
          </p:cNvPr>
          <p:cNvSpPr txBox="1"/>
          <p:nvPr/>
        </p:nvSpPr>
        <p:spPr>
          <a:xfrm>
            <a:off x="854741" y="17535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6870"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集群扩容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EB9EF4-9822-442F-844E-2C04DAA998E5}"/>
              </a:ext>
            </a:extLst>
          </p:cNvPr>
          <p:cNvSpPr txBox="1"/>
          <p:nvPr/>
        </p:nvSpPr>
        <p:spPr>
          <a:xfrm>
            <a:off x="916497" y="223215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6870"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节点配置和启动节点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ECAF82-A432-4B92-9049-6C561D4E95C7}"/>
              </a:ext>
            </a:extLst>
          </p:cNvPr>
          <p:cNvSpPr txBox="1"/>
          <p:nvPr/>
        </p:nvSpPr>
        <p:spPr>
          <a:xfrm>
            <a:off x="1304537" y="271072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加入集群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4D9B6E-877B-4BD2-8396-C24D4938CA98}"/>
              </a:ext>
            </a:extLst>
          </p:cNvPr>
          <p:cNvSpPr txBox="1"/>
          <p:nvPr/>
        </p:nvSpPr>
        <p:spPr>
          <a:xfrm>
            <a:off x="1275175" y="32443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迁移槽和数据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AF199B-CABA-4A04-A451-9BF5B38DAA95}"/>
              </a:ext>
            </a:extLst>
          </p:cNvPr>
          <p:cNvSpPr txBox="1"/>
          <p:nvPr/>
        </p:nvSpPr>
        <p:spPr>
          <a:xfrm>
            <a:off x="3265414" y="178448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6870"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集群缩容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13CB46-9CF5-431D-A986-EC73DF79314B}"/>
              </a:ext>
            </a:extLst>
          </p:cNvPr>
          <p:cNvSpPr txBox="1"/>
          <p:nvPr/>
        </p:nvSpPr>
        <p:spPr>
          <a:xfrm>
            <a:off x="3861033" y="220194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迁移槽和数据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CDFFA81-16A7-4D40-A7B8-6A1E92ABB1C7}"/>
              </a:ext>
            </a:extLst>
          </p:cNvPr>
          <p:cNvSpPr txBox="1"/>
          <p:nvPr/>
        </p:nvSpPr>
        <p:spPr>
          <a:xfrm>
            <a:off x="3861033" y="272252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下线节点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B2DF629-E09E-4FCE-8C37-B27D6DAFDDFC}"/>
              </a:ext>
            </a:extLst>
          </p:cNvPr>
          <p:cNvSpPr txBox="1"/>
          <p:nvPr/>
        </p:nvSpPr>
        <p:spPr>
          <a:xfrm>
            <a:off x="1100076" y="3884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迁移相关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43DA87-3781-4B40-A20A-FA08DDA1C2CB}"/>
              </a:ext>
            </a:extLst>
          </p:cNvPr>
          <p:cNvSpPr txBox="1"/>
          <p:nvPr/>
        </p:nvSpPr>
        <p:spPr>
          <a:xfrm>
            <a:off x="1275175" y="439181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在线迁移</a:t>
            </a:r>
            <a:r>
              <a:rPr lang="en-US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slot </a:t>
            </a:r>
            <a:endParaRPr lang="zh-CN" altLang="zh-CN" sz="1800" b="1">
              <a:solidFill>
                <a:srgbClr val="243F60"/>
              </a:solidFill>
              <a:effectLst/>
              <a:latin typeface="Cambria" panose="020405030504060302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60A556-33DE-423A-A6E6-108D258F33D2}"/>
              </a:ext>
            </a:extLst>
          </p:cNvPr>
          <p:cNvSpPr txBox="1"/>
          <p:nvPr/>
        </p:nvSpPr>
        <p:spPr>
          <a:xfrm>
            <a:off x="1304537" y="489638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平衡（</a:t>
            </a:r>
            <a:r>
              <a:rPr lang="en-US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rebalance</a:t>
            </a:r>
            <a:r>
              <a:rPr lang="zh-CN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>
                <a:solidFill>
                  <a:srgbClr val="243F60"/>
                </a:solidFill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slot</a:t>
            </a:r>
            <a:endParaRPr lang="zh-CN" altLang="zh-CN" sz="1800" b="1">
              <a:solidFill>
                <a:srgbClr val="243F60"/>
              </a:solidFill>
              <a:effectLst/>
              <a:latin typeface="Cambria" panose="020405030504060302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FC0CA0C-E91A-4D76-9F8D-A4F46C427D7E}"/>
              </a:ext>
            </a:extLst>
          </p:cNvPr>
          <p:cNvSpPr txBox="1"/>
          <p:nvPr/>
        </p:nvSpPr>
        <p:spPr>
          <a:xfrm>
            <a:off x="6604233" y="13018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请求路由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49689F-764A-4351-9ABC-05620088E797}"/>
              </a:ext>
            </a:extLst>
          </p:cNvPr>
          <p:cNvSpPr txBox="1"/>
          <p:nvPr/>
        </p:nvSpPr>
        <p:spPr>
          <a:xfrm>
            <a:off x="6908334" y="1753586"/>
            <a:ext cx="3351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请求重定向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B9D96C-BC75-448D-BDEB-D9357B798F0F}"/>
              </a:ext>
            </a:extLst>
          </p:cNvPr>
          <p:cNvSpPr txBox="1"/>
          <p:nvPr/>
        </p:nvSpPr>
        <p:spPr>
          <a:xfrm>
            <a:off x="6908334" y="2206851"/>
            <a:ext cx="179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call</a:t>
            </a: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BA3685D-DF45-4CED-B784-5DF426F0E8D1}"/>
              </a:ext>
            </a:extLst>
          </p:cNvPr>
          <p:cNvSpPr txBox="1"/>
          <p:nvPr/>
        </p:nvSpPr>
        <p:spPr>
          <a:xfrm>
            <a:off x="6237214" y="3109117"/>
            <a:ext cx="3141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08305">
              <a:spcBef>
                <a:spcPts val="1000"/>
              </a:spcBef>
            </a:pP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关闭重启集群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B66B1AA-3505-4709-ACA0-EE3CBC892EC8}"/>
              </a:ext>
            </a:extLst>
          </p:cNvPr>
          <p:cNvSpPr txBox="1"/>
          <p:nvPr/>
        </p:nvSpPr>
        <p:spPr>
          <a:xfrm>
            <a:off x="6688122" y="3919959"/>
            <a:ext cx="2598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Smart</a:t>
            </a:r>
            <a:r>
              <a:rPr lang="zh-CN" altLang="zh-CN" sz="1800" b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243768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8F9A42C-333D-4A3E-BD89-48CC9318EA75}"/>
              </a:ext>
            </a:extLst>
          </p:cNvPr>
          <p:cNvSpPr txBox="1"/>
          <p:nvPr/>
        </p:nvSpPr>
        <p:spPr>
          <a:xfrm>
            <a:off x="1985481" y="1190625"/>
            <a:ext cx="8892540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节点之间采用Gossip协议进行通信，Gossip协议就是指节点彼此之间不断通信交换信息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F5436CE-5A94-4416-BC5D-6033273C5566}"/>
              </a:ext>
            </a:extLst>
          </p:cNvPr>
          <p:cNvSpPr/>
          <p:nvPr/>
        </p:nvSpPr>
        <p:spPr>
          <a:xfrm>
            <a:off x="4009226" y="197802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redis6379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209D28-88A0-40FA-A4DD-DB77E57CDA26}"/>
              </a:ext>
            </a:extLst>
          </p:cNvPr>
          <p:cNvSpPr/>
          <p:nvPr/>
        </p:nvSpPr>
        <p:spPr>
          <a:xfrm>
            <a:off x="7335356" y="197802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redis6380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5957508-846D-4BCA-90E7-48D642D2052A}"/>
              </a:ext>
            </a:extLst>
          </p:cNvPr>
          <p:cNvSpPr/>
          <p:nvPr/>
        </p:nvSpPr>
        <p:spPr>
          <a:xfrm>
            <a:off x="5646256" y="372427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redis6381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E4B4439-A52A-4676-ACB5-09C82A4D1E73}"/>
              </a:ext>
            </a:extLst>
          </p:cNvPr>
          <p:cNvCxnSpPr>
            <a:stCxn id="9" idx="7"/>
            <a:endCxn id="10" idx="1"/>
          </p:cNvCxnSpPr>
          <p:nvPr/>
        </p:nvCxnSpPr>
        <p:spPr>
          <a:xfrm>
            <a:off x="5450676" y="2209800"/>
            <a:ext cx="2132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8162C20-4FB2-49AE-A43E-A9C1E122249F}"/>
              </a:ext>
            </a:extLst>
          </p:cNvPr>
          <p:cNvCxnSpPr/>
          <p:nvPr/>
        </p:nvCxnSpPr>
        <p:spPr>
          <a:xfrm flipH="1" flipV="1">
            <a:off x="5743411" y="2642870"/>
            <a:ext cx="15792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50D124-ED14-4B4E-B0E2-FBA448765409}"/>
              </a:ext>
            </a:extLst>
          </p:cNvPr>
          <p:cNvCxnSpPr/>
          <p:nvPr/>
        </p:nvCxnSpPr>
        <p:spPr>
          <a:xfrm>
            <a:off x="5032211" y="3579495"/>
            <a:ext cx="567690" cy="791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510261-93D0-49BE-BF63-D2E361E0897D}"/>
              </a:ext>
            </a:extLst>
          </p:cNvPr>
          <p:cNvCxnSpPr/>
          <p:nvPr/>
        </p:nvCxnSpPr>
        <p:spPr>
          <a:xfrm flipH="1" flipV="1">
            <a:off x="5599901" y="3290570"/>
            <a:ext cx="360045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0FA2ED7-4E0E-4E3B-AB97-AC6FF89E1FEE}"/>
              </a:ext>
            </a:extLst>
          </p:cNvPr>
          <p:cNvCxnSpPr/>
          <p:nvPr/>
        </p:nvCxnSpPr>
        <p:spPr>
          <a:xfrm flipV="1">
            <a:off x="6914351" y="3218815"/>
            <a:ext cx="485775" cy="49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B26BAAA-CBB3-4B04-8828-91AD1CB9DA88}"/>
              </a:ext>
            </a:extLst>
          </p:cNvPr>
          <p:cNvCxnSpPr>
            <a:stCxn id="10" idx="4"/>
          </p:cNvCxnSpPr>
          <p:nvPr/>
        </p:nvCxnSpPr>
        <p:spPr>
          <a:xfrm flipH="1">
            <a:off x="7400126" y="3562350"/>
            <a:ext cx="779780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9D0C364-B5D9-406C-95E1-40402DBA29DC}"/>
              </a:ext>
            </a:extLst>
          </p:cNvPr>
          <p:cNvSpPr txBox="1"/>
          <p:nvPr/>
        </p:nvSpPr>
        <p:spPr>
          <a:xfrm>
            <a:off x="2377276" y="5565140"/>
            <a:ext cx="80937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当主从角色变化或新增节点，彼此通过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ping/pong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进行通信知道全部节点的最新状态并达到集群同步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1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主从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57851F-92FB-4651-96F1-B9C5E8E9F7A7}"/>
              </a:ext>
            </a:extLst>
          </p:cNvPr>
          <p:cNvGrpSpPr/>
          <p:nvPr/>
        </p:nvGrpSpPr>
        <p:grpSpPr>
          <a:xfrm>
            <a:off x="854741" y="4321662"/>
            <a:ext cx="5757923" cy="1986990"/>
            <a:chOff x="1261" y="1664"/>
            <a:chExt cx="13072" cy="5600"/>
          </a:xfrm>
        </p:grpSpPr>
        <p:sp>
          <p:nvSpPr>
            <p:cNvPr id="9" name="圆角矩形 11">
              <a:extLst>
                <a:ext uri="{FF2B5EF4-FFF2-40B4-BE49-F238E27FC236}">
                  <a16:creationId xmlns:a16="http://schemas.microsoft.com/office/drawing/2014/main" id="{1B91515C-5ED4-4F1C-8657-5D5898C7C4DB}"/>
                </a:ext>
              </a:extLst>
            </p:cNvPr>
            <p:cNvSpPr/>
            <p:nvPr/>
          </p:nvSpPr>
          <p:spPr>
            <a:xfrm>
              <a:off x="5665" y="1664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主节点</a:t>
              </a:r>
            </a:p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redisA</a:t>
              </a:r>
            </a:p>
          </p:txBody>
        </p:sp>
        <p:sp>
          <p:nvSpPr>
            <p:cNvPr id="10" name="圆角矩形 12">
              <a:extLst>
                <a:ext uri="{FF2B5EF4-FFF2-40B4-BE49-F238E27FC236}">
                  <a16:creationId xmlns:a16="http://schemas.microsoft.com/office/drawing/2014/main" id="{0B9B5590-BCB2-4049-81EA-E43693E3B8A5}"/>
                </a:ext>
              </a:extLst>
            </p:cNvPr>
            <p:cNvSpPr/>
            <p:nvPr/>
          </p:nvSpPr>
          <p:spPr>
            <a:xfrm>
              <a:off x="5294" y="5824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redisC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F604DEC-022A-49A0-8BD6-DB65F2D2E233}"/>
                </a:ext>
              </a:extLst>
            </p:cNvPr>
            <p:cNvCxnSpPr/>
            <p:nvPr/>
          </p:nvCxnSpPr>
          <p:spPr>
            <a:xfrm>
              <a:off x="7087" y="2793"/>
              <a:ext cx="0" cy="2947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D8E8FD0-5ED5-4299-9385-3435EC3242F2}"/>
                </a:ext>
              </a:extLst>
            </p:cNvPr>
            <p:cNvCxnSpPr/>
            <p:nvPr/>
          </p:nvCxnSpPr>
          <p:spPr>
            <a:xfrm flipV="1">
              <a:off x="8736" y="2338"/>
              <a:ext cx="2547" cy="3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2">
              <a:extLst>
                <a:ext uri="{FF2B5EF4-FFF2-40B4-BE49-F238E27FC236}">
                  <a16:creationId xmlns:a16="http://schemas.microsoft.com/office/drawing/2014/main" id="{29973603-AAF6-4260-B649-0807AE41185D}"/>
                </a:ext>
              </a:extLst>
            </p:cNvPr>
            <p:cNvSpPr/>
            <p:nvPr/>
          </p:nvSpPr>
          <p:spPr>
            <a:xfrm>
              <a:off x="1261" y="5824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redisB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6855E4E-FE3C-471D-A47C-A7F4628D945C}"/>
                </a:ext>
              </a:extLst>
            </p:cNvPr>
            <p:cNvCxnSpPr>
              <a:endCxn id="13" idx="0"/>
            </p:cNvCxnSpPr>
            <p:nvPr/>
          </p:nvCxnSpPr>
          <p:spPr>
            <a:xfrm flipH="1">
              <a:off x="2797" y="3132"/>
              <a:ext cx="4176" cy="269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30">
              <a:extLst>
                <a:ext uri="{FF2B5EF4-FFF2-40B4-BE49-F238E27FC236}">
                  <a16:creationId xmlns:a16="http://schemas.microsoft.com/office/drawing/2014/main" id="{4482BFA2-EAE2-42FC-AE24-7A7B3AF06AF5}"/>
                </a:ext>
              </a:extLst>
            </p:cNvPr>
            <p:cNvSpPr/>
            <p:nvPr/>
          </p:nvSpPr>
          <p:spPr>
            <a:xfrm>
              <a:off x="9885" y="5824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redisD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2479FAE-F608-4951-9AC3-1F8FA1F8BA2D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>
              <a:off x="7201" y="3104"/>
              <a:ext cx="4220" cy="272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32">
              <a:extLst>
                <a:ext uri="{FF2B5EF4-FFF2-40B4-BE49-F238E27FC236}">
                  <a16:creationId xmlns:a16="http://schemas.microsoft.com/office/drawing/2014/main" id="{8ED6257E-BB9C-42A1-A2BD-3CC2C6E2583C}"/>
                </a:ext>
              </a:extLst>
            </p:cNvPr>
            <p:cNvSpPr/>
            <p:nvPr/>
          </p:nvSpPr>
          <p:spPr>
            <a:xfrm>
              <a:off x="11263" y="1868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redisE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54A4BF6-01F8-4F7D-8916-D3034CA5979F}"/>
              </a:ext>
            </a:extLst>
          </p:cNvPr>
          <p:cNvSpPr txBox="1"/>
          <p:nvPr/>
        </p:nvSpPr>
        <p:spPr>
          <a:xfrm>
            <a:off x="704809" y="3061725"/>
            <a:ext cx="7774305" cy="8259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</a:pP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一主多从：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针对“读”较多的场景，“读”由多个从节点来分担，但节点越多，主节点同步到多节点的次数也越多，影响带宽，也加重主节点的稳定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2C0B7BA-1740-4737-B38D-445C05CB5B94}"/>
              </a:ext>
            </a:extLst>
          </p:cNvPr>
          <p:cNvGrpSpPr/>
          <p:nvPr/>
        </p:nvGrpSpPr>
        <p:grpSpPr>
          <a:xfrm>
            <a:off x="1754333" y="2133439"/>
            <a:ext cx="2899067" cy="546597"/>
            <a:chOff x="4535" y="4489"/>
            <a:chExt cx="7827" cy="1440"/>
          </a:xfrm>
        </p:grpSpPr>
        <p:sp>
          <p:nvSpPr>
            <p:cNvPr id="26" name="圆角矩形 11">
              <a:extLst>
                <a:ext uri="{FF2B5EF4-FFF2-40B4-BE49-F238E27FC236}">
                  <a16:creationId xmlns:a16="http://schemas.microsoft.com/office/drawing/2014/main" id="{6AA0FC7C-7ADE-4CDA-B97F-8FF1347BA261}"/>
                </a:ext>
              </a:extLst>
            </p:cNvPr>
            <p:cNvSpPr/>
            <p:nvPr/>
          </p:nvSpPr>
          <p:spPr>
            <a:xfrm>
              <a:off x="4535" y="4489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redisA</a:t>
              </a:r>
            </a:p>
          </p:txBody>
        </p:sp>
        <p:sp>
          <p:nvSpPr>
            <p:cNvPr id="27" name="圆角矩形 12">
              <a:extLst>
                <a:ext uri="{FF2B5EF4-FFF2-40B4-BE49-F238E27FC236}">
                  <a16:creationId xmlns:a16="http://schemas.microsoft.com/office/drawing/2014/main" id="{F75B1ED6-9FB4-4399-858C-1B6977D3EB03}"/>
                </a:ext>
              </a:extLst>
            </p:cNvPr>
            <p:cNvSpPr/>
            <p:nvPr/>
          </p:nvSpPr>
          <p:spPr>
            <a:xfrm>
              <a:off x="9291" y="4489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redisB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B3F3511-CD57-4A27-B096-70340C0A1094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7606" y="5209"/>
              <a:ext cx="1685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BF21919-410C-4548-BA61-FF7B7995E3B1}"/>
              </a:ext>
            </a:extLst>
          </p:cNvPr>
          <p:cNvSpPr txBox="1"/>
          <p:nvPr/>
        </p:nvSpPr>
        <p:spPr>
          <a:xfrm>
            <a:off x="652739" y="1034594"/>
            <a:ext cx="7826375" cy="9228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一主一从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：用于主节点故障转移从节点，当主节点的“写”命令并发高且需要持久化，可以只在从节点开启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AOF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（主节点不需要）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7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6D4150A-7F13-4833-AE4E-624D555B75C1}"/>
              </a:ext>
            </a:extLst>
          </p:cNvPr>
          <p:cNvSpPr txBox="1"/>
          <p:nvPr/>
        </p:nvSpPr>
        <p:spPr>
          <a:xfrm>
            <a:off x="554877" y="1179329"/>
            <a:ext cx="304121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集群节点通信－Gossip协议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D28BF2-040E-4064-8D41-35512136F459}"/>
              </a:ext>
            </a:extLst>
          </p:cNvPr>
          <p:cNvSpPr txBox="1"/>
          <p:nvPr/>
        </p:nvSpPr>
        <p:spPr>
          <a:xfrm>
            <a:off x="554877" y="1609464"/>
            <a:ext cx="10988374" cy="3066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</a:pPr>
            <a:r>
              <a:rPr b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Gossip协议的主要职责就是信息交换，信息交换的载体就是节点之间彼此发送的Gossip消息，常用的Gossip消息有ping消息、pong消息、meet消息、fail消息</a:t>
            </a: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  <a:sym typeface="+mn-ea"/>
              </a:rPr>
              <a:t>meet消息</a:t>
            </a:r>
            <a:r>
              <a:rPr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  <a:sym typeface="+mn-ea"/>
              </a:rPr>
              <a:t>：用于通知新节点加入，消息发送者通知接收者加入到当前集群，meet消息通信完后，接收节点会加入到集群中，并进行周期性ping pong交换</a:t>
            </a:r>
            <a:endParaRPr b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  <a:sym typeface="+mn-ea"/>
              </a:rPr>
              <a:t>ping消息</a:t>
            </a:r>
            <a:r>
              <a:rPr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  <a:sym typeface="+mn-ea"/>
              </a:rPr>
              <a:t>：集群内交换最频繁的消息，集群内每个节点每秒向其它节点发ping消息，用于检测节点是在在线和状态信息，ping消息发送封装自身节点和其他节点的状态数据；</a:t>
            </a:r>
            <a:endParaRPr b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  <a:sym typeface="+mn-ea"/>
              </a:rPr>
              <a:t>pong消息</a:t>
            </a:r>
            <a:r>
              <a:rPr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  <a:sym typeface="+mn-ea"/>
              </a:rPr>
              <a:t>，当接收到ping meet消息时，作为响应消息返回给发送方，用来确认正常通信，pong消息也封闭了自身状态数据；</a:t>
            </a:r>
            <a:endParaRPr b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  <a:sym typeface="+mn-ea"/>
              </a:rPr>
              <a:t>fail消息</a:t>
            </a:r>
            <a:r>
              <a:rPr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  <a:sym typeface="+mn-ea"/>
              </a:rPr>
              <a:t>：当节点判定集群内的另一节点下线时，会向集群内广播一个fail消息</a:t>
            </a:r>
            <a:endParaRPr b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703B35B-201B-42C6-BDD3-DC3BDAEA50FB}"/>
              </a:ext>
            </a:extLst>
          </p:cNvPr>
          <p:cNvSpPr/>
          <p:nvPr/>
        </p:nvSpPr>
        <p:spPr>
          <a:xfrm>
            <a:off x="2541502" y="4802910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A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516FF2-2F29-4AC5-9384-B1F91DF39577}"/>
              </a:ext>
            </a:extLst>
          </p:cNvPr>
          <p:cNvSpPr/>
          <p:nvPr/>
        </p:nvSpPr>
        <p:spPr>
          <a:xfrm>
            <a:off x="8850227" y="498642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B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26E7B34-A0DB-448A-8CC8-3BA82F202286}"/>
              </a:ext>
            </a:extLst>
          </p:cNvPr>
          <p:cNvCxnSpPr>
            <a:stCxn id="10" idx="7"/>
          </p:cNvCxnSpPr>
          <p:nvPr/>
        </p:nvCxnSpPr>
        <p:spPr>
          <a:xfrm flipV="1">
            <a:off x="3982952" y="4999125"/>
            <a:ext cx="5135245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6CB712-1EF5-4E9D-A2D0-5A0922B88E47}"/>
              </a:ext>
            </a:extLst>
          </p:cNvPr>
          <p:cNvCxnSpPr/>
          <p:nvPr/>
        </p:nvCxnSpPr>
        <p:spPr>
          <a:xfrm flipH="1">
            <a:off x="4092172" y="6091325"/>
            <a:ext cx="481012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2AB98F6-00D3-4FBA-95A4-6BF1B7F09680}"/>
              </a:ext>
            </a:extLst>
          </p:cNvPr>
          <p:cNvSpPr txBox="1"/>
          <p:nvPr/>
        </p:nvSpPr>
        <p:spPr>
          <a:xfrm>
            <a:off x="4973552" y="4995315"/>
            <a:ext cx="3416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发送</a:t>
            </a:r>
            <a:r>
              <a:rPr lang="en-US" altLang="zh-CN"/>
              <a:t>meet</a:t>
            </a:r>
            <a:r>
              <a:rPr lang="zh-CN" altLang="en-US"/>
              <a:t>、</a:t>
            </a:r>
            <a:r>
              <a:rPr lang="en-US" altLang="zh-CN"/>
              <a:t>ping</a:t>
            </a:r>
            <a:r>
              <a:rPr lang="zh-CN" altLang="en-US"/>
              <a:t>、</a:t>
            </a:r>
            <a:r>
              <a:rPr lang="en-US" altLang="zh-CN"/>
              <a:t>pong</a:t>
            </a:r>
            <a:r>
              <a:rPr lang="zh-CN" altLang="en-US"/>
              <a:t>、</a:t>
            </a:r>
            <a:r>
              <a:rPr lang="en-US" altLang="zh-CN"/>
              <a:t>fail</a:t>
            </a:r>
            <a:r>
              <a:rPr lang="zh-CN" altLang="en-US"/>
              <a:t>消息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1BA9A5-B0FD-44B8-88A9-C659EB8BE94E}"/>
              </a:ext>
            </a:extLst>
          </p:cNvPr>
          <p:cNvSpPr txBox="1"/>
          <p:nvPr/>
        </p:nvSpPr>
        <p:spPr>
          <a:xfrm>
            <a:off x="4973552" y="5723025"/>
            <a:ext cx="1565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回复</a:t>
            </a:r>
            <a:r>
              <a:rPr lang="en-US" altLang="zh-CN"/>
              <a:t>pong</a:t>
            </a:r>
            <a:r>
              <a:rPr lang="zh-CN" altLang="en-US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144063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4E16685-A60B-435B-A731-D683A08FEF7B}"/>
              </a:ext>
            </a:extLst>
          </p:cNvPr>
          <p:cNvSpPr txBox="1"/>
          <p:nvPr/>
        </p:nvSpPr>
        <p:spPr>
          <a:xfrm>
            <a:off x="504916" y="1193587"/>
            <a:ext cx="416562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集群－故障转移主观下线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389908-75F4-4BBD-AA17-DF772250832A}"/>
              </a:ext>
            </a:extLst>
          </p:cNvPr>
          <p:cNvSpPr/>
          <p:nvPr/>
        </p:nvSpPr>
        <p:spPr>
          <a:xfrm>
            <a:off x="8516739" y="1434374"/>
            <a:ext cx="2602230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定时任务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513780-01EA-434E-AE3E-0083CE931171}"/>
              </a:ext>
            </a:extLst>
          </p:cNvPr>
          <p:cNvSpPr/>
          <p:nvPr/>
        </p:nvSpPr>
        <p:spPr>
          <a:xfrm>
            <a:off x="5762109" y="1362619"/>
            <a:ext cx="1206500" cy="1085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A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19A90ED-B504-4B85-B6CC-AAFBFC172B4F}"/>
              </a:ext>
            </a:extLst>
          </p:cNvPr>
          <p:cNvSpPr/>
          <p:nvPr/>
        </p:nvSpPr>
        <p:spPr>
          <a:xfrm>
            <a:off x="4727059" y="3262539"/>
            <a:ext cx="327723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是否成功？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A59656-4ACB-4B8C-B5F3-F942D0C4BAB6}"/>
              </a:ext>
            </a:extLst>
          </p:cNvPr>
          <p:cNvSpPr/>
          <p:nvPr/>
        </p:nvSpPr>
        <p:spPr>
          <a:xfrm>
            <a:off x="4498459" y="4916079"/>
            <a:ext cx="1152525" cy="101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B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FD7E7CC-772D-48D4-8E9F-6B1BD4CE3486}"/>
              </a:ext>
            </a:extLst>
          </p:cNvPr>
          <p:cNvCxnSpPr/>
          <p:nvPr/>
        </p:nvCxnSpPr>
        <p:spPr>
          <a:xfrm>
            <a:off x="6792079" y="1891574"/>
            <a:ext cx="17278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11BE2F-3E23-4834-81BD-6C2E58136C8E}"/>
              </a:ext>
            </a:extLst>
          </p:cNvPr>
          <p:cNvCxnSpPr/>
          <p:nvPr/>
        </p:nvCxnSpPr>
        <p:spPr>
          <a:xfrm>
            <a:off x="6365359" y="2448469"/>
            <a:ext cx="635" cy="8140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4AA6BD-D2F0-4FF5-B27B-62D083436C4B}"/>
              </a:ext>
            </a:extLst>
          </p:cNvPr>
          <p:cNvCxnSpPr/>
          <p:nvPr/>
        </p:nvCxnSpPr>
        <p:spPr>
          <a:xfrm>
            <a:off x="10985619" y="3674654"/>
            <a:ext cx="635" cy="3073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70E02EE-A295-42FD-A445-978FB42F569D}"/>
              </a:ext>
            </a:extLst>
          </p:cNvPr>
          <p:cNvCxnSpPr/>
          <p:nvPr/>
        </p:nvCxnSpPr>
        <p:spPr>
          <a:xfrm flipH="1">
            <a:off x="5134729" y="4176939"/>
            <a:ext cx="1231265" cy="7391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D3AA56-346E-4B19-9FC9-0AADF5747B0C}"/>
              </a:ext>
            </a:extLst>
          </p:cNvPr>
          <p:cNvCxnSpPr/>
          <p:nvPr/>
        </p:nvCxnSpPr>
        <p:spPr>
          <a:xfrm>
            <a:off x="6365359" y="4169319"/>
            <a:ext cx="1217930" cy="7467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1B80A48-B8A4-4643-A62F-B769E93BC4EB}"/>
              </a:ext>
            </a:extLst>
          </p:cNvPr>
          <p:cNvCxnSpPr>
            <a:stCxn id="12" idx="2"/>
            <a:endCxn id="30" idx="2"/>
          </p:cNvCxnSpPr>
          <p:nvPr/>
        </p:nvCxnSpPr>
        <p:spPr>
          <a:xfrm flipH="1" flipV="1">
            <a:off x="3507224" y="4673509"/>
            <a:ext cx="991235" cy="748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B784FC5-E7FC-4CBA-924B-778BE4369150}"/>
              </a:ext>
            </a:extLst>
          </p:cNvPr>
          <p:cNvSpPr txBox="1"/>
          <p:nvPr/>
        </p:nvSpPr>
        <p:spPr>
          <a:xfrm>
            <a:off x="5236329" y="4176939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7C6A5F-0B87-4D76-BC71-AF9E88631D87}"/>
              </a:ext>
            </a:extLst>
          </p:cNvPr>
          <p:cNvSpPr txBox="1"/>
          <p:nvPr/>
        </p:nvSpPr>
        <p:spPr>
          <a:xfrm>
            <a:off x="6968609" y="4280444"/>
            <a:ext cx="42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B0AE33-A992-4CFC-8C24-6EA7DD50D83D}"/>
              </a:ext>
            </a:extLst>
          </p:cNvPr>
          <p:cNvSpPr txBox="1"/>
          <p:nvPr/>
        </p:nvSpPr>
        <p:spPr>
          <a:xfrm>
            <a:off x="5738614" y="6283869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主观下线流程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5A7AA90-9F2F-4FE7-B27A-2B86E2950C0E}"/>
              </a:ext>
            </a:extLst>
          </p:cNvPr>
          <p:cNvSpPr/>
          <p:nvPr/>
        </p:nvSpPr>
        <p:spPr>
          <a:xfrm>
            <a:off x="8463399" y="3190784"/>
            <a:ext cx="2655570" cy="9144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，与节点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最后通信时间超时，标记为</a:t>
            </a:r>
            <a:r>
              <a:rPr lang="en-US" altLang="zh-CN">
                <a:solidFill>
                  <a:schemeClr val="tx1"/>
                </a:solidFill>
              </a:rPr>
              <a:t>pfail</a:t>
            </a:r>
            <a:r>
              <a:rPr lang="zh-CN" altLang="en-US">
                <a:solidFill>
                  <a:schemeClr val="tx1"/>
                </a:solidFill>
              </a:rPr>
              <a:t>状态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071725F-2924-4D8E-B7F4-5651D5DC32BF}"/>
              </a:ext>
            </a:extLst>
          </p:cNvPr>
          <p:cNvSpPr/>
          <p:nvPr/>
        </p:nvSpPr>
        <p:spPr>
          <a:xfrm>
            <a:off x="2491224" y="2685324"/>
            <a:ext cx="2655570" cy="57277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1.2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更新节点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最后通信时间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25E41B-EEC4-4FDE-B452-3E31A1AA4058}"/>
              </a:ext>
            </a:extLst>
          </p:cNvPr>
          <p:cNvSpPr/>
          <p:nvPr/>
        </p:nvSpPr>
        <p:spPr>
          <a:xfrm>
            <a:off x="2528054" y="4280444"/>
            <a:ext cx="1958340" cy="39306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1.1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回复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ping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消息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BCD76F-24D9-4EFD-8C57-8A355CCB5841}"/>
              </a:ext>
            </a:extLst>
          </p:cNvPr>
          <p:cNvCxnSpPr/>
          <p:nvPr/>
        </p:nvCxnSpPr>
        <p:spPr>
          <a:xfrm>
            <a:off x="9858494" y="2376714"/>
            <a:ext cx="635" cy="8140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93BC9137-09EE-4354-9322-5C1BDCDD59FF}"/>
              </a:ext>
            </a:extLst>
          </p:cNvPr>
          <p:cNvSpPr/>
          <p:nvPr/>
        </p:nvSpPr>
        <p:spPr>
          <a:xfrm>
            <a:off x="7583289" y="4916079"/>
            <a:ext cx="2655570" cy="9144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，通信异常断开连接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0FE2BA7-FAB4-4F7B-BA3C-07AA5962222A}"/>
              </a:ext>
            </a:extLst>
          </p:cNvPr>
          <p:cNvCxnSpPr/>
          <p:nvPr/>
        </p:nvCxnSpPr>
        <p:spPr>
          <a:xfrm flipV="1">
            <a:off x="3578979" y="2251619"/>
            <a:ext cx="2275205" cy="20288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0330FC7-D9A7-4533-9F34-C509610B0985}"/>
              </a:ext>
            </a:extLst>
          </p:cNvPr>
          <p:cNvSpPr txBox="1"/>
          <p:nvPr/>
        </p:nvSpPr>
        <p:spPr>
          <a:xfrm>
            <a:off x="5854184" y="2599599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发送</a:t>
            </a:r>
            <a:r>
              <a:rPr lang="en-US" altLang="zh-CN"/>
              <a:t>ping</a:t>
            </a:r>
            <a:r>
              <a:rPr lang="zh-CN" altLang="en-US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25059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EC4B07C-3211-4823-AAF1-E7DBA8115959}"/>
              </a:ext>
            </a:extLst>
          </p:cNvPr>
          <p:cNvSpPr txBox="1"/>
          <p:nvPr/>
        </p:nvSpPr>
        <p:spPr>
          <a:xfrm>
            <a:off x="469062" y="1088224"/>
            <a:ext cx="416562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集群－故障转移客观下线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45DBA5-0042-4CC5-9C26-935CB8DA9CCF}"/>
              </a:ext>
            </a:extLst>
          </p:cNvPr>
          <p:cNvSpPr/>
          <p:nvPr/>
        </p:nvSpPr>
        <p:spPr>
          <a:xfrm>
            <a:off x="2761440" y="2247174"/>
            <a:ext cx="345948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接收</a:t>
            </a:r>
            <a:r>
              <a:rPr lang="en-US" altLang="zh-CN">
                <a:solidFill>
                  <a:schemeClr val="tx1"/>
                </a:solidFill>
              </a:rPr>
              <a:t>ping</a:t>
            </a:r>
            <a:r>
              <a:rPr lang="zh-CN" altLang="en-US">
                <a:solidFill>
                  <a:schemeClr val="tx1"/>
                </a:solidFill>
              </a:rPr>
              <a:t>消息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D46E2E-D25F-4739-9B76-6CE6CE3A75DE}"/>
              </a:ext>
            </a:extLst>
          </p:cNvPr>
          <p:cNvCxnSpPr/>
          <p:nvPr/>
        </p:nvCxnSpPr>
        <p:spPr>
          <a:xfrm flipH="1">
            <a:off x="3844750" y="2777399"/>
            <a:ext cx="635" cy="378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394FCC8-4BAF-48DD-B1B5-EB5CECD0231E}"/>
              </a:ext>
            </a:extLst>
          </p:cNvPr>
          <p:cNvSpPr/>
          <p:nvPr/>
        </p:nvSpPr>
        <p:spPr>
          <a:xfrm>
            <a:off x="2760805" y="3155859"/>
            <a:ext cx="3459480" cy="108394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消息解析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包含其它</a:t>
            </a:r>
            <a:r>
              <a:rPr lang="en-US" altLang="zh-CN" sz="1600">
                <a:solidFill>
                  <a:schemeClr val="tx1"/>
                </a:solidFill>
              </a:rPr>
              <a:t>pfail</a:t>
            </a:r>
            <a:r>
              <a:rPr lang="zh-CN" altLang="en-US" sz="1600">
                <a:solidFill>
                  <a:schemeClr val="tx1"/>
                </a:solidFill>
              </a:rPr>
              <a:t>节点、主节点发送消息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8AC96D-0B67-4000-B01D-346B9EDF0668}"/>
              </a:ext>
            </a:extLst>
          </p:cNvPr>
          <p:cNvSpPr/>
          <p:nvPr/>
        </p:nvSpPr>
        <p:spPr>
          <a:xfrm>
            <a:off x="2904315" y="4651284"/>
            <a:ext cx="173037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维护故障链表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9528AA-09D1-4E63-8D18-3384F1730F5F}"/>
              </a:ext>
            </a:extLst>
          </p:cNvPr>
          <p:cNvSpPr/>
          <p:nvPr/>
        </p:nvSpPr>
        <p:spPr>
          <a:xfrm>
            <a:off x="5048710" y="4672239"/>
            <a:ext cx="177101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尝试客观下线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65B283-999D-41B5-AFA9-9214DACEB059}"/>
              </a:ext>
            </a:extLst>
          </p:cNvPr>
          <p:cNvCxnSpPr/>
          <p:nvPr/>
        </p:nvCxnSpPr>
        <p:spPr>
          <a:xfrm>
            <a:off x="3828875" y="4267744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3623C4A-F9FF-4139-8CF4-6B8D4CFAEE33}"/>
              </a:ext>
            </a:extLst>
          </p:cNvPr>
          <p:cNvCxnSpPr/>
          <p:nvPr/>
        </p:nvCxnSpPr>
        <p:spPr>
          <a:xfrm>
            <a:off x="4688665" y="4957989"/>
            <a:ext cx="360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50C3A8-C8C4-4702-B9AA-6AB40AD892AA}"/>
              </a:ext>
            </a:extLst>
          </p:cNvPr>
          <p:cNvSpPr txBox="1"/>
          <p:nvPr/>
        </p:nvSpPr>
        <p:spPr>
          <a:xfrm>
            <a:off x="590692" y="1484922"/>
            <a:ext cx="10122049" cy="6582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节点真正的下线，集群内多个节点都认为该节点不可用，达成共识，将它下线，如果下线的节点为主节点，还要对它进行故障转移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A6F6E6-6D6C-471B-8C6F-A24A108F6F02}"/>
              </a:ext>
            </a:extLst>
          </p:cNvPr>
          <p:cNvCxnSpPr/>
          <p:nvPr/>
        </p:nvCxnSpPr>
        <p:spPr>
          <a:xfrm>
            <a:off x="6819725" y="4957989"/>
            <a:ext cx="360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174206E-4F49-497F-BA53-8EA79B807B4C}"/>
              </a:ext>
            </a:extLst>
          </p:cNvPr>
          <p:cNvSpPr/>
          <p:nvPr/>
        </p:nvSpPr>
        <p:spPr>
          <a:xfrm>
            <a:off x="7179770" y="4651284"/>
            <a:ext cx="146812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计算有效的下线报告数量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063683-62C3-4A9D-A3A5-919DEACFD7F7}"/>
              </a:ext>
            </a:extLst>
          </p:cNvPr>
          <p:cNvCxnSpPr/>
          <p:nvPr/>
        </p:nvCxnSpPr>
        <p:spPr>
          <a:xfrm>
            <a:off x="8668210" y="4916079"/>
            <a:ext cx="360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>
            <a:extLst>
              <a:ext uri="{FF2B5EF4-FFF2-40B4-BE49-F238E27FC236}">
                <a16:creationId xmlns:a16="http://schemas.microsoft.com/office/drawing/2014/main" id="{B64E80AC-E7AE-4F78-9251-8C724D7AB642}"/>
              </a:ext>
            </a:extLst>
          </p:cNvPr>
          <p:cNvSpPr/>
          <p:nvPr/>
        </p:nvSpPr>
        <p:spPr>
          <a:xfrm>
            <a:off x="9028255" y="4454434"/>
            <a:ext cx="188785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是否大于槽节点总数一半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CB7E59B-E003-4FE3-9671-6E8586207E82}"/>
              </a:ext>
            </a:extLst>
          </p:cNvPr>
          <p:cNvCxnSpPr/>
          <p:nvPr/>
        </p:nvCxnSpPr>
        <p:spPr>
          <a:xfrm>
            <a:off x="9969960" y="5368834"/>
            <a:ext cx="407670" cy="4527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3F974FA-5BE1-4403-BB10-9FC5FF8D6D71}"/>
              </a:ext>
            </a:extLst>
          </p:cNvPr>
          <p:cNvSpPr/>
          <p:nvPr/>
        </p:nvSpPr>
        <p:spPr>
          <a:xfrm>
            <a:off x="10305240" y="5821589"/>
            <a:ext cx="73215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退出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320C3F-D046-4AC8-8EF6-765DA27FB728}"/>
              </a:ext>
            </a:extLst>
          </p:cNvPr>
          <p:cNvSpPr txBox="1"/>
          <p:nvPr/>
        </p:nvSpPr>
        <p:spPr>
          <a:xfrm>
            <a:off x="10134425" y="5368834"/>
            <a:ext cx="42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4AB6181-F289-496F-AE34-8108A26248E4}"/>
              </a:ext>
            </a:extLst>
          </p:cNvPr>
          <p:cNvCxnSpPr/>
          <p:nvPr/>
        </p:nvCxnSpPr>
        <p:spPr>
          <a:xfrm flipH="1">
            <a:off x="9602295" y="5424079"/>
            <a:ext cx="367665" cy="3975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9E6B6F5-A944-4693-87FC-59F23D181F8B}"/>
              </a:ext>
            </a:extLst>
          </p:cNvPr>
          <p:cNvSpPr txBox="1"/>
          <p:nvPr/>
        </p:nvSpPr>
        <p:spPr>
          <a:xfrm>
            <a:off x="9347025" y="5345974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yes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E02563A-232A-4403-B0A3-E9AF242A4247}"/>
              </a:ext>
            </a:extLst>
          </p:cNvPr>
          <p:cNvSpPr/>
          <p:nvPr/>
        </p:nvSpPr>
        <p:spPr>
          <a:xfrm>
            <a:off x="8114490" y="5821589"/>
            <a:ext cx="164592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更新为客观下线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D8CC465-E4A2-4A70-87CA-9681D99264D2}"/>
              </a:ext>
            </a:extLst>
          </p:cNvPr>
          <p:cNvCxnSpPr>
            <a:stCxn id="32" idx="1"/>
          </p:cNvCxnSpPr>
          <p:nvPr/>
        </p:nvCxnSpPr>
        <p:spPr>
          <a:xfrm flipH="1">
            <a:off x="7137225" y="6087019"/>
            <a:ext cx="977265" cy="228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DF613AC-06A9-4CBC-AA4F-CB329A30C3BB}"/>
              </a:ext>
            </a:extLst>
          </p:cNvPr>
          <p:cNvSpPr/>
          <p:nvPr/>
        </p:nvSpPr>
        <p:spPr>
          <a:xfrm>
            <a:off x="3952065" y="5821589"/>
            <a:ext cx="318516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向集群广播下线节点的</a:t>
            </a:r>
            <a:r>
              <a:rPr lang="en-US" altLang="zh-CN" sz="1600">
                <a:solidFill>
                  <a:schemeClr val="tx1"/>
                </a:solidFill>
              </a:rPr>
              <a:t>fail</a:t>
            </a:r>
            <a:r>
              <a:rPr lang="zh-CN" altLang="en-US" sz="1600">
                <a:solidFill>
                  <a:schemeClr val="tx1"/>
                </a:solidFill>
              </a:rPr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28498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AA32E3F-658B-46B7-8F0F-3AC6D1787475}"/>
              </a:ext>
            </a:extLst>
          </p:cNvPr>
          <p:cNvSpPr txBox="1"/>
          <p:nvPr/>
        </p:nvSpPr>
        <p:spPr>
          <a:xfrm>
            <a:off x="355839" y="1095676"/>
            <a:ext cx="324229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集群－故障恢复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8737BB-E894-4EE0-86B1-E234F5EBC773}"/>
              </a:ext>
            </a:extLst>
          </p:cNvPr>
          <p:cNvSpPr/>
          <p:nvPr/>
        </p:nvSpPr>
        <p:spPr>
          <a:xfrm>
            <a:off x="964169" y="2284924"/>
            <a:ext cx="345884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资格检查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EE6510-3076-4D7C-B46F-C5A593EA751B}"/>
              </a:ext>
            </a:extLst>
          </p:cNvPr>
          <p:cNvCxnSpPr/>
          <p:nvPr/>
        </p:nvCxnSpPr>
        <p:spPr>
          <a:xfrm flipH="1">
            <a:off x="2549764" y="2815149"/>
            <a:ext cx="635" cy="378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F0370D4-29F6-4D38-B362-DF1319B5457E}"/>
              </a:ext>
            </a:extLst>
          </p:cNvPr>
          <p:cNvSpPr/>
          <p:nvPr/>
        </p:nvSpPr>
        <p:spPr>
          <a:xfrm>
            <a:off x="963534" y="3193609"/>
            <a:ext cx="3459480" cy="51308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准备选举时间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EFB9B9-7892-4629-B7FE-47F860FD68F0}"/>
              </a:ext>
            </a:extLst>
          </p:cNvPr>
          <p:cNvSpPr/>
          <p:nvPr/>
        </p:nvSpPr>
        <p:spPr>
          <a:xfrm>
            <a:off x="964169" y="4114994"/>
            <a:ext cx="345821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发起选举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74BD3A-B704-4BCA-9FAB-EC2576FDD357}"/>
              </a:ext>
            </a:extLst>
          </p:cNvPr>
          <p:cNvSpPr/>
          <p:nvPr/>
        </p:nvSpPr>
        <p:spPr>
          <a:xfrm>
            <a:off x="963534" y="5020504"/>
            <a:ext cx="345821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选举投票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675D076-3699-45DD-B90A-BF5D19A8F4EC}"/>
              </a:ext>
            </a:extLst>
          </p:cNvPr>
          <p:cNvCxnSpPr/>
          <p:nvPr/>
        </p:nvCxnSpPr>
        <p:spPr>
          <a:xfrm>
            <a:off x="2533889" y="3731454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3BB5970-820A-4C33-A548-DA2613163D62}"/>
              </a:ext>
            </a:extLst>
          </p:cNvPr>
          <p:cNvSpPr txBox="1"/>
          <p:nvPr/>
        </p:nvSpPr>
        <p:spPr>
          <a:xfrm>
            <a:off x="449040" y="1498299"/>
            <a:ext cx="7035165" cy="6813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</a:pP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故障主节点下线后，如果下线节点的是主节点，则需要在它的从节点中选一个替换它，保证集群的高可用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3E328B-85FD-4132-869F-8A5B4F93C4AF}"/>
              </a:ext>
            </a:extLst>
          </p:cNvPr>
          <p:cNvSpPr/>
          <p:nvPr/>
        </p:nvSpPr>
        <p:spPr>
          <a:xfrm>
            <a:off x="964169" y="5929824"/>
            <a:ext cx="345821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替换主节点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39183AC-E4AD-4412-9AB3-B00C7E775A17}"/>
              </a:ext>
            </a:extLst>
          </p:cNvPr>
          <p:cNvCxnSpPr/>
          <p:nvPr/>
        </p:nvCxnSpPr>
        <p:spPr>
          <a:xfrm>
            <a:off x="2517379" y="4647759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5C4900B-5488-4572-BD0A-7A1DCCD3B7C8}"/>
              </a:ext>
            </a:extLst>
          </p:cNvPr>
          <p:cNvCxnSpPr/>
          <p:nvPr/>
        </p:nvCxnSpPr>
        <p:spPr>
          <a:xfrm>
            <a:off x="2500869" y="5564064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48ADD72-9501-454F-9B63-7CB1E9E5F586}"/>
              </a:ext>
            </a:extLst>
          </p:cNvPr>
          <p:cNvSpPr txBox="1"/>
          <p:nvPr/>
        </p:nvSpPr>
        <p:spPr>
          <a:xfrm>
            <a:off x="5622721" y="23172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6870"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集群不可用判定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1BAA59-C6B2-4865-894C-F2BAC71FCDAD}"/>
              </a:ext>
            </a:extLst>
          </p:cNvPr>
          <p:cNvSpPr txBox="1"/>
          <p:nvPr/>
        </p:nvSpPr>
        <p:spPr>
          <a:xfrm>
            <a:off x="5916336" y="29479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1800" b="1" i="1">
                <a:solidFill>
                  <a:srgbClr val="4F81BD"/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集群读写分离</a:t>
            </a:r>
          </a:p>
        </p:txBody>
      </p:sp>
    </p:spTree>
    <p:extLst>
      <p:ext uri="{BB962C8B-B14F-4D97-AF65-F5344CB8AC3E}">
        <p14:creationId xmlns:p14="http://schemas.microsoft.com/office/powerpoint/2010/main" val="34006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主从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E51A65-5280-4FBC-B3F4-018305421109}"/>
              </a:ext>
            </a:extLst>
          </p:cNvPr>
          <p:cNvGrpSpPr/>
          <p:nvPr/>
        </p:nvGrpSpPr>
        <p:grpSpPr>
          <a:xfrm>
            <a:off x="1220705" y="2361646"/>
            <a:ext cx="3871762" cy="2931134"/>
            <a:chOff x="584" y="2998"/>
            <a:chExt cx="11051" cy="7300"/>
          </a:xfrm>
        </p:grpSpPr>
        <p:sp>
          <p:nvSpPr>
            <p:cNvPr id="9" name="圆角矩形 11">
              <a:extLst>
                <a:ext uri="{FF2B5EF4-FFF2-40B4-BE49-F238E27FC236}">
                  <a16:creationId xmlns:a16="http://schemas.microsoft.com/office/drawing/2014/main" id="{EF040C97-F9F5-4EE5-851C-76EA6094C732}"/>
                </a:ext>
              </a:extLst>
            </p:cNvPr>
            <p:cNvSpPr/>
            <p:nvPr/>
          </p:nvSpPr>
          <p:spPr>
            <a:xfrm>
              <a:off x="5493" y="2998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主节点</a:t>
              </a:r>
            </a:p>
            <a:p>
              <a:pPr algn="ctr"/>
              <a:r>
                <a:rPr lang="en-US" altLang="zh-CN"/>
                <a:t>redisA</a:t>
              </a:r>
            </a:p>
          </p:txBody>
        </p:sp>
        <p:sp>
          <p:nvSpPr>
            <p:cNvPr id="10" name="圆角矩形 12">
              <a:extLst>
                <a:ext uri="{FF2B5EF4-FFF2-40B4-BE49-F238E27FC236}">
                  <a16:creationId xmlns:a16="http://schemas.microsoft.com/office/drawing/2014/main" id="{B934EAB0-31A6-4708-AB52-A6999102591E}"/>
                </a:ext>
              </a:extLst>
            </p:cNvPr>
            <p:cNvSpPr/>
            <p:nvPr/>
          </p:nvSpPr>
          <p:spPr>
            <a:xfrm>
              <a:off x="584" y="8858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redisC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99B0B07-265E-4298-A480-0FF26EA8D9B5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120" y="7677"/>
              <a:ext cx="2041" cy="1065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E58319E-832C-4D0A-93B9-445260E59A0C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4161" y="7822"/>
              <a:ext cx="2641" cy="103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2">
              <a:extLst>
                <a:ext uri="{FF2B5EF4-FFF2-40B4-BE49-F238E27FC236}">
                  <a16:creationId xmlns:a16="http://schemas.microsoft.com/office/drawing/2014/main" id="{F19257F3-8525-46B4-BD97-A2325E78D84B}"/>
                </a:ext>
              </a:extLst>
            </p:cNvPr>
            <p:cNvSpPr/>
            <p:nvPr/>
          </p:nvSpPr>
          <p:spPr>
            <a:xfrm>
              <a:off x="2625" y="6237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redisB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9F7E42F-377D-4473-8E7A-8FA399D9648F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H="1">
              <a:off x="4161" y="4438"/>
              <a:ext cx="2868" cy="1799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30">
              <a:extLst>
                <a:ext uri="{FF2B5EF4-FFF2-40B4-BE49-F238E27FC236}">
                  <a16:creationId xmlns:a16="http://schemas.microsoft.com/office/drawing/2014/main" id="{DCB8152F-0DB1-452F-9D55-27173D110017}"/>
                </a:ext>
              </a:extLst>
            </p:cNvPr>
            <p:cNvSpPr/>
            <p:nvPr/>
          </p:nvSpPr>
          <p:spPr>
            <a:xfrm>
              <a:off x="8564" y="5908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redisC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080C65D-133E-425C-995A-AC8C599F4F52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>
              <a:off x="7029" y="4438"/>
              <a:ext cx="3071" cy="147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32">
              <a:extLst>
                <a:ext uri="{FF2B5EF4-FFF2-40B4-BE49-F238E27FC236}">
                  <a16:creationId xmlns:a16="http://schemas.microsoft.com/office/drawing/2014/main" id="{F37DDF00-29A1-4C78-9DA5-E960BE498442}"/>
                </a:ext>
              </a:extLst>
            </p:cNvPr>
            <p:cNvSpPr/>
            <p:nvPr/>
          </p:nvSpPr>
          <p:spPr>
            <a:xfrm>
              <a:off x="5266" y="8858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redisE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107C978-24A5-4F1A-9425-467BA09FC500}"/>
              </a:ext>
            </a:extLst>
          </p:cNvPr>
          <p:cNvSpPr txBox="1"/>
          <p:nvPr/>
        </p:nvSpPr>
        <p:spPr>
          <a:xfrm>
            <a:off x="854741" y="1184418"/>
            <a:ext cx="9614720" cy="8259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</a:pP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树状主从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：一主多从的缺点（主节点推送次数多压力大）可用些方案解决，</a:t>
            </a: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主节点只推送一次数据到从节点1，再由从节点2推送到11，减轻主节点推送的压力</a:t>
            </a:r>
          </a:p>
        </p:txBody>
      </p:sp>
    </p:spTree>
    <p:extLst>
      <p:ext uri="{BB962C8B-B14F-4D97-AF65-F5344CB8AC3E}">
        <p14:creationId xmlns:p14="http://schemas.microsoft.com/office/powerpoint/2010/main" val="6238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复制原理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复制过程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12F645E-1E58-4C2A-B543-602FA5A8ADFA}"/>
              </a:ext>
            </a:extLst>
          </p:cNvPr>
          <p:cNvSpPr txBox="1"/>
          <p:nvPr/>
        </p:nvSpPr>
        <p:spPr>
          <a:xfrm>
            <a:off x="554877" y="1160357"/>
            <a:ext cx="8338820" cy="810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33350">
              <a:lnSpc>
                <a:spcPct val="130000"/>
              </a:lnSpc>
            </a:pPr>
            <a:r>
              <a:rPr b="0"/>
              <a:t>执行slave master port后，</a:t>
            </a:r>
          </a:p>
          <a:p>
            <a:pPr indent="133350">
              <a:lnSpc>
                <a:spcPct val="130000"/>
              </a:lnSpc>
            </a:pPr>
            <a:r>
              <a:rPr b="0"/>
              <a:t>与主节点连接，同步主节点的数据,6380:&gt;info replication：查看主从及同步信息</a:t>
            </a:r>
          </a:p>
        </p:txBody>
      </p:sp>
      <p:grpSp>
        <p:nvGrpSpPr>
          <p:cNvPr id="9" name="组合 9">
            <a:extLst>
              <a:ext uri="{FF2B5EF4-FFF2-40B4-BE49-F238E27FC236}">
                <a16:creationId xmlns:a16="http://schemas.microsoft.com/office/drawing/2014/main" id="{410D3BDB-30C1-48AC-9437-A4E21A3E3D2B}"/>
              </a:ext>
            </a:extLst>
          </p:cNvPr>
          <p:cNvGrpSpPr/>
          <p:nvPr/>
        </p:nvGrpSpPr>
        <p:grpSpPr>
          <a:xfrm>
            <a:off x="4658725" y="2179955"/>
            <a:ext cx="3551555" cy="4307205"/>
            <a:chOff x="5959" y="16009"/>
            <a:chExt cx="3693" cy="4907"/>
          </a:xfrm>
        </p:grpSpPr>
        <p:sp>
          <p:nvSpPr>
            <p:cNvPr id="10" name="矩形 4">
              <a:extLst>
                <a:ext uri="{FF2B5EF4-FFF2-40B4-BE49-F238E27FC236}">
                  <a16:creationId xmlns:a16="http://schemas.microsoft.com/office/drawing/2014/main" id="{5FC81ED8-A5F2-46A4-9943-9333410FEB6E}"/>
                </a:ext>
              </a:extLst>
            </p:cNvPr>
            <p:cNvSpPr/>
            <p:nvPr/>
          </p:nvSpPr>
          <p:spPr>
            <a:xfrm>
              <a:off x="5971" y="19957"/>
              <a:ext cx="3647" cy="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master:6379</a:t>
              </a:r>
            </a:p>
          </p:txBody>
        </p:sp>
        <p:sp>
          <p:nvSpPr>
            <p:cNvPr id="11" name="矩形 5">
              <a:extLst>
                <a:ext uri="{FF2B5EF4-FFF2-40B4-BE49-F238E27FC236}">
                  <a16:creationId xmlns:a16="http://schemas.microsoft.com/office/drawing/2014/main" id="{B06D695B-0217-4095-BA24-1F4E9B53E3C6}"/>
                </a:ext>
              </a:extLst>
            </p:cNvPr>
            <p:cNvSpPr/>
            <p:nvPr/>
          </p:nvSpPr>
          <p:spPr>
            <a:xfrm>
              <a:off x="5959" y="16009"/>
              <a:ext cx="3672" cy="1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（配置完slave of 127.0.0.1 6379）</a:t>
              </a:r>
            </a:p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slave 6380启动</a:t>
              </a:r>
            </a:p>
          </p:txBody>
        </p:sp>
        <p:sp>
          <p:nvSpPr>
            <p:cNvPr id="12" name="矩形 6">
              <a:extLst>
                <a:ext uri="{FF2B5EF4-FFF2-40B4-BE49-F238E27FC236}">
                  <a16:creationId xmlns:a16="http://schemas.microsoft.com/office/drawing/2014/main" id="{E8F4230D-1673-4AA5-AC58-162C4EEF0BFE}"/>
                </a:ext>
              </a:extLst>
            </p:cNvPr>
            <p:cNvSpPr/>
            <p:nvPr/>
          </p:nvSpPr>
          <p:spPr>
            <a:xfrm>
              <a:off x="5959" y="17457"/>
              <a:ext cx="3693" cy="2207"/>
            </a:xfrm>
            <a:prstGeom prst="rect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1，保存主节点信息</a:t>
              </a:r>
            </a:p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2，主从建立socket连接</a:t>
              </a:r>
            </a:p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3，发送ping命令</a:t>
              </a:r>
            </a:p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4，权限验证</a:t>
              </a:r>
            </a:p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5，同步数据集</a:t>
              </a:r>
            </a:p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6，命令持续复制</a:t>
              </a:r>
            </a:p>
          </p:txBody>
        </p:sp>
        <p:cxnSp>
          <p:nvCxnSpPr>
            <p:cNvPr id="13" name="直接箭头连接符 7">
              <a:extLst>
                <a:ext uri="{FF2B5EF4-FFF2-40B4-BE49-F238E27FC236}">
                  <a16:creationId xmlns:a16="http://schemas.microsoft.com/office/drawing/2014/main" id="{5F982C8B-F237-4B78-B94E-91DBE3E5B514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7796" y="17172"/>
              <a:ext cx="10" cy="28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8">
              <a:extLst>
                <a:ext uri="{FF2B5EF4-FFF2-40B4-BE49-F238E27FC236}">
                  <a16:creationId xmlns:a16="http://schemas.microsoft.com/office/drawing/2014/main" id="{B734F1E6-28A6-40AB-90F1-A5687D66E868}"/>
                </a:ext>
              </a:extLst>
            </p:cNvPr>
            <p:cNvCxnSpPr/>
            <p:nvPr/>
          </p:nvCxnSpPr>
          <p:spPr>
            <a:xfrm>
              <a:off x="7795" y="19688"/>
              <a:ext cx="11" cy="28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8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复制原理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数据同步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31F0E8-15F8-490A-B255-65A667A2B9CB}"/>
              </a:ext>
            </a:extLst>
          </p:cNvPr>
          <p:cNvSpPr txBox="1"/>
          <p:nvPr/>
        </p:nvSpPr>
        <p:spPr>
          <a:xfrm>
            <a:off x="704809" y="1146255"/>
            <a:ext cx="8656955" cy="49116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redis 2.8版本以上使用psync命令完成同步，过程分“全量”与“部分”复制</a:t>
            </a:r>
            <a:endParaRPr 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psync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命令运行需要以下支持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</a:p>
          <a:p>
            <a:pPr indent="0">
              <a:lnSpc>
                <a:spcPct val="16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主从节点各自复制偏移量。主节点复制积压缓冲区。主节点运行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 indent="0">
              <a:lnSpc>
                <a:spcPct val="160000"/>
              </a:lnSpc>
            </a:pPr>
            <a:endParaRPr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全量复制：</a:t>
            </a:r>
          </a:p>
          <a:p>
            <a:pPr indent="0">
              <a:lnSpc>
                <a:spcPct val="160000"/>
              </a:lnSpc>
            </a:pP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一般用于初次复制场景（第一次建立SLAVE后全量）</a:t>
            </a:r>
          </a:p>
          <a:p>
            <a:pPr indent="0">
              <a:lnSpc>
                <a:spcPct val="160000"/>
              </a:lnSpc>
            </a:pPr>
            <a:r>
              <a:rPr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部分复制：</a:t>
            </a:r>
          </a:p>
          <a:p>
            <a:pPr indent="0">
              <a:lnSpc>
                <a:spcPct val="160000"/>
              </a:lnSpc>
            </a:pP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网络出现问题，从节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点</a:t>
            </a: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再次连主时，主节点补发缺少的数据，每次数据增加同步</a:t>
            </a:r>
          </a:p>
          <a:p>
            <a:pPr indent="0">
              <a:lnSpc>
                <a:spcPct val="160000"/>
              </a:lnSpc>
            </a:pPr>
            <a:r>
              <a:rPr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心跳：</a:t>
            </a:r>
          </a:p>
          <a:p>
            <a:pPr indent="0">
              <a:lnSpc>
                <a:spcPct val="160000"/>
              </a:lnSpc>
            </a:pP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主从有长连接心跳，主节点默认每10S向从节点发ping命令，repl-ping-slave-period控制发送频率</a:t>
            </a:r>
          </a:p>
        </p:txBody>
      </p:sp>
    </p:spTree>
    <p:extLst>
      <p:ext uri="{BB962C8B-B14F-4D97-AF65-F5344CB8AC3E}">
        <p14:creationId xmlns:p14="http://schemas.microsoft.com/office/powerpoint/2010/main" val="23661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5F3014E-739A-46D6-B557-6F65252E6D5D}"/>
              </a:ext>
            </a:extLst>
          </p:cNvPr>
          <p:cNvSpPr txBox="1"/>
          <p:nvPr/>
        </p:nvSpPr>
        <p:spPr>
          <a:xfrm>
            <a:off x="854741" y="1302542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主从复制的问题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7CF382-24DC-40CE-A164-E4985635BD34}"/>
              </a:ext>
            </a:extLst>
          </p:cNvPr>
          <p:cNvSpPr txBox="1"/>
          <p:nvPr/>
        </p:nvSpPr>
        <p:spPr>
          <a:xfrm>
            <a:off x="771921" y="1967003"/>
            <a:ext cx="8630920" cy="166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90000"/>
              </a:lnSpc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，主从复制，若主节点出现问题，则不能提供服务，需要人工修改配置将从变主</a:t>
            </a:r>
          </a:p>
          <a:p>
            <a:pPr indent="0">
              <a:lnSpc>
                <a:spcPct val="19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，主从复制主节点的写能力单机，能力有限</a:t>
            </a:r>
          </a:p>
          <a:p>
            <a:pPr indent="0">
              <a:lnSpc>
                <a:spcPct val="19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，单机节点的存储能力也有限</a:t>
            </a:r>
          </a:p>
        </p:txBody>
      </p:sp>
    </p:spTree>
    <p:extLst>
      <p:ext uri="{BB962C8B-B14F-4D97-AF65-F5344CB8AC3E}">
        <p14:creationId xmlns:p14="http://schemas.microsoft.com/office/powerpoint/2010/main" val="280745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FB471E5-C0DF-44E9-95F5-2DD4DBA66340}"/>
              </a:ext>
            </a:extLst>
          </p:cNvPr>
          <p:cNvSpPr txBox="1"/>
          <p:nvPr/>
        </p:nvSpPr>
        <p:spPr>
          <a:xfrm>
            <a:off x="749676" y="1160357"/>
            <a:ext cx="312617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哨兵机制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(sentinel)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的高可用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134A9E-EBA5-421A-8916-C3A8782AAD41}"/>
              </a:ext>
            </a:extLst>
          </p:cNvPr>
          <p:cNvSpPr txBox="1"/>
          <p:nvPr/>
        </p:nvSpPr>
        <p:spPr>
          <a:xfrm>
            <a:off x="811016" y="1552016"/>
            <a:ext cx="10631567" cy="4843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b="0"/>
              <a:t>原理：当主节点出现故障时，由</a:t>
            </a:r>
            <a:r>
              <a:rPr lang="en-US" b="0"/>
              <a:t>R</a:t>
            </a:r>
            <a:r>
              <a:rPr b="0"/>
              <a:t>edis </a:t>
            </a:r>
            <a:r>
              <a:rPr lang="en-US" b="0"/>
              <a:t>S</a:t>
            </a:r>
            <a:r>
              <a:rPr b="0"/>
              <a:t>entinel自动完成故障发现和转移，并通知应用方，实现高可用性。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C3E39D-86CD-4FD2-A5B4-2CC1B6D67EF7}"/>
              </a:ext>
            </a:extLst>
          </p:cNvPr>
          <p:cNvGrpSpPr/>
          <p:nvPr/>
        </p:nvGrpSpPr>
        <p:grpSpPr>
          <a:xfrm>
            <a:off x="2535669" y="2301925"/>
            <a:ext cx="5727700" cy="4333875"/>
            <a:chOff x="1870" y="3624"/>
            <a:chExt cx="9020" cy="6825"/>
          </a:xfrm>
        </p:grpSpPr>
        <p:sp>
          <p:nvSpPr>
            <p:cNvPr id="11" name="圆角矩形 11">
              <a:extLst>
                <a:ext uri="{FF2B5EF4-FFF2-40B4-BE49-F238E27FC236}">
                  <a16:creationId xmlns:a16="http://schemas.microsoft.com/office/drawing/2014/main" id="{DDC024C9-6262-4AA4-A9CD-7750038A2AED}"/>
                </a:ext>
              </a:extLst>
            </p:cNvPr>
            <p:cNvSpPr/>
            <p:nvPr/>
          </p:nvSpPr>
          <p:spPr>
            <a:xfrm>
              <a:off x="1870" y="3624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23FD077-C3A3-4BBF-BD1A-85EA7B86D9C6}"/>
                </a:ext>
              </a:extLst>
            </p:cNvPr>
            <p:cNvCxnSpPr/>
            <p:nvPr/>
          </p:nvCxnSpPr>
          <p:spPr>
            <a:xfrm>
              <a:off x="6380" y="5064"/>
              <a:ext cx="0" cy="136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">
              <a:extLst>
                <a:ext uri="{FF2B5EF4-FFF2-40B4-BE49-F238E27FC236}">
                  <a16:creationId xmlns:a16="http://schemas.microsoft.com/office/drawing/2014/main" id="{64ED16C8-A632-4380-9E58-335BB7C7AE6A}"/>
                </a:ext>
              </a:extLst>
            </p:cNvPr>
            <p:cNvSpPr/>
            <p:nvPr/>
          </p:nvSpPr>
          <p:spPr>
            <a:xfrm>
              <a:off x="2290" y="3850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sentinel-1</a:t>
              </a:r>
            </a:p>
          </p:txBody>
        </p:sp>
        <p:sp>
          <p:nvSpPr>
            <p:cNvPr id="14" name="圆角矩形 2">
              <a:extLst>
                <a:ext uri="{FF2B5EF4-FFF2-40B4-BE49-F238E27FC236}">
                  <a16:creationId xmlns:a16="http://schemas.microsoft.com/office/drawing/2014/main" id="{4A33A681-1DD5-4ACD-BD5C-1D396473EE3C}"/>
                </a:ext>
              </a:extLst>
            </p:cNvPr>
            <p:cNvSpPr/>
            <p:nvPr/>
          </p:nvSpPr>
          <p:spPr>
            <a:xfrm>
              <a:off x="5202" y="3824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sentinel-2</a:t>
              </a:r>
            </a:p>
          </p:txBody>
        </p:sp>
        <p:sp>
          <p:nvSpPr>
            <p:cNvPr id="15" name="圆角矩形 3">
              <a:extLst>
                <a:ext uri="{FF2B5EF4-FFF2-40B4-BE49-F238E27FC236}">
                  <a16:creationId xmlns:a16="http://schemas.microsoft.com/office/drawing/2014/main" id="{2A656283-F9F1-4C2C-A834-495763CA832A}"/>
                </a:ext>
              </a:extLst>
            </p:cNvPr>
            <p:cNvSpPr/>
            <p:nvPr/>
          </p:nvSpPr>
          <p:spPr>
            <a:xfrm>
              <a:off x="8114" y="3798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sentinel-3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D687B1-CD9B-447A-A73D-3CF169C26E6D}"/>
                </a:ext>
              </a:extLst>
            </p:cNvPr>
            <p:cNvSpPr/>
            <p:nvPr/>
          </p:nvSpPr>
          <p:spPr>
            <a:xfrm>
              <a:off x="5532" y="6425"/>
              <a:ext cx="1934" cy="1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master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F6D8D5F-BE91-4704-87AC-C829EB336536}"/>
                </a:ext>
              </a:extLst>
            </p:cNvPr>
            <p:cNvSpPr/>
            <p:nvPr/>
          </p:nvSpPr>
          <p:spPr>
            <a:xfrm>
              <a:off x="2648" y="8749"/>
              <a:ext cx="1934" cy="1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slave-1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7AA05CF-7F9B-43B4-A9BD-E3A8F5EB913A}"/>
                </a:ext>
              </a:extLst>
            </p:cNvPr>
            <p:cNvSpPr/>
            <p:nvPr/>
          </p:nvSpPr>
          <p:spPr>
            <a:xfrm>
              <a:off x="8956" y="8749"/>
              <a:ext cx="1934" cy="1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slave-2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B6FD0A3-14A4-4484-BDB1-99853570121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3615" y="5173"/>
              <a:ext cx="2678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6F58B7E-5B4E-492B-AA45-F92CEDB28631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6406" y="5173"/>
              <a:ext cx="3517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E85F395-5168-4BC1-95BE-20F01DA113E2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4299" y="8005"/>
              <a:ext cx="1713" cy="993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FD6D91E-12D1-4098-AD7A-B2B84B338CA4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7183" y="7876"/>
              <a:ext cx="2056" cy="112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6B0F2FB-984B-4F7F-862B-786351783073}"/>
                </a:ext>
              </a:extLst>
            </p:cNvPr>
            <p:cNvSpPr txBox="1"/>
            <p:nvPr/>
          </p:nvSpPr>
          <p:spPr>
            <a:xfrm>
              <a:off x="5859" y="5502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F37F15A-4569-444E-A963-05AB28DDC13D}"/>
                </a:ext>
              </a:extLst>
            </p:cNvPr>
            <p:cNvSpPr txBox="1"/>
            <p:nvPr/>
          </p:nvSpPr>
          <p:spPr>
            <a:xfrm>
              <a:off x="7948" y="667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710FA41-2B08-4CDA-92AB-6FCACE83DB43}"/>
                </a:ext>
              </a:extLst>
            </p:cNvPr>
            <p:cNvSpPr txBox="1"/>
            <p:nvPr/>
          </p:nvSpPr>
          <p:spPr>
            <a:xfrm>
              <a:off x="4164" y="684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ED1A573-4960-4C84-8772-C541088A8F29}"/>
                </a:ext>
              </a:extLst>
            </p:cNvPr>
            <p:cNvSpPr txBox="1"/>
            <p:nvPr/>
          </p:nvSpPr>
          <p:spPr>
            <a:xfrm>
              <a:off x="5004" y="860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复制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69038C8-ABE6-41EA-ACDB-B980F6D74614}"/>
                </a:ext>
              </a:extLst>
            </p:cNvPr>
            <p:cNvSpPr txBox="1"/>
            <p:nvPr/>
          </p:nvSpPr>
          <p:spPr>
            <a:xfrm>
              <a:off x="7409" y="860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复制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0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矩形 39">
            <a:extLst>
              <a:ext uri="{FF2B5EF4-FFF2-40B4-BE49-F238E27FC236}">
                <a16:creationId xmlns:a16="http://schemas.microsoft.com/office/drawing/2014/main" id="{1967E0FE-7F0B-4A25-9C94-08863B0442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</a:t>
            </a:r>
          </a:p>
        </p:txBody>
      </p:sp>
      <p:grpSp>
        <p:nvGrpSpPr>
          <p:cNvPr id="20" name="PA_组合 47">
            <a:extLst>
              <a:ext uri="{FF2B5EF4-FFF2-40B4-BE49-F238E27FC236}">
                <a16:creationId xmlns:a16="http://schemas.microsoft.com/office/drawing/2014/main" id="{05CF2F32-49AC-4185-BD39-55BD5FF41D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2621C6-0A90-4515-BFBB-E2F4E190EFE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DB7D70-72F8-428F-8EAE-A3ABEF065CC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5D4FDE-82E7-4846-A753-61D549585EC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ECA906-9DB4-4370-A2CD-64328C7816E7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C24B0D8-7287-4A7D-9698-E6AB24EFEFA6}"/>
              </a:ext>
            </a:extLst>
          </p:cNvPr>
          <p:cNvSpPr txBox="1"/>
          <p:nvPr/>
        </p:nvSpPr>
        <p:spPr>
          <a:xfrm>
            <a:off x="621620" y="1160357"/>
            <a:ext cx="2906693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Sentinel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安装与部署</a:t>
            </a: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D761E-A6AB-4C86-A392-07E98A6BA49B}"/>
              </a:ext>
            </a:extLst>
          </p:cNvPr>
          <p:cNvSpPr txBox="1"/>
          <p:nvPr/>
        </p:nvSpPr>
        <p:spPr>
          <a:xfrm>
            <a:off x="621620" y="1539130"/>
            <a:ext cx="7774305" cy="43813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我们以3个Sentinel节点、2个从节点、1个主节点为例进行安装部署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2556A3A-2CE9-4A08-BD7A-A63DD2A9A11E}"/>
              </a:ext>
            </a:extLst>
          </p:cNvPr>
          <p:cNvGrpSpPr/>
          <p:nvPr/>
        </p:nvGrpSpPr>
        <p:grpSpPr>
          <a:xfrm>
            <a:off x="704809" y="2185461"/>
            <a:ext cx="5727700" cy="4418965"/>
            <a:chOff x="1870" y="3624"/>
            <a:chExt cx="9020" cy="6959"/>
          </a:xfrm>
        </p:grpSpPr>
        <p:sp>
          <p:nvSpPr>
            <p:cNvPr id="11" name="圆角矩形 1">
              <a:extLst>
                <a:ext uri="{FF2B5EF4-FFF2-40B4-BE49-F238E27FC236}">
                  <a16:creationId xmlns:a16="http://schemas.microsoft.com/office/drawing/2014/main" id="{309D9896-C26A-495A-93CE-1159DF2E31B7}"/>
                </a:ext>
              </a:extLst>
            </p:cNvPr>
            <p:cNvSpPr/>
            <p:nvPr/>
          </p:nvSpPr>
          <p:spPr>
            <a:xfrm>
              <a:off x="1870" y="3624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08685AA-CB58-4FEB-9730-3742300F0CAD}"/>
                </a:ext>
              </a:extLst>
            </p:cNvPr>
            <p:cNvCxnSpPr/>
            <p:nvPr/>
          </p:nvCxnSpPr>
          <p:spPr>
            <a:xfrm>
              <a:off x="6380" y="5064"/>
              <a:ext cx="0" cy="136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5">
              <a:extLst>
                <a:ext uri="{FF2B5EF4-FFF2-40B4-BE49-F238E27FC236}">
                  <a16:creationId xmlns:a16="http://schemas.microsoft.com/office/drawing/2014/main" id="{314FE828-6EDB-4FE2-97C3-1C5A6E8A11C2}"/>
                </a:ext>
              </a:extLst>
            </p:cNvPr>
            <p:cNvSpPr/>
            <p:nvPr/>
          </p:nvSpPr>
          <p:spPr>
            <a:xfrm>
              <a:off x="2290" y="3850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sentinel-1</a:t>
              </a:r>
            </a:p>
            <a:p>
              <a:pPr algn="ctr"/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4" name="圆角矩形 6">
              <a:extLst>
                <a:ext uri="{FF2B5EF4-FFF2-40B4-BE49-F238E27FC236}">
                  <a16:creationId xmlns:a16="http://schemas.microsoft.com/office/drawing/2014/main" id="{6019AB15-5D10-41C7-A019-B323A6C46BC4}"/>
                </a:ext>
              </a:extLst>
            </p:cNvPr>
            <p:cNvSpPr/>
            <p:nvPr/>
          </p:nvSpPr>
          <p:spPr>
            <a:xfrm>
              <a:off x="5202" y="3824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sentinel-2</a:t>
              </a:r>
            </a:p>
            <a:p>
              <a:pPr algn="ctr"/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5" name="圆角矩形 7">
              <a:extLst>
                <a:ext uri="{FF2B5EF4-FFF2-40B4-BE49-F238E27FC236}">
                  <a16:creationId xmlns:a16="http://schemas.microsoft.com/office/drawing/2014/main" id="{F2036BB6-82ED-4575-8DC6-BF4DF4749983}"/>
                </a:ext>
              </a:extLst>
            </p:cNvPr>
            <p:cNvSpPr/>
            <p:nvPr/>
          </p:nvSpPr>
          <p:spPr>
            <a:xfrm>
              <a:off x="8114" y="3798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sentinel-3</a:t>
              </a:r>
            </a:p>
            <a:p>
              <a:pPr algn="ctr"/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17A552C-C60D-492F-BA38-17FACFB29CE1}"/>
                </a:ext>
              </a:extLst>
            </p:cNvPr>
            <p:cNvSpPr/>
            <p:nvPr/>
          </p:nvSpPr>
          <p:spPr>
            <a:xfrm>
              <a:off x="5532" y="6425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master</a:t>
              </a:r>
            </a:p>
            <a:p>
              <a:pPr algn="ctr"/>
              <a:endParaRPr lang="en-US" altLang="zh-CN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6EDB1BB-7B51-450D-906F-1C6BE8C7CD52}"/>
                </a:ext>
              </a:extLst>
            </p:cNvPr>
            <p:cNvSpPr/>
            <p:nvPr/>
          </p:nvSpPr>
          <p:spPr>
            <a:xfrm>
              <a:off x="2648" y="8749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slave-1</a:t>
              </a:r>
            </a:p>
            <a:p>
              <a:pPr algn="ctr"/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6A21796-5E2A-471A-9660-04AB6AB272A3}"/>
                </a:ext>
              </a:extLst>
            </p:cNvPr>
            <p:cNvSpPr/>
            <p:nvPr/>
          </p:nvSpPr>
          <p:spPr>
            <a:xfrm>
              <a:off x="8956" y="8749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slave-2</a:t>
              </a:r>
            </a:p>
            <a:p>
              <a:pPr algn="ctr"/>
              <a:endParaRPr lang="en-US" altLang="zh-CN">
                <a:solidFill>
                  <a:srgbClr val="FF0000"/>
                </a:solidFill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B6E0743-D9FE-4E6C-87A7-9536054C6929}"/>
                </a:ext>
              </a:extLst>
            </p:cNvPr>
            <p:cNvCxnSpPr>
              <a:endCxn id="17" idx="0"/>
            </p:cNvCxnSpPr>
            <p:nvPr/>
          </p:nvCxnSpPr>
          <p:spPr>
            <a:xfrm flipH="1">
              <a:off x="3615" y="5173"/>
              <a:ext cx="2678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74FDB07-BAEB-4B4A-B2DC-D5BE0B8B44E1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6406" y="5173"/>
              <a:ext cx="3517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939C0FB-13A1-4B21-9E0A-3CDE301FF712}"/>
                </a:ext>
              </a:extLst>
            </p:cNvPr>
            <p:cNvCxnSpPr>
              <a:endCxn id="17" idx="7"/>
            </p:cNvCxnSpPr>
            <p:nvPr/>
          </p:nvCxnSpPr>
          <p:spPr>
            <a:xfrm flipH="1">
              <a:off x="4299" y="8005"/>
              <a:ext cx="1713" cy="1013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97B8588-D6F8-482A-8192-EA9879A4E3B4}"/>
                </a:ext>
              </a:extLst>
            </p:cNvPr>
            <p:cNvCxnSpPr>
              <a:stCxn id="16" idx="5"/>
              <a:endCxn id="18" idx="1"/>
            </p:cNvCxnSpPr>
            <p:nvPr/>
          </p:nvCxnSpPr>
          <p:spPr>
            <a:xfrm>
              <a:off x="7183" y="7990"/>
              <a:ext cx="2056" cy="102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2B3CA62-FFAC-4DB1-955E-454CC18EE8F1}"/>
                </a:ext>
              </a:extLst>
            </p:cNvPr>
            <p:cNvSpPr txBox="1"/>
            <p:nvPr/>
          </p:nvSpPr>
          <p:spPr>
            <a:xfrm>
              <a:off x="5859" y="5502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4A47E9E-0A1E-4125-A5AA-97782A51D168}"/>
                </a:ext>
              </a:extLst>
            </p:cNvPr>
            <p:cNvSpPr txBox="1"/>
            <p:nvPr/>
          </p:nvSpPr>
          <p:spPr>
            <a:xfrm>
              <a:off x="7948" y="667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BBED630-3026-409A-B94D-E98C7745659A}"/>
                </a:ext>
              </a:extLst>
            </p:cNvPr>
            <p:cNvSpPr txBox="1"/>
            <p:nvPr/>
          </p:nvSpPr>
          <p:spPr>
            <a:xfrm>
              <a:off x="4164" y="684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监控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7ADCE16-2308-4D0E-9AB0-B6BAD4F9D5E6}"/>
                </a:ext>
              </a:extLst>
            </p:cNvPr>
            <p:cNvSpPr txBox="1"/>
            <p:nvPr/>
          </p:nvSpPr>
          <p:spPr>
            <a:xfrm>
              <a:off x="5004" y="860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复制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695ADA5-6039-4734-B5BB-94BE5A41F88D}"/>
                </a:ext>
              </a:extLst>
            </p:cNvPr>
            <p:cNvSpPr txBox="1"/>
            <p:nvPr/>
          </p:nvSpPr>
          <p:spPr>
            <a:xfrm>
              <a:off x="7409" y="860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复制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9D44B903-A91A-4120-BA4F-2D1F2D5086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83931" y="3519992"/>
            <a:ext cx="5861324" cy="7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0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47532</TotalTime>
  <Words>1871</Words>
  <Application>Microsoft Office PowerPoint</Application>
  <PresentationFormat>宽屏</PresentationFormat>
  <Paragraphs>389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宋体</vt:lpstr>
      <vt:lpstr>微软雅黑</vt:lpstr>
      <vt:lpstr>微软雅黑 Light</vt:lpstr>
      <vt:lpstr>Arial</vt:lpstr>
      <vt:lpstr>Calibri</vt:lpstr>
      <vt:lpstr>Cambria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毛 轲</cp:lastModifiedBy>
  <cp:revision>6292</cp:revision>
  <dcterms:created xsi:type="dcterms:W3CDTF">2016-08-30T15:34:45Z</dcterms:created>
  <dcterms:modified xsi:type="dcterms:W3CDTF">2021-08-19T08:16:51Z</dcterms:modified>
  <cp:category>锐旗设计;https://9ppt.taobao.com</cp:category>
</cp:coreProperties>
</file>